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p:sldMasterIdLst>
    <p:sldMasterId id="2147483678" r:id="rId4"/>
  </p:sldMasterIdLst>
  <p:notesMasterIdLst>
    <p:notesMasterId r:id="rId38"/>
  </p:notesMasterIdLst>
  <p:handoutMasterIdLst>
    <p:handoutMasterId r:id="rId39"/>
  </p:handoutMasterIdLst>
  <p:sldIdLst>
    <p:sldId id="256" r:id="rId5"/>
    <p:sldId id="261" r:id="rId6"/>
    <p:sldId id="263" r:id="rId7"/>
    <p:sldId id="262" r:id="rId8"/>
    <p:sldId id="265" r:id="rId9"/>
    <p:sldId id="266" r:id="rId10"/>
    <p:sldId id="313" r:id="rId11"/>
    <p:sldId id="282" r:id="rId12"/>
    <p:sldId id="322" r:id="rId13"/>
    <p:sldId id="272" r:id="rId14"/>
    <p:sldId id="321" r:id="rId15"/>
    <p:sldId id="300" r:id="rId16"/>
    <p:sldId id="292" r:id="rId17"/>
    <p:sldId id="326" r:id="rId18"/>
    <p:sldId id="273" r:id="rId19"/>
    <p:sldId id="314" r:id="rId20"/>
    <p:sldId id="301" r:id="rId21"/>
    <p:sldId id="302" r:id="rId22"/>
    <p:sldId id="316" r:id="rId23"/>
    <p:sldId id="275" r:id="rId24"/>
    <p:sldId id="299" r:id="rId25"/>
    <p:sldId id="309" r:id="rId26"/>
    <p:sldId id="277" r:id="rId27"/>
    <p:sldId id="317" r:id="rId28"/>
    <p:sldId id="318" r:id="rId29"/>
    <p:sldId id="280" r:id="rId30"/>
    <p:sldId id="287" r:id="rId31"/>
    <p:sldId id="319" r:id="rId32"/>
    <p:sldId id="327" r:id="rId33"/>
    <p:sldId id="320" r:id="rId34"/>
    <p:sldId id="324" r:id="rId35"/>
    <p:sldId id="315" r:id="rId36"/>
    <p:sldId id="260" r:id="rId37"/>
  </p:sldIdLst>
  <p:sldSz cx="9144000" cy="6858000" type="screen4x3"/>
  <p:notesSz cx="6742113" cy="9872663"/>
  <p:custDataLst>
    <p:tags r:id="rId4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205" userDrawn="1">
          <p15:clr>
            <a:srgbClr val="A4A3A4"/>
          </p15:clr>
        </p15:guide>
        <p15:guide id="4" orient="horz" pos="686" userDrawn="1">
          <p15:clr>
            <a:srgbClr val="A4A3A4"/>
          </p15:clr>
        </p15:guide>
        <p15:guide id="7" pos="5511" userDrawn="1">
          <p15:clr>
            <a:srgbClr val="A4A3A4"/>
          </p15:clr>
        </p15:guide>
        <p15:guide id="8" pos="272" userDrawn="1">
          <p15:clr>
            <a:srgbClr val="A4A3A4"/>
          </p15:clr>
        </p15:guide>
        <p15:guide id="10" pos="2880" userDrawn="1">
          <p15:clr>
            <a:srgbClr val="A4A3A4"/>
          </p15:clr>
        </p15:guide>
        <p15:guide id="11" orient="horz" pos="3906" userDrawn="1">
          <p15:clr>
            <a:srgbClr val="A4A3A4"/>
          </p15:clr>
        </p15:guide>
      </p15:sldGuideLst>
    </p:ext>
    <p:ext uri="{2D200454-40CA-4A62-9FC3-DE9A4176ACB9}">
      <p15:notesGuideLst xmlns="" xmlns:p15="http://schemas.microsoft.com/office/powerpoint/2012/main">
        <p15:guide id="1" orient="horz" pos="3110" userDrawn="1">
          <p15:clr>
            <a:srgbClr val="A4A3A4"/>
          </p15:clr>
        </p15:guide>
        <p15:guide id="2" pos="212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6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A71"/>
    <a:srgbClr val="00B351"/>
    <a:srgbClr val="002163"/>
    <a:srgbClr val="E5F1F2"/>
    <a:srgbClr val="BCDCDE"/>
    <a:srgbClr val="FFFFCC"/>
    <a:srgbClr val="F5FAFA"/>
    <a:srgbClr val="D9EBEC"/>
    <a:srgbClr val="A0CDD0"/>
    <a:srgbClr val="97C11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B7752061-5463-48E6-A297-43E0E91C0267}">
  <a:tblStyle styleId="{0817EA92-75D0-4044-A80A-286907CE0DDB}" styleName="GE Ruled Table">
    <a:wholeTbl>
      <a:tcTxStyle>
        <a:fontRef idx="minor">
          <a:prstClr val="black"/>
        </a:fontRef>
        <a:schemeClr val="accent2"/>
      </a:tcTxStyle>
      <a:tcStyle>
        <a:tcBdr>
          <a:left>
            <a:ln w="0" cmpd="sng">
              <a:solidFill>
                <a:schemeClr val="bg1"/>
              </a:solidFill>
            </a:ln>
          </a:left>
          <a:right>
            <a:ln w="0" cmpd="sng">
              <a:solidFill>
                <a:schemeClr val="bg1"/>
              </a:solidFill>
            </a:ln>
          </a:right>
          <a:top>
            <a:ln w="19050" cmpd="sng">
              <a:gradFill>
                <a:gsLst>
                  <a:gs pos="0">
                    <a:schemeClr val="bg1"/>
                  </a:gs>
                  <a:gs pos="25000">
                    <a:srgbClr val="B7E6FF"/>
                  </a:gs>
                  <a:gs pos="100000">
                    <a:schemeClr val="accent3"/>
                  </a:gs>
                </a:gsLst>
                <a:lin ang="0" scaled="0"/>
              </a:gradFill>
            </a:ln>
          </a:top>
          <a:bottom>
            <a:ln w="0" cmpd="sng">
              <a:solidFill>
                <a:schemeClr val="bg1"/>
              </a:solidFill>
            </a:ln>
          </a:bottom>
          <a:insideH>
            <a:ln w="19050" cmpd="sng">
              <a:gradFill>
                <a:gsLst>
                  <a:gs pos="0">
                    <a:schemeClr val="bg1"/>
                  </a:gs>
                  <a:gs pos="25000">
                    <a:srgbClr val="B7E6FF"/>
                  </a:gs>
                  <a:gs pos="100000">
                    <a:schemeClr val="accent3"/>
                  </a:gs>
                </a:gsLst>
                <a:lin ang="0" scaled="0"/>
              </a:gradFill>
            </a:ln>
          </a:insideH>
          <a:insideV>
            <a:ln w="0" cmpd="sng">
              <a:solidFill>
                <a:schemeClr val="bg1"/>
              </a:solidFill>
            </a:ln>
          </a:insideV>
        </a:tcBdr>
      </a:tcStyle>
    </a:wholeTbl>
    <a:band1H>
      <a:tcStyle>
        <a:tcBdr/>
      </a:tcStyle>
    </a:band1H>
    <a:band2H>
      <a:tcStyle>
        <a:tcBdr/>
      </a:tcStyle>
    </a:band2H>
    <a:band1V>
      <a:tcStyle>
        <a:tcBdr/>
      </a:tcStyle>
    </a:band1V>
    <a:band2V>
      <a:tcStyle>
        <a:tcBdr/>
      </a:tcStyle>
    </a:band2V>
    <a:lastCol>
      <a:tcStyle>
        <a:tcBdr/>
      </a:tcStyle>
    </a:lastCol>
    <a:firstCol>
      <a:tcTxStyle b="on">
        <a:fontRef idx="minor">
          <a:prstClr val="black"/>
        </a:fontRef>
        <a:schemeClr val="accent2"/>
      </a:tcTxStyle>
      <a:tcStyle>
        <a:tcBdr>
          <a:top>
            <a:ln w="0" cmpd="sng">
              <a:solidFill>
                <a:schemeClr val="lt1"/>
              </a:solidFill>
            </a:ln>
          </a:top>
          <a:insideH>
            <a:ln w="0" cmpd="sng">
              <a:solidFill>
                <a:schemeClr val="lt1"/>
              </a:solidFill>
            </a:ln>
          </a:insideH>
        </a:tcBdr>
      </a:tcStyle>
    </a:firstCol>
    <a:lastRow>
      <a:tcStyle>
        <a:tcBdr/>
      </a:tcStyle>
    </a:lastRow>
    <a:firstRow>
      <a:tcStyle>
        <a:tcBdr/>
      </a:tcStyle>
    </a:firstRow>
  </a:tblStyle>
  <a:tblStyle styleId="{B7752061-5463-48E6-A297-43E0E91C0267}" styleName="GE Solid Table">
    <a:wholeTbl>
      <a:tcTxStyle>
        <a:fontRef idx="minor">
          <a:prstClr val="black"/>
        </a:fontRef>
        <a:schemeClr val="accent2"/>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450" autoAdjust="0"/>
    <p:restoredTop sz="86323" autoAdjust="0"/>
  </p:normalViewPr>
  <p:slideViewPr>
    <p:cSldViewPr snapToGrid="0" showGuides="1">
      <p:cViewPr>
        <p:scale>
          <a:sx n="80" d="100"/>
          <a:sy n="80" d="100"/>
        </p:scale>
        <p:origin x="-864" y="-636"/>
      </p:cViewPr>
      <p:guideLst>
        <p:guide orient="horz" pos="2205"/>
        <p:guide orient="horz" pos="686"/>
        <p:guide orient="horz" pos="3906"/>
        <p:guide pos="5511"/>
        <p:guide pos="272"/>
        <p:guide pos="2880"/>
      </p:guideLst>
    </p:cSldViewPr>
  </p:slideViewPr>
  <p:outlineViewPr>
    <p:cViewPr>
      <p:scale>
        <a:sx n="33" d="100"/>
        <a:sy n="33" d="100"/>
      </p:scale>
      <p:origin x="258" y="301212"/>
    </p:cViewPr>
  </p:outlineViewPr>
  <p:notesTextViewPr>
    <p:cViewPr>
      <p:scale>
        <a:sx n="3" d="2"/>
        <a:sy n="3" d="2"/>
      </p:scale>
      <p:origin x="0" y="0"/>
    </p:cViewPr>
  </p:notesTextViewPr>
  <p:sorterViewPr>
    <p:cViewPr varScale="1">
      <p:scale>
        <a:sx n="1" d="1"/>
        <a:sy n="1" d="1"/>
      </p:scale>
      <p:origin x="0" y="-5491"/>
    </p:cViewPr>
  </p:sorterViewPr>
  <p:notesViewPr>
    <p:cSldViewPr snapToGrid="0" showGuides="1">
      <p:cViewPr varScale="1">
        <p:scale>
          <a:sx n="92" d="100"/>
          <a:sy n="92" d="100"/>
        </p:scale>
        <p:origin x="-3410" y="-81"/>
      </p:cViewPr>
      <p:guideLst>
        <p:guide orient="horz" pos="3110"/>
        <p:guide pos="212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tags" Target="tags/tag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21582" cy="493633"/>
          </a:xfrm>
          <a:prstGeom prst="rect">
            <a:avLst/>
          </a:prstGeom>
        </p:spPr>
        <p:txBody>
          <a:bodyPr vert="horz" lIns="92492" tIns="46246" rIns="92492" bIns="46246" rtlCol="0"/>
          <a:lstStyle>
            <a:lvl1pPr algn="l">
              <a:defRPr sz="1200"/>
            </a:lvl1pPr>
          </a:lstStyle>
          <a:p>
            <a:endParaRPr lang="en-CA" dirty="0"/>
          </a:p>
        </p:txBody>
      </p:sp>
      <p:sp>
        <p:nvSpPr>
          <p:cNvPr id="3" name="Date Placeholder 2"/>
          <p:cNvSpPr>
            <a:spLocks noGrp="1"/>
          </p:cNvSpPr>
          <p:nvPr>
            <p:ph type="dt" sz="quarter" idx="1"/>
          </p:nvPr>
        </p:nvSpPr>
        <p:spPr>
          <a:xfrm>
            <a:off x="3818972" y="1"/>
            <a:ext cx="2921582" cy="493633"/>
          </a:xfrm>
          <a:prstGeom prst="rect">
            <a:avLst/>
          </a:prstGeom>
        </p:spPr>
        <p:txBody>
          <a:bodyPr vert="horz" lIns="92492" tIns="46246" rIns="92492" bIns="46246" rtlCol="0"/>
          <a:lstStyle>
            <a:lvl1pPr algn="r">
              <a:defRPr sz="1200"/>
            </a:lvl1pPr>
          </a:lstStyle>
          <a:p>
            <a:fld id="{FCBF77B6-06AB-43A3-89A4-8CD1677993D0}" type="datetimeFigureOut">
              <a:rPr lang="en-CA" smtClean="0"/>
              <a:t>16/11/2018</a:t>
            </a:fld>
            <a:endParaRPr lang="en-CA" dirty="0"/>
          </a:p>
        </p:txBody>
      </p:sp>
      <p:sp>
        <p:nvSpPr>
          <p:cNvPr id="4" name="Footer Placeholder 3"/>
          <p:cNvSpPr>
            <a:spLocks noGrp="1"/>
          </p:cNvSpPr>
          <p:nvPr>
            <p:ph type="ftr" sz="quarter" idx="2"/>
          </p:nvPr>
        </p:nvSpPr>
        <p:spPr>
          <a:xfrm>
            <a:off x="0" y="9377317"/>
            <a:ext cx="2921582" cy="493633"/>
          </a:xfrm>
          <a:prstGeom prst="rect">
            <a:avLst/>
          </a:prstGeom>
        </p:spPr>
        <p:txBody>
          <a:bodyPr vert="horz" lIns="92492" tIns="46246" rIns="92492" bIns="46246" rtlCol="0" anchor="b"/>
          <a:lstStyle>
            <a:lvl1pPr algn="l">
              <a:defRPr sz="1200"/>
            </a:lvl1pPr>
          </a:lstStyle>
          <a:p>
            <a:endParaRPr lang="en-CA" dirty="0"/>
          </a:p>
        </p:txBody>
      </p:sp>
      <p:sp>
        <p:nvSpPr>
          <p:cNvPr id="5" name="Slide Number Placeholder 4"/>
          <p:cNvSpPr>
            <a:spLocks noGrp="1"/>
          </p:cNvSpPr>
          <p:nvPr>
            <p:ph type="sldNum" sz="quarter" idx="3"/>
          </p:nvPr>
        </p:nvSpPr>
        <p:spPr>
          <a:xfrm>
            <a:off x="3818972" y="9377317"/>
            <a:ext cx="2921582" cy="493633"/>
          </a:xfrm>
          <a:prstGeom prst="rect">
            <a:avLst/>
          </a:prstGeom>
        </p:spPr>
        <p:txBody>
          <a:bodyPr vert="horz" lIns="92492" tIns="46246" rIns="92492" bIns="46246" rtlCol="0" anchor="b"/>
          <a:lstStyle>
            <a:lvl1pPr algn="r">
              <a:defRPr sz="1200"/>
            </a:lvl1pPr>
          </a:lstStyle>
          <a:p>
            <a:fld id="{B2762B2D-468D-4837-8CAA-70AF425658B8}" type="slidenum">
              <a:rPr lang="en-CA" smtClean="0"/>
              <a:t>‹#›</a:t>
            </a:fld>
            <a:endParaRPr lang="en-CA" dirty="0"/>
          </a:p>
        </p:txBody>
      </p:sp>
      <p:pic>
        <p:nvPicPr>
          <p:cNvPr id="1026" name="Picture 2" descr="I:\Dockets\1421 SmallStuff GE PPT\Graphics\GE Grey.e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86264" y="70414"/>
            <a:ext cx="569585" cy="625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60291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21582" cy="493633"/>
          </a:xfrm>
          <a:prstGeom prst="rect">
            <a:avLst/>
          </a:prstGeom>
        </p:spPr>
        <p:txBody>
          <a:bodyPr vert="horz" lIns="92492" tIns="46246" rIns="92492" bIns="46246" rtlCol="0"/>
          <a:lstStyle>
            <a:lvl1pPr algn="l">
              <a:defRPr sz="1200"/>
            </a:lvl1pPr>
          </a:lstStyle>
          <a:p>
            <a:endParaRPr lang="en-CA" dirty="0"/>
          </a:p>
        </p:txBody>
      </p:sp>
      <p:sp>
        <p:nvSpPr>
          <p:cNvPr id="3" name="Date Placeholder 2"/>
          <p:cNvSpPr>
            <a:spLocks noGrp="1"/>
          </p:cNvSpPr>
          <p:nvPr>
            <p:ph type="dt" idx="1"/>
          </p:nvPr>
        </p:nvSpPr>
        <p:spPr>
          <a:xfrm>
            <a:off x="3818972" y="1"/>
            <a:ext cx="2921582" cy="493633"/>
          </a:xfrm>
          <a:prstGeom prst="rect">
            <a:avLst/>
          </a:prstGeom>
        </p:spPr>
        <p:txBody>
          <a:bodyPr vert="horz" lIns="92492" tIns="46246" rIns="92492" bIns="46246" rtlCol="0"/>
          <a:lstStyle>
            <a:lvl1pPr algn="r">
              <a:defRPr sz="1200"/>
            </a:lvl1pPr>
          </a:lstStyle>
          <a:p>
            <a:fld id="{9B6804B0-AD37-4623-8498-3C9AE39E25E5}" type="datetimeFigureOut">
              <a:rPr lang="en-CA" smtClean="0"/>
              <a:t>16/11/2018</a:t>
            </a:fld>
            <a:endParaRPr lang="en-CA" dirty="0"/>
          </a:p>
        </p:txBody>
      </p:sp>
      <p:sp>
        <p:nvSpPr>
          <p:cNvPr id="4" name="Slide Image Placeholder 3"/>
          <p:cNvSpPr>
            <a:spLocks noGrp="1" noRot="1" noChangeAspect="1"/>
          </p:cNvSpPr>
          <p:nvPr>
            <p:ph type="sldImg" idx="2"/>
          </p:nvPr>
        </p:nvSpPr>
        <p:spPr>
          <a:xfrm>
            <a:off x="903288" y="739775"/>
            <a:ext cx="4935537" cy="3702050"/>
          </a:xfrm>
          <a:prstGeom prst="rect">
            <a:avLst/>
          </a:prstGeom>
          <a:noFill/>
          <a:ln w="12700">
            <a:solidFill>
              <a:prstClr val="black"/>
            </a:solidFill>
          </a:ln>
        </p:spPr>
        <p:txBody>
          <a:bodyPr vert="horz" lIns="92492" tIns="46246" rIns="92492" bIns="46246" rtlCol="0" anchor="ctr"/>
          <a:lstStyle/>
          <a:p>
            <a:endParaRPr lang="en-CA" dirty="0"/>
          </a:p>
        </p:txBody>
      </p:sp>
      <p:sp>
        <p:nvSpPr>
          <p:cNvPr id="5" name="Notes Placeholder 4"/>
          <p:cNvSpPr>
            <a:spLocks noGrp="1"/>
          </p:cNvSpPr>
          <p:nvPr>
            <p:ph type="body" sz="quarter" idx="3"/>
          </p:nvPr>
        </p:nvSpPr>
        <p:spPr>
          <a:xfrm>
            <a:off x="371306" y="4689515"/>
            <a:ext cx="5999503" cy="4442699"/>
          </a:xfrm>
          <a:prstGeom prst="rect">
            <a:avLst/>
          </a:prstGeom>
        </p:spPr>
        <p:txBody>
          <a:bodyPr vert="horz" lIns="0" tIns="0" rIns="0" bIns="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6" name="Footer Placeholder 5"/>
          <p:cNvSpPr>
            <a:spLocks noGrp="1"/>
          </p:cNvSpPr>
          <p:nvPr>
            <p:ph type="ftr" sz="quarter" idx="4"/>
          </p:nvPr>
        </p:nvSpPr>
        <p:spPr>
          <a:xfrm>
            <a:off x="0" y="9377317"/>
            <a:ext cx="2921582" cy="493633"/>
          </a:xfrm>
          <a:prstGeom prst="rect">
            <a:avLst/>
          </a:prstGeom>
        </p:spPr>
        <p:txBody>
          <a:bodyPr vert="horz" lIns="92492" tIns="46246" rIns="92492" bIns="46246" rtlCol="0" anchor="b"/>
          <a:lstStyle>
            <a:lvl1pPr algn="l">
              <a:defRPr sz="1200"/>
            </a:lvl1pPr>
          </a:lstStyle>
          <a:p>
            <a:endParaRPr lang="en-CA" dirty="0"/>
          </a:p>
        </p:txBody>
      </p:sp>
      <p:sp>
        <p:nvSpPr>
          <p:cNvPr id="7" name="Slide Number Placeholder 6"/>
          <p:cNvSpPr>
            <a:spLocks noGrp="1"/>
          </p:cNvSpPr>
          <p:nvPr>
            <p:ph type="sldNum" sz="quarter" idx="5"/>
          </p:nvPr>
        </p:nvSpPr>
        <p:spPr>
          <a:xfrm>
            <a:off x="3818972" y="9377317"/>
            <a:ext cx="2921582" cy="493633"/>
          </a:xfrm>
          <a:prstGeom prst="rect">
            <a:avLst/>
          </a:prstGeom>
        </p:spPr>
        <p:txBody>
          <a:bodyPr vert="horz" lIns="92492" tIns="46246" rIns="92492" bIns="46246" rtlCol="0" anchor="b"/>
          <a:lstStyle>
            <a:lvl1pPr algn="r">
              <a:defRPr sz="1200"/>
            </a:lvl1pPr>
          </a:lstStyle>
          <a:p>
            <a:fld id="{80CDABC8-FD09-47BC-822A-A981D494E0D7}" type="slidenum">
              <a:rPr lang="en-CA" smtClean="0"/>
              <a:t>‹#›</a:t>
            </a:fld>
            <a:endParaRPr lang="en-CA" dirty="0"/>
          </a:p>
        </p:txBody>
      </p:sp>
      <p:pic>
        <p:nvPicPr>
          <p:cNvPr id="8" name="Picture 2" descr="I:\Dockets\1421 SmallStuff GE PPT\Graphics\GE Grey.e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86264" y="70414"/>
            <a:ext cx="569585" cy="625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48577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228600" indent="0" algn="l" defTabSz="914400" rtl="0" eaLnBrk="1" latinLnBrk="0" hangingPunct="1">
      <a:defRPr sz="1200" kern="1200">
        <a:solidFill>
          <a:schemeClr val="tx1"/>
        </a:solidFill>
        <a:latin typeface="+mn-lt"/>
        <a:ea typeface="+mn-ea"/>
        <a:cs typeface="+mn-cs"/>
      </a:defRPr>
    </a:lvl2pPr>
    <a:lvl3pPr marL="457200" indent="0" algn="l" defTabSz="914400" rtl="0" eaLnBrk="1" latinLnBrk="0" hangingPunct="1">
      <a:defRPr sz="1200" kern="1200">
        <a:solidFill>
          <a:schemeClr val="tx1"/>
        </a:solidFill>
        <a:latin typeface="+mn-lt"/>
        <a:ea typeface="+mn-ea"/>
        <a:cs typeface="+mn-cs"/>
      </a:defRPr>
    </a:lvl3pPr>
    <a:lvl4pPr marL="685800" indent="0" algn="l" defTabSz="914400" rtl="0" eaLnBrk="1" latinLnBrk="0" hangingPunct="1">
      <a:defRPr sz="1200" kern="1200">
        <a:solidFill>
          <a:schemeClr val="tx1"/>
        </a:solidFill>
        <a:latin typeface="+mn-lt"/>
        <a:ea typeface="+mn-ea"/>
        <a:cs typeface="+mn-cs"/>
      </a:defRPr>
    </a:lvl4pPr>
    <a:lvl5pPr marL="914400" indent="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0CDABC8-FD09-47BC-822A-A981D494E0D7}" type="slidenum">
              <a:rPr lang="en-CA" smtClean="0"/>
              <a:t>1</a:t>
            </a:fld>
            <a:endParaRPr lang="en-CA" dirty="0"/>
          </a:p>
        </p:txBody>
      </p:sp>
    </p:spTree>
    <p:extLst>
      <p:ext uri="{BB962C8B-B14F-4D97-AF65-F5344CB8AC3E}">
        <p14:creationId xmlns:p14="http://schemas.microsoft.com/office/powerpoint/2010/main" val="21878488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2.vml"/><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0" name="AutoShape 3"/>
          <p:cNvSpPr>
            <a:spLocks noChangeAspect="1" noChangeArrowheads="1" noTextEdit="1"/>
          </p:cNvSpPr>
          <p:nvPr userDrawn="1"/>
        </p:nvSpPr>
        <p:spPr bwMode="auto">
          <a:xfrm>
            <a:off x="273844" y="365125"/>
            <a:ext cx="676275"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dirty="0">
              <a:solidFill>
                <a:schemeClr val="tx1">
                  <a:lumMod val="85000"/>
                  <a:lumOff val="15000"/>
                </a:schemeClr>
              </a:solidFill>
            </a:endParaRPr>
          </a:p>
        </p:txBody>
      </p:sp>
      <p:sp>
        <p:nvSpPr>
          <p:cNvPr id="6" name="Text Placeholder 5"/>
          <p:cNvSpPr>
            <a:spLocks noGrp="1"/>
          </p:cNvSpPr>
          <p:nvPr>
            <p:ph type="body" sz="quarter" idx="11" hasCustomPrompt="1"/>
          </p:nvPr>
        </p:nvSpPr>
        <p:spPr>
          <a:xfrm>
            <a:off x="1215815" y="3381345"/>
            <a:ext cx="3390900" cy="268287"/>
          </a:xfrm>
        </p:spPr>
        <p:txBody>
          <a:bodyPr/>
          <a:lstStyle>
            <a:lvl1pPr marL="0" indent="0">
              <a:buFontTx/>
              <a:buNone/>
              <a:defRPr sz="1400" b="1">
                <a:solidFill>
                  <a:schemeClr val="tx1"/>
                </a:solidFill>
              </a:defRPr>
            </a:lvl1pPr>
            <a:lvl2pPr>
              <a:buFontTx/>
              <a:buNone/>
              <a:defRPr sz="1400"/>
            </a:lvl2pPr>
            <a:lvl3pPr marL="0" indent="0">
              <a:buFontTx/>
              <a:buNone/>
              <a:defRPr sz="1400"/>
            </a:lvl3pPr>
            <a:lvl4pPr>
              <a:buFontTx/>
              <a:buNone/>
              <a:defRPr sz="1400"/>
            </a:lvl4pPr>
            <a:lvl5pPr marL="0" indent="0">
              <a:buFontTx/>
              <a:buNone/>
              <a:defRPr sz="1400"/>
            </a:lvl5pPr>
          </a:lstStyle>
          <a:p>
            <a:pPr lvl="0"/>
            <a:r>
              <a:rPr lang="en-US" dirty="0"/>
              <a:t>Client Name</a:t>
            </a:r>
          </a:p>
        </p:txBody>
      </p:sp>
    </p:spTree>
    <p:extLst>
      <p:ext uri="{BB962C8B-B14F-4D97-AF65-F5344CB8AC3E}">
        <p14:creationId xmlns:p14="http://schemas.microsoft.com/office/powerpoint/2010/main" val="3183832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3775" y="1649414"/>
            <a:ext cx="8229600" cy="2852737"/>
          </a:xfrm>
        </p:spPr>
        <p:txBody>
          <a:bodyPr anchor="t" anchorCtr="0">
            <a:noAutofit/>
          </a:bodyPr>
          <a:lstStyle>
            <a:lvl1pPr>
              <a:lnSpc>
                <a:spcPct val="90000"/>
              </a:lnSpc>
              <a:defRPr sz="4000">
                <a:solidFill>
                  <a:schemeClr val="accent3"/>
                </a:solidFill>
              </a:defRPr>
            </a:lvl1pPr>
          </a:lstStyle>
          <a:p>
            <a:r>
              <a:rPr lang="en-US" dirty="0"/>
              <a:t>Section Divider blank</a:t>
            </a:r>
            <a:endParaRPr lang="en-CA" dirty="0"/>
          </a:p>
        </p:txBody>
      </p:sp>
    </p:spTree>
    <p:extLst>
      <p:ext uri="{BB962C8B-B14F-4D97-AF65-F5344CB8AC3E}">
        <p14:creationId xmlns:p14="http://schemas.microsoft.com/office/powerpoint/2010/main" val="14858251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and Content - No Ru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3776" y="219456"/>
            <a:ext cx="8229600" cy="411480"/>
          </a:xfrm>
        </p:spPr>
        <p:txBody>
          <a:bodyPr>
            <a:noAutofit/>
          </a:bodyPr>
          <a:lstStyle>
            <a:lvl1pPr>
              <a:defRPr>
                <a:solidFill>
                  <a:schemeClr val="tx1"/>
                </a:solidFill>
              </a:defRPr>
            </a:lvl1pPr>
          </a:lstStyle>
          <a:p>
            <a:r>
              <a:rPr lang="en-US" dirty="0"/>
              <a:t>Title and Content – No Rule Layout</a:t>
            </a:r>
            <a:endParaRPr lang="en-CA" dirty="0"/>
          </a:p>
        </p:txBody>
      </p:sp>
      <p:sp>
        <p:nvSpPr>
          <p:cNvPr id="6" name="Slide Number Placeholder 5"/>
          <p:cNvSpPr>
            <a:spLocks noGrp="1"/>
          </p:cNvSpPr>
          <p:nvPr>
            <p:ph type="sldNum" sz="quarter" idx="12"/>
          </p:nvPr>
        </p:nvSpPr>
        <p:spPr>
          <a:xfrm>
            <a:off x="8468361" y="6472238"/>
            <a:ext cx="339366" cy="182880"/>
          </a:xfrm>
          <a:prstGeom prst="rect">
            <a:avLst/>
          </a:prstGeom>
        </p:spPr>
        <p:txBody>
          <a:bodyPr/>
          <a:lstStyle>
            <a:lvl1pPr>
              <a:defRPr sz="1000">
                <a:solidFill>
                  <a:schemeClr val="tx1"/>
                </a:solidFill>
                <a:latin typeface="Calibri" panose="020F0502020204030204" pitchFamily="34" charset="0"/>
                <a:cs typeface="Calibri" panose="020F0502020204030204" pitchFamily="34" charset="0"/>
              </a:defRPr>
            </a:lvl1pPr>
          </a:lstStyle>
          <a:p>
            <a:fld id="{00E6A5BD-C011-4A45-AA3A-201790FB7F2B}" type="slidenum">
              <a:rPr lang="en-CA" smtClean="0"/>
              <a:pPr/>
              <a:t>‹#›</a:t>
            </a:fld>
            <a:endParaRPr lang="en-CA" dirty="0"/>
          </a:p>
        </p:txBody>
      </p:sp>
      <p:sp>
        <p:nvSpPr>
          <p:cNvPr id="5" name="Text Placeholder 4"/>
          <p:cNvSpPr>
            <a:spLocks noGrp="1"/>
          </p:cNvSpPr>
          <p:nvPr>
            <p:ph type="body" sz="quarter" idx="15"/>
          </p:nvPr>
        </p:nvSpPr>
        <p:spPr>
          <a:xfrm>
            <a:off x="493776" y="620237"/>
            <a:ext cx="8229600" cy="5559552"/>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a:extLst>
              <a:ext uri="{FF2B5EF4-FFF2-40B4-BE49-F238E27FC236}">
                <a16:creationId xmlns="" xmlns:a16="http://schemas.microsoft.com/office/drawing/2014/main" id="{E4CD8103-31F4-4039-80E3-3D121E8BDE5A}"/>
              </a:ext>
            </a:extLst>
          </p:cNvPr>
          <p:cNvPicPr>
            <a:picLocks noChangeAspect="1"/>
          </p:cNvPicPr>
          <p:nvPr userDrawn="1"/>
        </p:nvPicPr>
        <p:blipFill rotWithShape="1">
          <a:blip r:embed="rId2"/>
          <a:srcRect r="63168"/>
          <a:stretch/>
        </p:blipFill>
        <p:spPr>
          <a:xfrm>
            <a:off x="493775" y="6197389"/>
            <a:ext cx="549581" cy="531763"/>
          </a:xfrm>
          <a:prstGeom prst="rect">
            <a:avLst/>
          </a:prstGeom>
        </p:spPr>
      </p:pic>
      <p:sp>
        <p:nvSpPr>
          <p:cNvPr id="8" name="TextBox 7">
            <a:extLst>
              <a:ext uri="{FF2B5EF4-FFF2-40B4-BE49-F238E27FC236}">
                <a16:creationId xmlns="" xmlns:a16="http://schemas.microsoft.com/office/drawing/2014/main" id="{AA74C885-437C-4BDC-863A-44FB48C2D02F}"/>
              </a:ext>
            </a:extLst>
          </p:cNvPr>
          <p:cNvSpPr txBox="1"/>
          <p:nvPr userDrawn="1"/>
        </p:nvSpPr>
        <p:spPr>
          <a:xfrm>
            <a:off x="3015994" y="6340159"/>
            <a:ext cx="3327655" cy="246221"/>
          </a:xfrm>
          <a:prstGeom prst="rect">
            <a:avLst/>
          </a:prstGeom>
          <a:noFill/>
        </p:spPr>
        <p:txBody>
          <a:bodyPr wrap="square" lIns="0" tIns="0" rIns="0" bIns="0" rtlCol="0">
            <a:spAutoFit/>
          </a:bodyPr>
          <a:lstStyle/>
          <a:p>
            <a:pPr algn="ctr"/>
            <a:r>
              <a:rPr lang="en-GB" sz="1600" b="1" dirty="0">
                <a:solidFill>
                  <a:srgbClr val="FF0000"/>
                </a:solidFill>
                <a:latin typeface="Arial" panose="020B0604020202020204" pitchFamily="34" charset="0"/>
                <a:cs typeface="Arial" panose="020B0604020202020204" pitchFamily="34" charset="0"/>
              </a:rPr>
              <a:t>DRAFT</a:t>
            </a:r>
          </a:p>
        </p:txBody>
      </p:sp>
      <p:sp>
        <p:nvSpPr>
          <p:cNvPr id="9" name="Rectangle 8">
            <a:extLst>
              <a:ext uri="{FF2B5EF4-FFF2-40B4-BE49-F238E27FC236}">
                <a16:creationId xmlns="" xmlns:a16="http://schemas.microsoft.com/office/drawing/2014/main" id="{E18AF995-8808-4AC6-8647-9DCB2FC114AD}"/>
              </a:ext>
            </a:extLst>
          </p:cNvPr>
          <p:cNvSpPr/>
          <p:nvPr userDrawn="1"/>
        </p:nvSpPr>
        <p:spPr>
          <a:xfrm>
            <a:off x="1043356" y="6309380"/>
            <a:ext cx="3344185" cy="307777"/>
          </a:xfrm>
          <a:prstGeom prst="rect">
            <a:avLst/>
          </a:prstGeom>
        </p:spPr>
        <p:txBody>
          <a:bodyPr wrap="none">
            <a:spAutoFit/>
          </a:bodyPr>
          <a:lstStyle/>
          <a:p>
            <a:r>
              <a:rPr lang="en-GB" sz="1400" i="1" dirty="0">
                <a:solidFill>
                  <a:srgbClr val="006A71"/>
                </a:solidFill>
              </a:rPr>
              <a:t>Excellence in care, research and innovation</a:t>
            </a:r>
            <a:endParaRPr lang="en-GB" sz="1400" dirty="0"/>
          </a:p>
        </p:txBody>
      </p:sp>
    </p:spTree>
    <p:extLst>
      <p:ext uri="{BB962C8B-B14F-4D97-AF65-F5344CB8AC3E}">
        <p14:creationId xmlns:p14="http://schemas.microsoft.com/office/powerpoint/2010/main" val="7528742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 xmlns:a16="http://schemas.microsoft.com/office/drawing/2014/main" id="{2BB7A2CB-BD2C-4D96-AE20-DCD445402392}"/>
              </a:ext>
            </a:extLst>
          </p:cNvPr>
          <p:cNvGraphicFramePr>
            <a:graphicFrameLocks noChangeAspect="1"/>
          </p:cNvGraphicFramePr>
          <p:nvPr userDrawn="1">
            <p:custDataLst>
              <p:tags r:id="rId2"/>
            </p:custDataLst>
            <p:extLst>
              <p:ext uri="{D42A27DB-BD31-4B8C-83A1-F6EECF244321}">
                <p14:modId xmlns:p14="http://schemas.microsoft.com/office/powerpoint/2010/main" val="256046230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04" name="think-cell Slide" r:id="rId4" imgW="523" imgH="499" progId="TCLayout.ActiveDocument.1">
                  <p:embed/>
                </p:oleObj>
              </mc:Choice>
              <mc:Fallback>
                <p:oleObj name="think-cell Slide" r:id="rId4" imgW="523" imgH="499" progId="TCLayout.ActiveDocument.1">
                  <p:embed/>
                  <p:pic>
                    <p:nvPicPr>
                      <p:cNvPr id="3" name="Object 2" hidden="1">
                        <a:extLst>
                          <a:ext uri="{FF2B5EF4-FFF2-40B4-BE49-F238E27FC236}">
                            <a16:creationId xmlns="" xmlns:a16="http://schemas.microsoft.com/office/drawing/2014/main" id="{2BB7A2CB-BD2C-4D96-AE20-DCD445402392}"/>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hasCustomPrompt="1"/>
          </p:nvPr>
        </p:nvSpPr>
        <p:spPr>
          <a:xfrm>
            <a:off x="493776" y="219456"/>
            <a:ext cx="6953504" cy="411480"/>
          </a:xfrm>
        </p:spPr>
        <p:txBody>
          <a:bodyPr/>
          <a:lstStyle>
            <a:lvl1pPr>
              <a:defRPr>
                <a:solidFill>
                  <a:srgbClr val="007A84"/>
                </a:solidFill>
              </a:defRPr>
            </a:lvl1pPr>
          </a:lstStyle>
          <a:p>
            <a:r>
              <a:rPr lang="en-US" dirty="0"/>
              <a:t>Title and Content Layout</a:t>
            </a:r>
            <a:endParaRPr lang="en-CA" dirty="0"/>
          </a:p>
        </p:txBody>
      </p:sp>
      <p:sp>
        <p:nvSpPr>
          <p:cNvPr id="9" name="Text Placeholder 8"/>
          <p:cNvSpPr>
            <a:spLocks noGrp="1"/>
          </p:cNvSpPr>
          <p:nvPr>
            <p:ph type="body" sz="quarter" idx="13" hasCustomPrompt="1"/>
          </p:nvPr>
        </p:nvSpPr>
        <p:spPr>
          <a:xfrm>
            <a:off x="493776" y="633524"/>
            <a:ext cx="6953504" cy="338328"/>
          </a:xfrm>
        </p:spPr>
        <p:txBody>
          <a:bodyPr anchor="b" anchorCtr="0">
            <a:normAutofit/>
          </a:bodyPr>
          <a:lstStyle>
            <a:lvl1pPr marL="0" indent="0">
              <a:lnSpc>
                <a:spcPct val="90000"/>
              </a:lnSpc>
              <a:spcBef>
                <a:spcPts val="0"/>
              </a:spcBef>
              <a:buFontTx/>
              <a:buNone/>
              <a:defRPr sz="1400" b="1">
                <a:solidFill>
                  <a:schemeClr val="tx1">
                    <a:lumMod val="75000"/>
                  </a:schemeClr>
                </a:solidFill>
              </a:defRPr>
            </a:lvl1pPr>
          </a:lstStyle>
          <a:p>
            <a:pPr lvl="0"/>
            <a:r>
              <a:rPr lang="en-US" dirty="0"/>
              <a:t>Subtitle</a:t>
            </a:r>
          </a:p>
        </p:txBody>
      </p:sp>
      <p:sp>
        <p:nvSpPr>
          <p:cNvPr id="12" name="Content Placeholder 11"/>
          <p:cNvSpPr>
            <a:spLocks noGrp="1"/>
          </p:cNvSpPr>
          <p:nvPr>
            <p:ph sz="quarter" idx="14"/>
          </p:nvPr>
        </p:nvSpPr>
        <p:spPr>
          <a:xfrm>
            <a:off x="493776" y="1216325"/>
            <a:ext cx="8229600" cy="4974163"/>
          </a:xfrm>
        </p:spPr>
        <p:txBody>
          <a:bodyPr/>
          <a:lstStyle>
            <a:lvl1pPr>
              <a:spcAft>
                <a:spcPts val="200"/>
              </a:spcAft>
              <a:defRPr>
                <a:solidFill>
                  <a:schemeClr val="tx1">
                    <a:lumMod val="75000"/>
                  </a:schemeClr>
                </a:solidFill>
              </a:defRPr>
            </a:lvl1pPr>
            <a:lvl2pPr>
              <a:spcAft>
                <a:spcPts val="200"/>
              </a:spcAft>
              <a:defRPr>
                <a:solidFill>
                  <a:schemeClr val="tx1">
                    <a:lumMod val="75000"/>
                  </a:schemeClr>
                </a:solidFill>
              </a:defRPr>
            </a:lvl2pPr>
            <a:lvl3pPr>
              <a:spcAft>
                <a:spcPts val="200"/>
              </a:spcAft>
              <a:defRPr>
                <a:solidFill>
                  <a:schemeClr val="tx1">
                    <a:lumMod val="75000"/>
                  </a:schemeClr>
                </a:solidFill>
              </a:defRPr>
            </a:lvl3pPr>
            <a:lvl4pPr marL="852678" indent="-285750">
              <a:lnSpc>
                <a:spcPct val="100000"/>
              </a:lnSpc>
              <a:spcAft>
                <a:spcPts val="200"/>
              </a:spcAft>
              <a:buFont typeface="GE Inspira Pitch" panose="020F0603030400020203" pitchFamily="34" charset="0"/>
              <a:buChar char="–"/>
              <a:defRPr>
                <a:solidFill>
                  <a:schemeClr val="tx1">
                    <a:lumMod val="75000"/>
                  </a:schemeClr>
                </a:solidFill>
              </a:defRPr>
            </a:lvl4pPr>
          </a:lstStyle>
          <a:p>
            <a:pPr lvl="0"/>
            <a:r>
              <a:rPr lang="en-US"/>
              <a:t>Edit Master text styles</a:t>
            </a:r>
          </a:p>
          <a:p>
            <a:pPr lvl="1"/>
            <a:r>
              <a:rPr lang="en-US"/>
              <a:t>Second level</a:t>
            </a:r>
          </a:p>
          <a:p>
            <a:pPr lvl="2"/>
            <a:r>
              <a:rPr lang="en-US"/>
              <a:t>Third level</a:t>
            </a:r>
          </a:p>
          <a:p>
            <a:pPr lvl="3"/>
            <a:r>
              <a:rPr lang="en-US"/>
              <a:t>Fourth level</a:t>
            </a:r>
          </a:p>
        </p:txBody>
      </p:sp>
      <p:sp>
        <p:nvSpPr>
          <p:cNvPr id="10" name="Slide Number Placeholder 5">
            <a:extLst>
              <a:ext uri="{FF2B5EF4-FFF2-40B4-BE49-F238E27FC236}">
                <a16:creationId xmlns="" xmlns:a16="http://schemas.microsoft.com/office/drawing/2014/main" id="{5AE2E40E-CA2E-425F-9517-90CB7F9E2D8F}"/>
              </a:ext>
            </a:extLst>
          </p:cNvPr>
          <p:cNvSpPr>
            <a:spLocks noGrp="1"/>
          </p:cNvSpPr>
          <p:nvPr>
            <p:ph type="sldNum" sz="quarter" idx="12"/>
          </p:nvPr>
        </p:nvSpPr>
        <p:spPr>
          <a:xfrm>
            <a:off x="8468361" y="6472238"/>
            <a:ext cx="339366" cy="182880"/>
          </a:xfrm>
          <a:prstGeom prst="rect">
            <a:avLst/>
          </a:prstGeom>
        </p:spPr>
        <p:txBody>
          <a:bodyPr/>
          <a:lstStyle>
            <a:lvl1pPr>
              <a:defRPr sz="1000">
                <a:solidFill>
                  <a:schemeClr val="tx1"/>
                </a:solidFill>
                <a:latin typeface="Arial" panose="020B0604020202020204" pitchFamily="34" charset="0"/>
                <a:cs typeface="Arial" panose="020B0604020202020204" pitchFamily="34" charset="0"/>
              </a:defRPr>
            </a:lvl1pPr>
          </a:lstStyle>
          <a:p>
            <a:fld id="{00E6A5BD-C011-4A45-AA3A-201790FB7F2B}" type="slidenum">
              <a:rPr lang="en-CA" smtClean="0"/>
              <a:pPr/>
              <a:t>‹#›</a:t>
            </a:fld>
            <a:endParaRPr lang="en-CA" dirty="0"/>
          </a:p>
        </p:txBody>
      </p:sp>
    </p:spTree>
    <p:extLst>
      <p:ext uri="{BB962C8B-B14F-4D97-AF65-F5344CB8AC3E}">
        <p14:creationId xmlns:p14="http://schemas.microsoft.com/office/powerpoint/2010/main" val="22066309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Monogram 1">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51951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vmlDrawing" Target="../drawings/vmlDrawing1.v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 xmlns:a16="http://schemas.microsoft.com/office/drawing/2014/main" id="{4B146CE6-0460-4150-BE0F-358CE8C95644}"/>
              </a:ext>
            </a:extLst>
          </p:cNvPr>
          <p:cNvGraphicFramePr>
            <a:graphicFrameLocks noChangeAspect="1"/>
          </p:cNvGraphicFramePr>
          <p:nvPr userDrawn="1">
            <p:custDataLst>
              <p:tags r:id="rId8"/>
            </p:custDataLst>
            <p:extLst>
              <p:ext uri="{D42A27DB-BD31-4B8C-83A1-F6EECF244321}">
                <p14:modId xmlns:p14="http://schemas.microsoft.com/office/powerpoint/2010/main" val="416730246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80" name="think-cell Slide" r:id="rId9" imgW="523" imgH="499" progId="TCLayout.ActiveDocument.1">
                  <p:embed/>
                </p:oleObj>
              </mc:Choice>
              <mc:Fallback>
                <p:oleObj name="think-cell Slide" r:id="rId9" imgW="523" imgH="499" progId="TCLayout.ActiveDocument.1">
                  <p:embed/>
                  <p:pic>
                    <p:nvPicPr>
                      <p:cNvPr id="4" name="Object 3" hidden="1">
                        <a:extLst>
                          <a:ext uri="{FF2B5EF4-FFF2-40B4-BE49-F238E27FC236}">
                            <a16:creationId xmlns="" xmlns:a16="http://schemas.microsoft.com/office/drawing/2014/main" id="{4B146CE6-0460-4150-BE0F-358CE8C95644}"/>
                          </a:ext>
                        </a:extLst>
                      </p:cNvPr>
                      <p:cNvPicPr/>
                      <p:nvPr/>
                    </p:nvPicPr>
                    <p:blipFill>
                      <a:blip r:embed="rId10"/>
                      <a:stretch>
                        <a:fillRect/>
                      </a:stretch>
                    </p:blipFill>
                    <p:spPr>
                      <a:xfrm>
                        <a:off x="1588" y="1588"/>
                        <a:ext cx="1587" cy="1587"/>
                      </a:xfrm>
                      <a:prstGeom prst="rect">
                        <a:avLst/>
                      </a:prstGeom>
                    </p:spPr>
                  </p:pic>
                </p:oleObj>
              </mc:Fallback>
            </mc:AlternateContent>
          </a:graphicData>
        </a:graphic>
      </p:graphicFrame>
      <p:sp>
        <p:nvSpPr>
          <p:cNvPr id="2" name="Title Placeholder 1"/>
          <p:cNvSpPr>
            <a:spLocks noGrp="1"/>
          </p:cNvSpPr>
          <p:nvPr>
            <p:ph type="title"/>
          </p:nvPr>
        </p:nvSpPr>
        <p:spPr>
          <a:xfrm>
            <a:off x="493775" y="222087"/>
            <a:ext cx="6963665" cy="407642"/>
          </a:xfrm>
          <a:prstGeom prst="rect">
            <a:avLst/>
          </a:prstGeom>
        </p:spPr>
        <p:txBody>
          <a:bodyPr vert="horz" lIns="0" tIns="0" rIns="0" bIns="0" rtlCol="0" anchor="ctr" anchorCtr="0">
            <a:noAutofit/>
          </a:bodyPr>
          <a:lstStyle/>
          <a:p>
            <a:r>
              <a:rPr lang="en-US" dirty="0"/>
              <a:t>Click to edit Master title style</a:t>
            </a:r>
            <a:endParaRPr lang="en-CA" dirty="0"/>
          </a:p>
        </p:txBody>
      </p:sp>
      <p:sp>
        <p:nvSpPr>
          <p:cNvPr id="3" name="Text Placeholder 2"/>
          <p:cNvSpPr>
            <a:spLocks noGrp="1"/>
          </p:cNvSpPr>
          <p:nvPr>
            <p:ph type="body" idx="1"/>
          </p:nvPr>
        </p:nvSpPr>
        <p:spPr>
          <a:xfrm>
            <a:off x="493775" y="638355"/>
            <a:ext cx="8229600" cy="5550408"/>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8" name="Picture 7">
            <a:extLst>
              <a:ext uri="{FF2B5EF4-FFF2-40B4-BE49-F238E27FC236}">
                <a16:creationId xmlns="" xmlns:a16="http://schemas.microsoft.com/office/drawing/2014/main" id="{2814E8DB-ED04-4204-8BD7-6B4575172E31}"/>
              </a:ext>
            </a:extLst>
          </p:cNvPr>
          <p:cNvPicPr>
            <a:picLocks noChangeAspect="1"/>
          </p:cNvPicPr>
          <p:nvPr userDrawn="1"/>
        </p:nvPicPr>
        <p:blipFill rotWithShape="1">
          <a:blip r:embed="rId11"/>
          <a:srcRect r="63168"/>
          <a:stretch/>
        </p:blipFill>
        <p:spPr>
          <a:xfrm>
            <a:off x="493775" y="6197389"/>
            <a:ext cx="549581" cy="531763"/>
          </a:xfrm>
          <a:prstGeom prst="rect">
            <a:avLst/>
          </a:prstGeom>
        </p:spPr>
      </p:pic>
      <p:sp>
        <p:nvSpPr>
          <p:cNvPr id="9" name="TextBox 8">
            <a:extLst>
              <a:ext uri="{FF2B5EF4-FFF2-40B4-BE49-F238E27FC236}">
                <a16:creationId xmlns="" xmlns:a16="http://schemas.microsoft.com/office/drawing/2014/main" id="{450FCC2D-89E0-4F05-8D81-9654E04ABDE9}"/>
              </a:ext>
            </a:extLst>
          </p:cNvPr>
          <p:cNvSpPr txBox="1"/>
          <p:nvPr userDrawn="1"/>
        </p:nvSpPr>
        <p:spPr>
          <a:xfrm>
            <a:off x="3015994" y="6340159"/>
            <a:ext cx="3327655" cy="246221"/>
          </a:xfrm>
          <a:prstGeom prst="rect">
            <a:avLst/>
          </a:prstGeom>
          <a:noFill/>
        </p:spPr>
        <p:txBody>
          <a:bodyPr wrap="square" lIns="0" tIns="0" rIns="0" bIns="0" rtlCol="0">
            <a:spAutoFit/>
          </a:bodyPr>
          <a:lstStyle/>
          <a:p>
            <a:pPr algn="ctr"/>
            <a:r>
              <a:rPr lang="en-GB" sz="1600" b="1" dirty="0">
                <a:solidFill>
                  <a:srgbClr val="FF0000"/>
                </a:solidFill>
                <a:latin typeface="Arial" panose="020B0604020202020204" pitchFamily="34" charset="0"/>
                <a:cs typeface="Arial" panose="020B0604020202020204" pitchFamily="34" charset="0"/>
              </a:rPr>
              <a:t>DRAFT</a:t>
            </a:r>
          </a:p>
        </p:txBody>
      </p:sp>
      <p:sp>
        <p:nvSpPr>
          <p:cNvPr id="10" name="Rectangle 9">
            <a:extLst>
              <a:ext uri="{FF2B5EF4-FFF2-40B4-BE49-F238E27FC236}">
                <a16:creationId xmlns="" xmlns:a16="http://schemas.microsoft.com/office/drawing/2014/main" id="{F3406F0A-4F38-4A60-8C0E-147A1CF40319}"/>
              </a:ext>
            </a:extLst>
          </p:cNvPr>
          <p:cNvSpPr/>
          <p:nvPr userDrawn="1"/>
        </p:nvSpPr>
        <p:spPr>
          <a:xfrm>
            <a:off x="1043356" y="6309380"/>
            <a:ext cx="3344185" cy="307777"/>
          </a:xfrm>
          <a:prstGeom prst="rect">
            <a:avLst/>
          </a:prstGeom>
        </p:spPr>
        <p:txBody>
          <a:bodyPr wrap="none">
            <a:spAutoFit/>
          </a:bodyPr>
          <a:lstStyle/>
          <a:p>
            <a:r>
              <a:rPr lang="en-GB" sz="1400" i="1" dirty="0">
                <a:solidFill>
                  <a:srgbClr val="006A71"/>
                </a:solidFill>
              </a:rPr>
              <a:t>Excellence in care, research and innovation</a:t>
            </a:r>
            <a:endParaRPr lang="en-GB" sz="1400" dirty="0"/>
          </a:p>
        </p:txBody>
      </p:sp>
      <p:sp>
        <p:nvSpPr>
          <p:cNvPr id="11" name="Slide Number Placeholder 5">
            <a:extLst>
              <a:ext uri="{FF2B5EF4-FFF2-40B4-BE49-F238E27FC236}">
                <a16:creationId xmlns="" xmlns:a16="http://schemas.microsoft.com/office/drawing/2014/main" id="{0130322C-832E-4521-B8EB-AC1DD0E80412}"/>
              </a:ext>
            </a:extLst>
          </p:cNvPr>
          <p:cNvSpPr>
            <a:spLocks noGrp="1"/>
          </p:cNvSpPr>
          <p:nvPr>
            <p:ph type="sldNum" sz="quarter" idx="4"/>
          </p:nvPr>
        </p:nvSpPr>
        <p:spPr>
          <a:xfrm>
            <a:off x="8468361" y="6472238"/>
            <a:ext cx="339366" cy="182880"/>
          </a:xfrm>
          <a:prstGeom prst="rect">
            <a:avLst/>
          </a:prstGeom>
        </p:spPr>
        <p:txBody>
          <a:bodyPr/>
          <a:lstStyle>
            <a:lvl1pPr>
              <a:defRPr sz="1000">
                <a:solidFill>
                  <a:schemeClr val="tx1"/>
                </a:solidFill>
                <a:latin typeface="Calibri" panose="020F0502020204030204" pitchFamily="34" charset="0"/>
                <a:cs typeface="Calibri" panose="020F0502020204030204" pitchFamily="34" charset="0"/>
              </a:defRPr>
            </a:lvl1pPr>
          </a:lstStyle>
          <a:p>
            <a:fld id="{00E6A5BD-C011-4A45-AA3A-201790FB7F2B}" type="slidenum">
              <a:rPr lang="en-CA" smtClean="0"/>
              <a:pPr/>
              <a:t>‹#›</a:t>
            </a:fld>
            <a:endParaRPr lang="en-CA" dirty="0"/>
          </a:p>
        </p:txBody>
      </p:sp>
    </p:spTree>
    <p:extLst>
      <p:ext uri="{BB962C8B-B14F-4D97-AF65-F5344CB8AC3E}">
        <p14:creationId xmlns:p14="http://schemas.microsoft.com/office/powerpoint/2010/main" val="2572380521"/>
      </p:ext>
    </p:extLst>
  </p:cSld>
  <p:clrMap bg1="lt1" tx1="dk1" bg2="lt2" tx2="dk2" accent1="accent1" accent2="accent2" accent3="accent3" accent4="accent4" accent5="accent5" accent6="accent6" hlink="hlink" folHlink="folHlink"/>
  <p:sldLayoutIdLst>
    <p:sldLayoutId id="2147483679" r:id="rId1"/>
    <p:sldLayoutId id="2147483681" r:id="rId2"/>
    <p:sldLayoutId id="2147483684" r:id="rId3"/>
    <p:sldLayoutId id="2147483685" r:id="rId4"/>
    <p:sldLayoutId id="2147483698" r:id="rId5"/>
  </p:sldLayoutIdLst>
  <p:hf hdr="0" ftr="0" dt="0"/>
  <p:txStyles>
    <p:titleStyle>
      <a:lvl1pPr algn="l" defTabSz="914400" rtl="0" eaLnBrk="1" latinLnBrk="0" hangingPunct="1">
        <a:lnSpc>
          <a:spcPct val="90000"/>
        </a:lnSpc>
        <a:spcBef>
          <a:spcPct val="0"/>
        </a:spcBef>
        <a:buNone/>
        <a:defRPr sz="2400" kern="1200">
          <a:solidFill>
            <a:schemeClr val="tx1"/>
          </a:solidFill>
          <a:latin typeface="Arial" panose="020B0604020202020204" pitchFamily="34" charset="0"/>
          <a:ea typeface="+mj-ea"/>
          <a:cs typeface="Arial" panose="020B0604020202020204" pitchFamily="34" charset="0"/>
        </a:defRPr>
      </a:lvl1pPr>
    </p:titleStyle>
    <p:bodyStyle>
      <a:lvl1pPr marL="0" marR="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sz="1600" kern="1200">
          <a:solidFill>
            <a:schemeClr val="tx1"/>
          </a:solidFill>
          <a:latin typeface="Arial" panose="020B0604020202020204" pitchFamily="34" charset="0"/>
          <a:ea typeface="+mn-ea"/>
          <a:cs typeface="Arial" panose="020B0604020202020204" pitchFamily="34" charset="0"/>
        </a:defRPr>
      </a:lvl1pPr>
      <a:lvl2pPr marL="173038" marR="0" indent="0" algn="l" defTabSz="914400" rtl="0" eaLnBrk="1" fontAlgn="auto" latinLnBrk="0" hangingPunct="1">
        <a:lnSpc>
          <a:spcPct val="100000"/>
        </a:lnSpc>
        <a:spcBef>
          <a:spcPts val="0"/>
        </a:spcBef>
        <a:spcAft>
          <a:spcPts val="200"/>
        </a:spcAft>
        <a:buClrTx/>
        <a:buSzTx/>
        <a:buFont typeface="GE Inspira Pitch" panose="020F0603030400020203" pitchFamily="34" charset="0"/>
        <a:buNone/>
        <a:tabLst/>
        <a:defRPr sz="1400" kern="1200" baseline="0">
          <a:solidFill>
            <a:schemeClr val="tx1"/>
          </a:solidFill>
          <a:latin typeface="Arial" panose="020B0604020202020204" pitchFamily="34" charset="0"/>
          <a:ea typeface="+mn-ea"/>
          <a:cs typeface="Arial" panose="020B0604020202020204" pitchFamily="34" charset="0"/>
        </a:defRPr>
      </a:lvl2pPr>
      <a:lvl3pPr marL="344487" marR="0" indent="0" algn="l" defTabSz="914400" rtl="0" eaLnBrk="1" fontAlgn="auto" latinLnBrk="0" hangingPunct="1">
        <a:lnSpc>
          <a:spcPct val="100000"/>
        </a:lnSpc>
        <a:spcBef>
          <a:spcPts val="0"/>
        </a:spcBef>
        <a:spcAft>
          <a:spcPts val="200"/>
        </a:spcAft>
        <a:buClrTx/>
        <a:buSzPct val="91000"/>
        <a:buFont typeface="Arial" panose="020B0604020202020204" pitchFamily="34" charset="0"/>
        <a:buNone/>
        <a:tabLst/>
        <a:defRPr sz="1200" kern="1200">
          <a:solidFill>
            <a:schemeClr val="tx1"/>
          </a:solidFill>
          <a:latin typeface="Arial" panose="020B0604020202020204" pitchFamily="34" charset="0"/>
          <a:ea typeface="+mn-ea"/>
          <a:cs typeface="Arial" panose="020B0604020202020204" pitchFamily="34" charset="0"/>
        </a:defRPr>
      </a:lvl3pPr>
      <a:lvl4pPr marL="517525" marR="0" indent="0" algn="l" defTabSz="914400" rtl="0" eaLnBrk="1" fontAlgn="auto" latinLnBrk="0" hangingPunct="1">
        <a:lnSpc>
          <a:spcPct val="100000"/>
        </a:lnSpc>
        <a:spcBef>
          <a:spcPts val="0"/>
        </a:spcBef>
        <a:spcAft>
          <a:spcPts val="200"/>
        </a:spcAft>
        <a:buClrTx/>
        <a:buSzTx/>
        <a:buFont typeface="GE Inspira Pitch" panose="020F0603030400020203" pitchFamily="34" charset="0"/>
        <a:buNone/>
        <a:tabLst/>
        <a:defRPr lang="en-US" sz="1000" kern="1200" dirty="0" smtClean="0">
          <a:solidFill>
            <a:schemeClr val="tx1"/>
          </a:solidFill>
          <a:latin typeface="Arial" panose="020B0604020202020204" pitchFamily="34" charset="0"/>
          <a:ea typeface="+mn-ea"/>
          <a:cs typeface="Arial" panose="020B0604020202020204" pitchFamily="34" charset="0"/>
        </a:defRPr>
      </a:lvl4pPr>
      <a:lvl5pPr marL="1143000" marR="0" indent="-228600" algn="l" defTabSz="914400" rtl="0" eaLnBrk="1" fontAlgn="auto" latinLnBrk="0" hangingPunct="1">
        <a:lnSpc>
          <a:spcPct val="100000"/>
        </a:lnSpc>
        <a:spcBef>
          <a:spcPts val="0"/>
        </a:spcBef>
        <a:spcAft>
          <a:spcPts val="200"/>
        </a:spcAft>
        <a:buClrTx/>
        <a:buSzPct val="91000"/>
        <a:buFont typeface="Arial" panose="020B0604020202020204" pitchFamily="34" charset="0"/>
        <a:buChar char="•"/>
        <a:tabLst/>
        <a:defRPr sz="1100" kern="1200">
          <a:solidFill>
            <a:schemeClr val="accent2"/>
          </a:solidFill>
          <a:latin typeface="+mn-lt"/>
          <a:ea typeface="+mn-ea"/>
          <a:cs typeface="+mn-cs"/>
        </a:defRPr>
      </a:lvl5pPr>
      <a:lvl6pPr marL="477774" indent="-285750" algn="l" defTabSz="914400" rtl="0" eaLnBrk="1" latinLnBrk="0" hangingPunct="1">
        <a:lnSpc>
          <a:spcPct val="99000"/>
        </a:lnSpc>
        <a:spcBef>
          <a:spcPts val="0"/>
        </a:spcBef>
        <a:buSzPct val="91000"/>
        <a:buFont typeface="Arial" panose="020B0604020202020204" pitchFamily="34" charset="0"/>
        <a:buChar char="•"/>
        <a:defRPr sz="1600" kern="1200">
          <a:solidFill>
            <a:schemeClr val="accent2"/>
          </a:solidFill>
          <a:latin typeface="+mn-lt"/>
          <a:ea typeface="+mn-ea"/>
          <a:cs typeface="+mn-cs"/>
        </a:defRPr>
      </a:lvl6pPr>
      <a:lvl7pPr marL="192024" indent="-192024" algn="l" defTabSz="914400" rtl="0" eaLnBrk="1" latinLnBrk="0" hangingPunct="1">
        <a:lnSpc>
          <a:spcPct val="99000"/>
        </a:lnSpc>
        <a:spcBef>
          <a:spcPts val="900"/>
        </a:spcBef>
        <a:buSzPct val="91000"/>
        <a:buFont typeface="Arial" panose="020B0604020202020204" pitchFamily="34" charset="0"/>
        <a:buChar char="•"/>
        <a:defRPr sz="1800" kern="1200">
          <a:solidFill>
            <a:schemeClr val="accent2"/>
          </a:solidFill>
          <a:latin typeface="+mn-lt"/>
          <a:ea typeface="+mn-ea"/>
          <a:cs typeface="+mn-cs"/>
        </a:defRPr>
      </a:lvl7pPr>
      <a:lvl8pPr marL="192024" indent="0" algn="l" defTabSz="914400" rtl="0" eaLnBrk="1" latinLnBrk="0" hangingPunct="1">
        <a:lnSpc>
          <a:spcPct val="99000"/>
        </a:lnSpc>
        <a:spcBef>
          <a:spcPts val="0"/>
        </a:spcBef>
        <a:buSzPct val="91000"/>
        <a:buFontTx/>
        <a:buNone/>
        <a:defRPr sz="1800" kern="1200">
          <a:solidFill>
            <a:schemeClr val="accent2"/>
          </a:solidFill>
          <a:latin typeface="+mn-lt"/>
          <a:ea typeface="+mn-ea"/>
          <a:cs typeface="+mn-cs"/>
        </a:defRPr>
      </a:lvl8pPr>
      <a:lvl9pPr marL="192024" indent="-192024" algn="l" defTabSz="914400" rtl="0" eaLnBrk="1" latinLnBrk="0" hangingPunct="1">
        <a:lnSpc>
          <a:spcPct val="99000"/>
        </a:lnSpc>
        <a:spcBef>
          <a:spcPts val="900"/>
        </a:spcBef>
        <a:buSzPct val="91000"/>
        <a:buFont typeface="Arial" panose="020B0604020202020204" pitchFamily="34" charset="0"/>
        <a:buChar char="•"/>
        <a:defRPr sz="1800" kern="1200">
          <a:solidFill>
            <a:schemeClr val="accent2"/>
          </a:solidFill>
          <a:latin typeface="+mn-lt"/>
          <a:ea typeface="+mn-ea"/>
          <a:cs typeface="+mn-cs"/>
        </a:defRPr>
      </a:lvl9pPr>
    </p:bodyStyle>
    <p:otherStyle>
      <a:defPPr>
        <a:defRPr lang="en-US"/>
      </a:defPPr>
      <a:lvl1pPr marL="0" algn="l" defTabSz="914400" rtl="0" eaLnBrk="1" latinLnBrk="0" hangingPunct="1">
        <a:defRPr sz="1200" kern="1200">
          <a:solidFill>
            <a:schemeClr val="accent2"/>
          </a:solidFill>
          <a:latin typeface="+mn-lt"/>
          <a:ea typeface="+mn-ea"/>
          <a:cs typeface="+mn-cs"/>
        </a:defRPr>
      </a:lvl1pPr>
      <a:lvl2pPr marL="0" algn="l" defTabSz="914400" rtl="0" eaLnBrk="1" latinLnBrk="0" hangingPunct="1">
        <a:defRPr sz="1200" kern="1200">
          <a:solidFill>
            <a:schemeClr val="accent2"/>
          </a:solidFill>
          <a:latin typeface="+mn-lt"/>
          <a:ea typeface="+mn-ea"/>
          <a:cs typeface="+mn-cs"/>
        </a:defRPr>
      </a:lvl2pPr>
      <a:lvl3pPr marL="0" algn="l" defTabSz="914400" rtl="0" eaLnBrk="1" latinLnBrk="0" hangingPunct="1">
        <a:defRPr sz="1200" kern="1200">
          <a:solidFill>
            <a:schemeClr val="accent2"/>
          </a:solidFill>
          <a:latin typeface="+mn-lt"/>
          <a:ea typeface="+mn-ea"/>
          <a:cs typeface="+mn-cs"/>
        </a:defRPr>
      </a:lvl3pPr>
      <a:lvl4pPr marL="0" algn="l" defTabSz="914400" rtl="0" eaLnBrk="1" latinLnBrk="0" hangingPunct="1">
        <a:defRPr sz="1200" kern="1200">
          <a:solidFill>
            <a:schemeClr val="accent2"/>
          </a:solidFill>
          <a:latin typeface="+mn-lt"/>
          <a:ea typeface="+mn-ea"/>
          <a:cs typeface="+mn-cs"/>
        </a:defRPr>
      </a:lvl4pPr>
      <a:lvl5pPr marL="0" algn="l" defTabSz="914400" rtl="0" eaLnBrk="1" latinLnBrk="0" hangingPunct="1">
        <a:defRPr sz="1200" kern="1200">
          <a:solidFill>
            <a:schemeClr val="accent2"/>
          </a:solidFill>
          <a:latin typeface="+mn-lt"/>
          <a:ea typeface="+mn-ea"/>
          <a:cs typeface="+mn-cs"/>
        </a:defRPr>
      </a:lvl5pPr>
      <a:lvl6pPr marL="0" algn="l" defTabSz="914400" rtl="0" eaLnBrk="1" latinLnBrk="0" hangingPunct="1">
        <a:defRPr sz="1200" kern="1200">
          <a:solidFill>
            <a:schemeClr val="accent2"/>
          </a:solidFill>
          <a:latin typeface="+mn-lt"/>
          <a:ea typeface="+mn-ea"/>
          <a:cs typeface="+mn-cs"/>
        </a:defRPr>
      </a:lvl6pPr>
      <a:lvl7pPr marL="0" algn="l" defTabSz="914400" rtl="0" eaLnBrk="1" latinLnBrk="0" hangingPunct="1">
        <a:defRPr sz="1200" kern="1200">
          <a:solidFill>
            <a:schemeClr val="accent2"/>
          </a:solidFill>
          <a:latin typeface="+mn-lt"/>
          <a:ea typeface="+mn-ea"/>
          <a:cs typeface="+mn-cs"/>
        </a:defRPr>
      </a:lvl7pPr>
      <a:lvl8pPr marL="0" algn="l" defTabSz="914400" rtl="0" eaLnBrk="1" latinLnBrk="0" hangingPunct="1">
        <a:defRPr sz="1200" kern="1200">
          <a:solidFill>
            <a:schemeClr val="accent2"/>
          </a:solidFill>
          <a:latin typeface="+mn-lt"/>
          <a:ea typeface="+mn-ea"/>
          <a:cs typeface="+mn-cs"/>
        </a:defRPr>
      </a:lvl8pPr>
      <a:lvl9pPr marL="0" algn="l" defTabSz="914400" rtl="0" eaLnBrk="1" latinLnBrk="0" hangingPunct="1">
        <a:defRPr sz="1200" kern="1200">
          <a:solidFill>
            <a:schemeClr val="accent2"/>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4.png"/><Relationship Id="rId2" Type="http://schemas.openxmlformats.org/officeDocument/2006/relationships/tags" Target="../tags/tag4.xml"/><Relationship Id="rId1" Type="http://schemas.openxmlformats.org/officeDocument/2006/relationships/vmlDrawing" Target="../drawings/vmlDrawing3.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3.bin"/></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7.png"/><Relationship Id="rId1" Type="http://schemas.openxmlformats.org/officeDocument/2006/relationships/slideLayout" Target="../slideLayouts/slideLayout4.xml"/><Relationship Id="rId5" Type="http://schemas.openxmlformats.org/officeDocument/2006/relationships/image" Target="../media/image2.png"/><Relationship Id="rId4" Type="http://schemas.openxmlformats.org/officeDocument/2006/relationships/image" Target="../media/image18.jp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4.png"/><Relationship Id="rId1" Type="http://schemas.openxmlformats.org/officeDocument/2006/relationships/slideLayout" Target="../slideLayouts/slideLayout4.xml"/><Relationship Id="rId5" Type="http://schemas.openxmlformats.org/officeDocument/2006/relationships/image" Target="../media/image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4.png"/><Relationship Id="rId1" Type="http://schemas.openxmlformats.org/officeDocument/2006/relationships/slideLayout" Target="../slideLayouts/slideLayout4.xml"/><Relationship Id="rId5" Type="http://schemas.openxmlformats.org/officeDocument/2006/relationships/image" Target="../media/image23.jpe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xml"/><Relationship Id="rId5" Type="http://schemas.openxmlformats.org/officeDocument/2006/relationships/image" Target="../media/image2.pn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4.png"/><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8.png"/><Relationship Id="rId1" Type="http://schemas.openxmlformats.org/officeDocument/2006/relationships/slideLayout" Target="../slideLayouts/slideLayout4.xml"/><Relationship Id="rId4" Type="http://schemas.openxmlformats.org/officeDocument/2006/relationships/image" Target="../media/image29.jpeg"/></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image" Target="../media/image33.jpeg"/><Relationship Id="rId2" Type="http://schemas.openxmlformats.org/officeDocument/2006/relationships/image" Target="../media/image28.png"/><Relationship Id="rId1" Type="http://schemas.openxmlformats.org/officeDocument/2006/relationships/slideLayout" Target="../slideLayouts/slideLayout4.xml"/><Relationship Id="rId6" Type="http://schemas.openxmlformats.org/officeDocument/2006/relationships/image" Target="../media/image2.png"/><Relationship Id="rId5" Type="http://schemas.openxmlformats.org/officeDocument/2006/relationships/image" Target="../media/image32.jpeg"/><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4.png"/><Relationship Id="rId1" Type="http://schemas.openxmlformats.org/officeDocument/2006/relationships/slideLayout" Target="../slideLayouts/slideLayout4.xml"/><Relationship Id="rId4" Type="http://schemas.openxmlformats.org/officeDocument/2006/relationships/image" Target="../media/image35.jpeg"/></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8" Type="http://schemas.openxmlformats.org/officeDocument/2006/relationships/image" Target="../media/image39.jpeg"/><Relationship Id="rId13" Type="http://schemas.openxmlformats.org/officeDocument/2006/relationships/image" Target="../media/image2.png"/><Relationship Id="rId3" Type="http://schemas.openxmlformats.org/officeDocument/2006/relationships/slideLayout" Target="../slideLayouts/slideLayout4.xml"/><Relationship Id="rId7" Type="http://schemas.openxmlformats.org/officeDocument/2006/relationships/image" Target="../media/image38.png"/><Relationship Id="rId12" Type="http://schemas.openxmlformats.org/officeDocument/2006/relationships/image" Target="../media/image15.png"/><Relationship Id="rId2" Type="http://schemas.openxmlformats.org/officeDocument/2006/relationships/tags" Target="../tags/tag6.xml"/><Relationship Id="rId1" Type="http://schemas.openxmlformats.org/officeDocument/2006/relationships/vmlDrawing" Target="../drawings/vmlDrawing5.vml"/><Relationship Id="rId6" Type="http://schemas.openxmlformats.org/officeDocument/2006/relationships/image" Target="../media/image37.png"/><Relationship Id="rId11" Type="http://schemas.openxmlformats.org/officeDocument/2006/relationships/image" Target="../media/image42.jpeg"/><Relationship Id="rId5" Type="http://schemas.openxmlformats.org/officeDocument/2006/relationships/image" Target="../media/image1.emf"/><Relationship Id="rId10" Type="http://schemas.openxmlformats.org/officeDocument/2006/relationships/image" Target="../media/image41.jpeg"/><Relationship Id="rId4" Type="http://schemas.openxmlformats.org/officeDocument/2006/relationships/oleObject" Target="../embeddings/oleObject5.bin"/><Relationship Id="rId9" Type="http://schemas.openxmlformats.org/officeDocument/2006/relationships/image" Target="../media/image40.jpe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7.xml"/><Relationship Id="rId1" Type="http://schemas.openxmlformats.org/officeDocument/2006/relationships/vmlDrawing" Target="../drawings/vmlDrawing6.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6.bin"/></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4.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slideLayout" Target="../slideLayouts/slideLayout4.xml"/><Relationship Id="rId7" Type="http://schemas.openxmlformats.org/officeDocument/2006/relationships/image" Target="../media/image11.jpeg"/><Relationship Id="rId2" Type="http://schemas.openxmlformats.org/officeDocument/2006/relationships/tags" Target="../tags/tag5.xml"/><Relationship Id="rId1" Type="http://schemas.openxmlformats.org/officeDocument/2006/relationships/vmlDrawing" Target="../drawings/vmlDrawing4.vml"/><Relationship Id="rId6" Type="http://schemas.openxmlformats.org/officeDocument/2006/relationships/image" Target="../media/image10.png"/><Relationship Id="rId5" Type="http://schemas.openxmlformats.org/officeDocument/2006/relationships/image" Target="../media/image1.emf"/><Relationship Id="rId10" Type="http://schemas.openxmlformats.org/officeDocument/2006/relationships/image" Target="../media/image4.png"/><Relationship Id="rId4" Type="http://schemas.openxmlformats.org/officeDocument/2006/relationships/oleObject" Target="../embeddings/oleObject4.bin"/><Relationship Id="rId9"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 Id="rId5" Type="http://schemas.openxmlformats.org/officeDocument/2006/relationships/image" Target="../media/image2.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 xmlns:a16="http://schemas.microsoft.com/office/drawing/2014/main" id="{D12A0E2F-DBE7-452F-BD48-3A5FB14E0F21}"/>
              </a:ext>
            </a:extLst>
          </p:cNvPr>
          <p:cNvGraphicFramePr>
            <a:graphicFrameLocks noChangeAspect="1"/>
          </p:cNvGraphicFramePr>
          <p:nvPr>
            <p:custDataLst>
              <p:tags r:id="rId2"/>
            </p:custDataLst>
            <p:extLst>
              <p:ext uri="{D42A27DB-BD31-4B8C-83A1-F6EECF244321}">
                <p14:modId xmlns:p14="http://schemas.microsoft.com/office/powerpoint/2010/main" val="24436449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131" name="think-cell Slide" r:id="rId4" imgW="523" imgH="499" progId="TCLayout.ActiveDocument.1">
                  <p:embed/>
                </p:oleObj>
              </mc:Choice>
              <mc:Fallback>
                <p:oleObj name="think-cell Slide" r:id="rId4" imgW="523" imgH="499" progId="TCLayout.ActiveDocument.1">
                  <p:embed/>
                  <p:pic>
                    <p:nvPicPr>
                      <p:cNvPr id="5" name="Object 4" hidden="1">
                        <a:extLst>
                          <a:ext uri="{FF2B5EF4-FFF2-40B4-BE49-F238E27FC236}">
                            <a16:creationId xmlns="" xmlns:a16="http://schemas.microsoft.com/office/drawing/2014/main" id="{D12A0E2F-DBE7-452F-BD48-3A5FB14E0F21}"/>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7" name="Title 6">
            <a:extLst>
              <a:ext uri="{FF2B5EF4-FFF2-40B4-BE49-F238E27FC236}">
                <a16:creationId xmlns="" xmlns:a16="http://schemas.microsoft.com/office/drawing/2014/main" id="{DC1126B4-C7C4-44E2-88FF-A7DBBD887987}"/>
              </a:ext>
            </a:extLst>
          </p:cNvPr>
          <p:cNvSpPr>
            <a:spLocks noGrp="1"/>
          </p:cNvSpPr>
          <p:nvPr>
            <p:ph type="ctrTitle" idx="4294967295"/>
          </p:nvPr>
        </p:nvSpPr>
        <p:spPr>
          <a:xfrm>
            <a:off x="704335" y="2570643"/>
            <a:ext cx="7599406" cy="1859589"/>
          </a:xfrm>
        </p:spPr>
        <p:txBody>
          <a:bodyPr/>
          <a:lstStyle/>
          <a:p>
            <a:r>
              <a:rPr lang="en-GB" sz="3000" i="1" dirty="0">
                <a:solidFill>
                  <a:srgbClr val="006A71"/>
                </a:solidFill>
              </a:rPr>
              <a:t/>
            </a:r>
            <a:br>
              <a:rPr lang="en-GB" sz="3000" i="1" dirty="0">
                <a:solidFill>
                  <a:srgbClr val="006A71"/>
                </a:solidFill>
              </a:rPr>
            </a:br>
            <a:r>
              <a:rPr lang="en-GB" sz="3000" i="1" dirty="0">
                <a:solidFill>
                  <a:srgbClr val="006A71"/>
                </a:solidFill>
              </a:rPr>
              <a:t/>
            </a:r>
            <a:br>
              <a:rPr lang="en-GB" sz="3000" i="1" dirty="0">
                <a:solidFill>
                  <a:srgbClr val="006A71"/>
                </a:solidFill>
              </a:rPr>
            </a:br>
            <a:r>
              <a:rPr lang="en-GB" sz="3000" i="1" dirty="0">
                <a:solidFill>
                  <a:srgbClr val="006A71"/>
                </a:solidFill>
              </a:rPr>
              <a:t/>
            </a:r>
            <a:br>
              <a:rPr lang="en-GB" sz="3000" i="1" dirty="0">
                <a:solidFill>
                  <a:srgbClr val="006A71"/>
                </a:solidFill>
              </a:rPr>
            </a:br>
            <a:r>
              <a:rPr lang="en-GB" sz="3000" i="1" dirty="0">
                <a:solidFill>
                  <a:srgbClr val="006A71"/>
                </a:solidFill>
              </a:rPr>
              <a:t>Excellence in care, research and innovation</a:t>
            </a:r>
            <a:br>
              <a:rPr lang="en-GB" sz="3000" i="1" dirty="0">
                <a:solidFill>
                  <a:srgbClr val="006A71"/>
                </a:solidFill>
              </a:rPr>
            </a:br>
            <a:r>
              <a:rPr lang="en-GB" sz="3000" i="1" dirty="0">
                <a:solidFill>
                  <a:srgbClr val="006A71"/>
                </a:solidFill>
              </a:rPr>
              <a:t/>
            </a:r>
            <a:br>
              <a:rPr lang="en-GB" sz="3000" i="1" dirty="0">
                <a:solidFill>
                  <a:srgbClr val="006A71"/>
                </a:solidFill>
              </a:rPr>
            </a:br>
            <a:r>
              <a:rPr lang="en-GB" sz="3000" dirty="0">
                <a:solidFill>
                  <a:srgbClr val="006A71"/>
                </a:solidFill>
              </a:rPr>
              <a:t>O</a:t>
            </a:r>
            <a:r>
              <a:rPr lang="en-GB" sz="3000" dirty="0">
                <a:solidFill>
                  <a:srgbClr val="007A84"/>
                </a:solidFill>
              </a:rPr>
              <a:t>ur strategic plan 2018-2022, and aspirations to 2027</a:t>
            </a:r>
            <a:br>
              <a:rPr lang="en-GB" sz="3000" dirty="0">
                <a:solidFill>
                  <a:srgbClr val="007A84"/>
                </a:solidFill>
              </a:rPr>
            </a:br>
            <a:r>
              <a:rPr lang="en-GB" sz="3000" dirty="0">
                <a:solidFill>
                  <a:srgbClr val="007A84"/>
                </a:solidFill>
              </a:rPr>
              <a:t/>
            </a:r>
            <a:br>
              <a:rPr lang="en-GB" sz="3000" dirty="0">
                <a:solidFill>
                  <a:srgbClr val="007A84"/>
                </a:solidFill>
              </a:rPr>
            </a:br>
            <a:r>
              <a:rPr lang="en-GB" dirty="0">
                <a:solidFill>
                  <a:srgbClr val="007A84"/>
                </a:solidFill>
              </a:rPr>
              <a:t/>
            </a:r>
            <a:br>
              <a:rPr lang="en-GB" dirty="0">
                <a:solidFill>
                  <a:srgbClr val="007A84"/>
                </a:solidFill>
              </a:rPr>
            </a:br>
            <a:r>
              <a:rPr lang="en-GB" sz="2800" b="1" dirty="0">
                <a:solidFill>
                  <a:srgbClr val="FF0000"/>
                </a:solidFill>
              </a:rPr>
              <a:t/>
            </a:r>
            <a:br>
              <a:rPr lang="en-GB" sz="2800" b="1" dirty="0">
                <a:solidFill>
                  <a:srgbClr val="FF0000"/>
                </a:solidFill>
              </a:rPr>
            </a:br>
            <a:r>
              <a:rPr lang="en-GB" sz="1800" b="1" dirty="0" smtClean="0">
                <a:solidFill>
                  <a:srgbClr val="006A71"/>
                </a:solidFill>
              </a:rPr>
              <a:t>31</a:t>
            </a:r>
            <a:r>
              <a:rPr lang="en-GB" sz="1800" b="1" baseline="30000" dirty="0" smtClean="0">
                <a:solidFill>
                  <a:srgbClr val="006A71"/>
                </a:solidFill>
              </a:rPr>
              <a:t>st</a:t>
            </a:r>
            <a:r>
              <a:rPr lang="en-GB" sz="1800" b="1" dirty="0" smtClean="0">
                <a:solidFill>
                  <a:srgbClr val="006A71"/>
                </a:solidFill>
              </a:rPr>
              <a:t> October </a:t>
            </a:r>
            <a:r>
              <a:rPr lang="en-GB" sz="1800" b="1" dirty="0">
                <a:solidFill>
                  <a:srgbClr val="006A71"/>
                </a:solidFill>
              </a:rPr>
              <a:t>2018</a:t>
            </a:r>
          </a:p>
        </p:txBody>
      </p:sp>
      <p:pic>
        <p:nvPicPr>
          <p:cNvPr id="15" name="Picture 14">
            <a:extLst>
              <a:ext uri="{FF2B5EF4-FFF2-40B4-BE49-F238E27FC236}">
                <a16:creationId xmlns="" xmlns:a16="http://schemas.microsoft.com/office/drawing/2014/main" id="{2C9026B8-B4F7-4161-8209-F6928FB67203}"/>
              </a:ext>
            </a:extLst>
          </p:cNvPr>
          <p:cNvPicPr>
            <a:picLocks noChangeAspect="1"/>
          </p:cNvPicPr>
          <p:nvPr/>
        </p:nvPicPr>
        <p:blipFill rotWithShape="1">
          <a:blip r:embed="rId6"/>
          <a:srcRect r="63168"/>
          <a:stretch/>
        </p:blipFill>
        <p:spPr>
          <a:xfrm>
            <a:off x="5810250" y="4919663"/>
            <a:ext cx="1319117" cy="1276350"/>
          </a:xfrm>
          <a:prstGeom prst="rect">
            <a:avLst/>
          </a:prstGeom>
        </p:spPr>
      </p:pic>
      <p:pic>
        <p:nvPicPr>
          <p:cNvPr id="23" name="Picture 22">
            <a:extLst>
              <a:ext uri="{FF2B5EF4-FFF2-40B4-BE49-F238E27FC236}">
                <a16:creationId xmlns="" xmlns:a16="http://schemas.microsoft.com/office/drawing/2014/main" id="{7C5B5ACD-2F19-4BE3-9CC7-0F08ECC52BCD}"/>
              </a:ext>
            </a:extLst>
          </p:cNvPr>
          <p:cNvPicPr>
            <a:picLocks noChangeAspect="1"/>
          </p:cNvPicPr>
          <p:nvPr/>
        </p:nvPicPr>
        <p:blipFill rotWithShape="1">
          <a:blip r:embed="rId6"/>
          <a:srcRect l="37676"/>
          <a:stretch/>
        </p:blipFill>
        <p:spPr>
          <a:xfrm>
            <a:off x="6328412" y="636480"/>
            <a:ext cx="2526540" cy="1444731"/>
          </a:xfrm>
          <a:prstGeom prst="rect">
            <a:avLst/>
          </a:prstGeom>
        </p:spPr>
      </p:pic>
      <p:sp>
        <p:nvSpPr>
          <p:cNvPr id="3" name="TextBox 2"/>
          <p:cNvSpPr txBox="1"/>
          <p:nvPr/>
        </p:nvSpPr>
        <p:spPr>
          <a:xfrm>
            <a:off x="4226011" y="6334512"/>
            <a:ext cx="1124465" cy="276999"/>
          </a:xfrm>
          <a:prstGeom prst="rect">
            <a:avLst/>
          </a:prstGeom>
          <a:noFill/>
        </p:spPr>
        <p:txBody>
          <a:bodyPr wrap="square" lIns="0" tIns="0" rIns="0" bIns="0" rtlCol="0">
            <a:spAutoFit/>
          </a:bodyPr>
          <a:lstStyle/>
          <a:p>
            <a:endParaRPr lang="en-GB" dirty="0">
              <a:solidFill>
                <a:schemeClr val="accent2"/>
              </a:solidFill>
            </a:endParaRPr>
          </a:p>
        </p:txBody>
      </p:sp>
      <p:pic>
        <p:nvPicPr>
          <p:cNvPr id="4" name="Picture 3">
            <a:extLst>
              <a:ext uri="{FF2B5EF4-FFF2-40B4-BE49-F238E27FC236}">
                <a16:creationId xmlns="" xmlns:a16="http://schemas.microsoft.com/office/drawing/2014/main" id="{ED3FCB8F-ACA3-4AE3-A6D2-9B464308ECCE}"/>
              </a:ext>
            </a:extLst>
          </p:cNvPr>
          <p:cNvPicPr>
            <a:picLocks noChangeAspect="1"/>
          </p:cNvPicPr>
          <p:nvPr/>
        </p:nvPicPr>
        <p:blipFill>
          <a:blip r:embed="rId7"/>
          <a:stretch>
            <a:fillRect/>
          </a:stretch>
        </p:blipFill>
        <p:spPr>
          <a:xfrm>
            <a:off x="7129367" y="4992729"/>
            <a:ext cx="1631864" cy="1130217"/>
          </a:xfrm>
          <a:prstGeom prst="rect">
            <a:avLst/>
          </a:prstGeom>
        </p:spPr>
      </p:pic>
    </p:spTree>
    <p:extLst>
      <p:ext uri="{BB962C8B-B14F-4D97-AF65-F5344CB8AC3E}">
        <p14:creationId xmlns:p14="http://schemas.microsoft.com/office/powerpoint/2010/main" val="33362597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C2F94BB-2B6B-4020-AAA8-04CC8B58F54F}"/>
              </a:ext>
            </a:extLst>
          </p:cNvPr>
          <p:cNvSpPr>
            <a:spLocks noGrp="1"/>
          </p:cNvSpPr>
          <p:nvPr>
            <p:ph type="title"/>
          </p:nvPr>
        </p:nvSpPr>
        <p:spPr/>
        <p:txBody>
          <a:bodyPr anchor="t"/>
          <a:lstStyle/>
          <a:p>
            <a:r>
              <a:rPr lang="en-GB" dirty="0">
                <a:solidFill>
                  <a:srgbClr val="006A71"/>
                </a:solidFill>
              </a:rPr>
              <a:t>Transforming Cancer Care: Our new clinical model</a:t>
            </a:r>
          </a:p>
        </p:txBody>
      </p:sp>
      <p:sp>
        <p:nvSpPr>
          <p:cNvPr id="4" name="Content Placeholder 3">
            <a:extLst>
              <a:ext uri="{FF2B5EF4-FFF2-40B4-BE49-F238E27FC236}">
                <a16:creationId xmlns="" xmlns:a16="http://schemas.microsoft.com/office/drawing/2014/main" id="{63B6F1C6-67B1-44DB-A560-09CF6DDBCAF7}"/>
              </a:ext>
            </a:extLst>
          </p:cNvPr>
          <p:cNvSpPr>
            <a:spLocks noGrp="1"/>
          </p:cNvSpPr>
          <p:nvPr>
            <p:ph sz="quarter" idx="14"/>
          </p:nvPr>
        </p:nvSpPr>
        <p:spPr>
          <a:xfrm>
            <a:off x="431801" y="1089026"/>
            <a:ext cx="8316912" cy="5111750"/>
          </a:xfrm>
        </p:spPr>
        <p:txBody>
          <a:bodyPr numCol="2" spcCol="180000"/>
          <a:lstStyle/>
          <a:p>
            <a:pPr>
              <a:spcAft>
                <a:spcPts val="600"/>
              </a:spcAft>
            </a:pPr>
            <a:endParaRPr lang="en-GB" sz="1000" b="1" dirty="0">
              <a:solidFill>
                <a:schemeClr val="tx1"/>
              </a:solidFill>
            </a:endParaRPr>
          </a:p>
          <a:p>
            <a:pPr>
              <a:spcAft>
                <a:spcPts val="600"/>
              </a:spcAft>
            </a:pPr>
            <a:endParaRPr lang="en-GB" sz="1000" b="1" dirty="0">
              <a:solidFill>
                <a:schemeClr val="tx1"/>
              </a:solidFill>
            </a:endParaRPr>
          </a:p>
          <a:p>
            <a:pPr>
              <a:spcAft>
                <a:spcPts val="600"/>
              </a:spcAft>
            </a:pPr>
            <a:endParaRPr lang="en-GB" sz="1000" b="1" dirty="0">
              <a:solidFill>
                <a:schemeClr val="tx1"/>
              </a:solidFill>
            </a:endParaRPr>
          </a:p>
          <a:p>
            <a:pPr>
              <a:spcAft>
                <a:spcPts val="600"/>
              </a:spcAft>
            </a:pPr>
            <a:endParaRPr lang="en-GB" sz="1000" b="1" dirty="0">
              <a:solidFill>
                <a:schemeClr val="tx1"/>
              </a:solidFill>
            </a:endParaRPr>
          </a:p>
          <a:p>
            <a:pPr>
              <a:spcAft>
                <a:spcPts val="600"/>
              </a:spcAft>
            </a:pPr>
            <a:endParaRPr lang="en-GB" sz="1000" b="1" dirty="0">
              <a:solidFill>
                <a:schemeClr val="tx1"/>
              </a:solidFill>
            </a:endParaRPr>
          </a:p>
          <a:p>
            <a:pPr>
              <a:spcAft>
                <a:spcPts val="600"/>
              </a:spcAft>
            </a:pPr>
            <a:endParaRPr lang="en-GB" sz="1000" b="1" dirty="0">
              <a:solidFill>
                <a:schemeClr val="tx1"/>
              </a:solidFill>
            </a:endParaRPr>
          </a:p>
          <a:p>
            <a:pPr>
              <a:spcAft>
                <a:spcPts val="600"/>
              </a:spcAft>
            </a:pPr>
            <a:endParaRPr lang="en-GB" sz="1000" b="1" dirty="0">
              <a:solidFill>
                <a:schemeClr val="tx1"/>
              </a:solidFill>
            </a:endParaRPr>
          </a:p>
          <a:p>
            <a:pPr>
              <a:spcAft>
                <a:spcPts val="600"/>
              </a:spcAft>
            </a:pPr>
            <a:r>
              <a:rPr lang="en-GB" sz="1000" b="1" dirty="0">
                <a:solidFill>
                  <a:schemeClr val="tx1"/>
                </a:solidFill>
              </a:rPr>
              <a:t>A new flagship hospital:</a:t>
            </a:r>
          </a:p>
          <a:p>
            <a:pPr>
              <a:spcAft>
                <a:spcPts val="600"/>
              </a:spcAft>
            </a:pPr>
            <a:r>
              <a:rPr lang="en-GB" sz="1000" dirty="0">
                <a:solidFill>
                  <a:schemeClr val="tx1"/>
                </a:solidFill>
              </a:rPr>
              <a:t>TCC is built around the new CCC Liverpool. It will provide inpatient facilities, supporting the most complex and experimental treatments, as well as centralising expertise for rare and intermediate cancers.* This new centre will provide significant benefits for patients, their families, staff and our partners, including:</a:t>
            </a:r>
          </a:p>
          <a:p>
            <a:pPr marL="171450" indent="-171450">
              <a:spcAft>
                <a:spcPts val="600"/>
              </a:spcAft>
              <a:buFont typeface="Arial" panose="020B0604020202020204" pitchFamily="34" charset="0"/>
              <a:buChar char="•"/>
            </a:pPr>
            <a:r>
              <a:rPr lang="en-GB" sz="1000" b="1" dirty="0">
                <a:solidFill>
                  <a:schemeClr val="tx1"/>
                </a:solidFill>
              </a:rPr>
              <a:t>Increasing access: </a:t>
            </a:r>
            <a:r>
              <a:rPr lang="en-GB" sz="1000" dirty="0">
                <a:solidFill>
                  <a:schemeClr val="tx1"/>
                </a:solidFill>
              </a:rPr>
              <a:t>CCC Liverpool will be located near the centre of our patient population, and has greatly improved transport links. Around 63% of our patient population lives nearer to CCC Liverpool than our current Wirral site. This includes some of our most disadvantaged patients, who are least able to travel. </a:t>
            </a:r>
            <a:endParaRPr lang="en-GB" sz="1000" b="1" dirty="0">
              <a:solidFill>
                <a:schemeClr val="tx1"/>
              </a:solidFill>
            </a:endParaRPr>
          </a:p>
          <a:p>
            <a:pPr marL="177800" indent="-177800">
              <a:spcAft>
                <a:spcPts val="600"/>
              </a:spcAft>
              <a:buFont typeface="Arial" panose="020B0604020202020204" pitchFamily="34" charset="0"/>
              <a:buChar char="•"/>
            </a:pPr>
            <a:r>
              <a:rPr lang="en-GB" sz="1000" b="1" dirty="0">
                <a:solidFill>
                  <a:schemeClr val="tx1"/>
                </a:solidFill>
              </a:rPr>
              <a:t>Quality benefits through co-location: </a:t>
            </a:r>
            <a:r>
              <a:rPr lang="en-GB" sz="1000" dirty="0">
                <a:solidFill>
                  <a:schemeClr val="tx1"/>
                </a:solidFill>
              </a:rPr>
              <a:t>Co-location with acute hospital services will allow CCC patients swift access to medical and surgical sub-specialities where required.  We will also deliver better access to intensive care for our sickest patients. This will be increasingly important as we continue to develop and deliver new, innovative treatments. We will also work with the Royal Liverpool Hospital to systematically improve how we work together, so that patients benefit from as ‘joined up’ a cancer pathway as possible.</a:t>
            </a:r>
          </a:p>
          <a:p>
            <a:pPr marL="171450" indent="-171450">
              <a:spcAft>
                <a:spcPts val="600"/>
              </a:spcAft>
              <a:buFont typeface="Arial" panose="020B0604020202020204" pitchFamily="34" charset="0"/>
              <a:buChar char="•"/>
            </a:pPr>
            <a:r>
              <a:rPr lang="en-GB" sz="1000" b="1" dirty="0">
                <a:solidFill>
                  <a:schemeClr val="tx1"/>
                </a:solidFill>
              </a:rPr>
              <a:t>A single service for haemato-oncology: </a:t>
            </a:r>
            <a:r>
              <a:rPr lang="en-GB" sz="1000" dirty="0">
                <a:solidFill>
                  <a:schemeClr val="tx1"/>
                </a:solidFill>
              </a:rPr>
              <a:t>CCC Liverpool will bring together care of people with blood cancer with care for solid tumours.</a:t>
            </a:r>
          </a:p>
          <a:p>
            <a:pPr>
              <a:spcAft>
                <a:spcPts val="600"/>
              </a:spcAft>
            </a:pPr>
            <a:r>
              <a:rPr lang="en-GB" sz="1000" b="1" dirty="0">
                <a:solidFill>
                  <a:schemeClr val="tx1"/>
                </a:solidFill>
              </a:rPr>
              <a:t>Creating an environment for research and innovation to flourish: </a:t>
            </a:r>
          </a:p>
          <a:p>
            <a:pPr>
              <a:spcAft>
                <a:spcPts val="600"/>
              </a:spcAft>
            </a:pPr>
            <a:r>
              <a:rPr lang="en-GB" sz="1000" dirty="0">
                <a:solidFill>
                  <a:schemeClr val="tx1"/>
                </a:solidFill>
              </a:rPr>
              <a:t>CCC Liverpool is situated at the heart of the ‘Liverpool Knowledge Quarter.’ This is home to some of the world’s most influential players in science, health, technology, culture and education. It aims to position Liverpool at the forefront of global innovation, bringing together key partners to collaborate in a creative environment and closing the economic gap with London and the South East. </a:t>
            </a:r>
          </a:p>
          <a:p>
            <a:pPr>
              <a:spcAft>
                <a:spcPts val="600"/>
              </a:spcAft>
            </a:pPr>
            <a:r>
              <a:rPr lang="en-GB" sz="1000" dirty="0">
                <a:solidFill>
                  <a:schemeClr val="tx1"/>
                </a:solidFill>
              </a:rPr>
              <a:t>CCC has a key role to play in achieving this vision. Our new hospital will be co-located with key academic, NHS and research partners (see below). It will act as an ‘incubator’ for innovation, informal research and collaborations, as well as formal research studies. Access to on-site critical care will allow us to undertake Phase I and ‘first in human’ research, and CCC Liverpool will host a permanent clinical trials team.</a:t>
            </a:r>
          </a:p>
          <a:p>
            <a:pPr>
              <a:spcAft>
                <a:spcPts val="600"/>
              </a:spcAft>
            </a:pPr>
            <a:r>
              <a:rPr lang="en-GB" sz="1000" dirty="0">
                <a:solidFill>
                  <a:schemeClr val="tx1"/>
                </a:solidFill>
              </a:rPr>
              <a:t>Co-location in the Knowledge Quarter will also allow cross-fertilisation across sectors, allowing CCC innovators to both contribute to, and learn from, leading developments outside healthcare.</a:t>
            </a:r>
          </a:p>
          <a:p>
            <a:pPr>
              <a:spcAft>
                <a:spcPts val="600"/>
              </a:spcAft>
            </a:pPr>
            <a:endParaRPr lang="en-GB" sz="1050" b="1" dirty="0">
              <a:solidFill>
                <a:schemeClr val="tx1"/>
              </a:solidFill>
            </a:endParaRPr>
          </a:p>
        </p:txBody>
      </p:sp>
      <p:sp>
        <p:nvSpPr>
          <p:cNvPr id="5" name="Slide Number Placeholder 4">
            <a:extLst>
              <a:ext uri="{FF2B5EF4-FFF2-40B4-BE49-F238E27FC236}">
                <a16:creationId xmlns="" xmlns:a16="http://schemas.microsoft.com/office/drawing/2014/main" id="{081C42CB-FE37-4922-8903-81EABFE48F9F}"/>
              </a:ext>
            </a:extLst>
          </p:cNvPr>
          <p:cNvSpPr>
            <a:spLocks noGrp="1"/>
          </p:cNvSpPr>
          <p:nvPr>
            <p:ph type="sldNum" sz="quarter" idx="12"/>
          </p:nvPr>
        </p:nvSpPr>
        <p:spPr/>
        <p:txBody>
          <a:bodyPr/>
          <a:lstStyle/>
          <a:p>
            <a:fld id="{00E6A5BD-C011-4A45-AA3A-201790FB7F2B}" type="slidenum">
              <a:rPr lang="en-CA" smtClean="0"/>
              <a:pPr/>
              <a:t>9</a:t>
            </a:fld>
            <a:endParaRPr lang="en-CA" dirty="0"/>
          </a:p>
        </p:txBody>
      </p:sp>
      <p:pic>
        <p:nvPicPr>
          <p:cNvPr id="6" name="Picture 5">
            <a:extLst>
              <a:ext uri="{FF2B5EF4-FFF2-40B4-BE49-F238E27FC236}">
                <a16:creationId xmlns="" xmlns:a16="http://schemas.microsoft.com/office/drawing/2014/main" id="{EEAC8CC8-DE53-4D81-8072-8C0A6144C94F}"/>
              </a:ext>
            </a:extLst>
          </p:cNvPr>
          <p:cNvPicPr>
            <a:picLocks noChangeAspect="1"/>
          </p:cNvPicPr>
          <p:nvPr/>
        </p:nvPicPr>
        <p:blipFill rotWithShape="1">
          <a:blip r:embed="rId2"/>
          <a:srcRect l="2737" t="8960" b="14469"/>
          <a:stretch/>
        </p:blipFill>
        <p:spPr>
          <a:xfrm>
            <a:off x="442410" y="1090984"/>
            <a:ext cx="4062413" cy="1587985"/>
          </a:xfrm>
          <a:prstGeom prst="rect">
            <a:avLst/>
          </a:prstGeom>
        </p:spPr>
      </p:pic>
      <p:pic>
        <p:nvPicPr>
          <p:cNvPr id="3" name="Picture 2">
            <a:extLst>
              <a:ext uri="{FF2B5EF4-FFF2-40B4-BE49-F238E27FC236}">
                <a16:creationId xmlns="" xmlns:a16="http://schemas.microsoft.com/office/drawing/2014/main" id="{EFD7484D-F6B6-4880-AD01-F859851C1A78}"/>
              </a:ext>
            </a:extLst>
          </p:cNvPr>
          <p:cNvPicPr>
            <a:picLocks noChangeAspect="1"/>
          </p:cNvPicPr>
          <p:nvPr/>
        </p:nvPicPr>
        <p:blipFill>
          <a:blip r:embed="rId3"/>
          <a:stretch>
            <a:fillRect/>
          </a:stretch>
        </p:blipFill>
        <p:spPr>
          <a:xfrm>
            <a:off x="7833360" y="90655"/>
            <a:ext cx="915353" cy="881198"/>
          </a:xfrm>
          <a:prstGeom prst="rect">
            <a:avLst/>
          </a:prstGeom>
        </p:spPr>
      </p:pic>
      <p:sp>
        <p:nvSpPr>
          <p:cNvPr id="16" name="Text Placeholder 21">
            <a:extLst>
              <a:ext uri="{FF2B5EF4-FFF2-40B4-BE49-F238E27FC236}">
                <a16:creationId xmlns="" xmlns:a16="http://schemas.microsoft.com/office/drawing/2014/main" id="{118852D9-7085-490A-9B7E-7C290EAC263A}"/>
              </a:ext>
            </a:extLst>
          </p:cNvPr>
          <p:cNvSpPr>
            <a:spLocks noGrp="1"/>
          </p:cNvSpPr>
          <p:nvPr>
            <p:ph type="body" sz="quarter" idx="13"/>
          </p:nvPr>
        </p:nvSpPr>
        <p:spPr>
          <a:xfrm>
            <a:off x="493776" y="633524"/>
            <a:ext cx="6953504" cy="490941"/>
          </a:xfrm>
        </p:spPr>
        <p:txBody>
          <a:bodyPr anchor="t">
            <a:normAutofit/>
          </a:bodyPr>
          <a:lstStyle/>
          <a:p>
            <a:r>
              <a:rPr lang="en-GB" sz="1100" dirty="0"/>
              <a:t>Our new clinical model will deliver high quality, equitable and sustainable cancer care services, provided around the needs of the patient.  </a:t>
            </a:r>
          </a:p>
        </p:txBody>
      </p:sp>
      <p:pic>
        <p:nvPicPr>
          <p:cNvPr id="9" name="Picture 8">
            <a:extLst>
              <a:ext uri="{FF2B5EF4-FFF2-40B4-BE49-F238E27FC236}">
                <a16:creationId xmlns="" xmlns:a16="http://schemas.microsoft.com/office/drawing/2014/main" id="{AFDAB0D9-8810-46B7-80EB-B34EA0ECC7BD}"/>
              </a:ext>
            </a:extLst>
          </p:cNvPr>
          <p:cNvPicPr>
            <a:picLocks noChangeAspect="1"/>
          </p:cNvPicPr>
          <p:nvPr/>
        </p:nvPicPr>
        <p:blipFill rotWithShape="1">
          <a:blip r:embed="rId4">
            <a:extLst>
              <a:ext uri="{28A0092B-C50C-407E-A947-70E740481C1C}">
                <a14:useLocalDpi xmlns:a14="http://schemas.microsoft.com/office/drawing/2010/main" val="0"/>
              </a:ext>
            </a:extLst>
          </a:blip>
          <a:srcRect b="10338"/>
          <a:stretch/>
        </p:blipFill>
        <p:spPr>
          <a:xfrm>
            <a:off x="4686299" y="4047135"/>
            <a:ext cx="4062414" cy="2153641"/>
          </a:xfrm>
          <a:prstGeom prst="rect">
            <a:avLst/>
          </a:prstGeom>
        </p:spPr>
      </p:pic>
      <p:sp>
        <p:nvSpPr>
          <p:cNvPr id="13" name="Rectangle 12">
            <a:extLst>
              <a:ext uri="{FF2B5EF4-FFF2-40B4-BE49-F238E27FC236}">
                <a16:creationId xmlns="" xmlns:a16="http://schemas.microsoft.com/office/drawing/2014/main" id="{4CD3A74B-8040-4E06-9F91-F591C8B72E36}"/>
              </a:ext>
            </a:extLst>
          </p:cNvPr>
          <p:cNvSpPr/>
          <p:nvPr/>
        </p:nvSpPr>
        <p:spPr>
          <a:xfrm>
            <a:off x="4572000" y="6200775"/>
            <a:ext cx="4066618" cy="461665"/>
          </a:xfrm>
          <a:prstGeom prst="rect">
            <a:avLst/>
          </a:prstGeom>
        </p:spPr>
        <p:txBody>
          <a:bodyPr wrap="square">
            <a:spAutoFit/>
          </a:bodyPr>
          <a:lstStyle/>
          <a:p>
            <a:pPr lvl="0">
              <a:spcAft>
                <a:spcPts val="600"/>
              </a:spcAft>
            </a:pPr>
            <a:r>
              <a:rPr lang="en-GB" sz="800" dirty="0">
                <a:solidFill>
                  <a:srgbClr val="494D50"/>
                </a:solidFill>
                <a:latin typeface="Arial" panose="020B0604020202020204" pitchFamily="34" charset="0"/>
                <a:cs typeface="Arial" panose="020B0604020202020204" pitchFamily="34" charset="0"/>
              </a:rPr>
              <a:t>*Including skin, upper GI, hepatobiliary and pancreatic, gynaecology, head and neck, teenage and young adult, most sarcomas, and brain and central nervous system cancers.</a:t>
            </a:r>
          </a:p>
        </p:txBody>
      </p:sp>
      <p:pic>
        <p:nvPicPr>
          <p:cNvPr id="14" name="Picture 13">
            <a:extLst>
              <a:ext uri="{FF2B5EF4-FFF2-40B4-BE49-F238E27FC236}">
                <a16:creationId xmlns="" xmlns:a16="http://schemas.microsoft.com/office/drawing/2014/main" id="{DA98364D-DC9D-4A01-837F-4AC3021E2505}"/>
              </a:ext>
            </a:extLst>
          </p:cNvPr>
          <p:cNvPicPr>
            <a:picLocks noChangeAspect="1"/>
          </p:cNvPicPr>
          <p:nvPr/>
        </p:nvPicPr>
        <p:blipFill rotWithShape="1">
          <a:blip r:embed="rId5"/>
          <a:srcRect r="63168"/>
          <a:stretch/>
        </p:blipFill>
        <p:spPr>
          <a:xfrm>
            <a:off x="493775" y="6197389"/>
            <a:ext cx="549581" cy="531763"/>
          </a:xfrm>
          <a:prstGeom prst="rect">
            <a:avLst/>
          </a:prstGeom>
        </p:spPr>
      </p:pic>
      <p:sp>
        <p:nvSpPr>
          <p:cNvPr id="15" name="Rectangle 14">
            <a:extLst>
              <a:ext uri="{FF2B5EF4-FFF2-40B4-BE49-F238E27FC236}">
                <a16:creationId xmlns="" xmlns:a16="http://schemas.microsoft.com/office/drawing/2014/main" id="{3A6DE82B-6CFD-4C89-A690-9DFA7D03FA54}"/>
              </a:ext>
            </a:extLst>
          </p:cNvPr>
          <p:cNvSpPr/>
          <p:nvPr/>
        </p:nvSpPr>
        <p:spPr>
          <a:xfrm>
            <a:off x="1043356" y="6309380"/>
            <a:ext cx="3344185" cy="307777"/>
          </a:xfrm>
          <a:prstGeom prst="rect">
            <a:avLst/>
          </a:prstGeom>
        </p:spPr>
        <p:txBody>
          <a:bodyPr wrap="none">
            <a:spAutoFit/>
          </a:bodyPr>
          <a:lstStyle/>
          <a:p>
            <a:r>
              <a:rPr lang="en-GB" sz="1400" i="1" dirty="0">
                <a:solidFill>
                  <a:srgbClr val="006A71"/>
                </a:solidFill>
              </a:rPr>
              <a:t>Excellence in care, research and innovation</a:t>
            </a:r>
            <a:endParaRPr lang="en-GB" sz="1400" dirty="0"/>
          </a:p>
        </p:txBody>
      </p:sp>
    </p:spTree>
    <p:extLst>
      <p:ext uri="{BB962C8B-B14F-4D97-AF65-F5344CB8AC3E}">
        <p14:creationId xmlns:p14="http://schemas.microsoft.com/office/powerpoint/2010/main" val="38329724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C2F94BB-2B6B-4020-AAA8-04CC8B58F54F}"/>
              </a:ext>
            </a:extLst>
          </p:cNvPr>
          <p:cNvSpPr>
            <a:spLocks noGrp="1"/>
          </p:cNvSpPr>
          <p:nvPr>
            <p:ph type="title"/>
          </p:nvPr>
        </p:nvSpPr>
        <p:spPr>
          <a:xfrm>
            <a:off x="493775" y="219456"/>
            <a:ext cx="8410079" cy="411480"/>
          </a:xfrm>
        </p:spPr>
        <p:txBody>
          <a:bodyPr anchor="t"/>
          <a:lstStyle/>
          <a:p>
            <a:r>
              <a:rPr lang="en-GB" dirty="0">
                <a:solidFill>
                  <a:srgbClr val="006A71"/>
                </a:solidFill>
              </a:rPr>
              <a:t>Transforming Cancer Care: Our new clinical model</a:t>
            </a:r>
            <a:endParaRPr lang="en-GB" dirty="0"/>
          </a:p>
        </p:txBody>
      </p:sp>
      <p:sp>
        <p:nvSpPr>
          <p:cNvPr id="19" name="Slide Number Placeholder 4">
            <a:extLst>
              <a:ext uri="{FF2B5EF4-FFF2-40B4-BE49-F238E27FC236}">
                <a16:creationId xmlns="" xmlns:a16="http://schemas.microsoft.com/office/drawing/2014/main" id="{56EB8E67-5B78-46EB-8360-4FC1E41A3058}"/>
              </a:ext>
            </a:extLst>
          </p:cNvPr>
          <p:cNvSpPr>
            <a:spLocks noGrp="1"/>
          </p:cNvSpPr>
          <p:nvPr>
            <p:ph type="sldNum" sz="quarter" idx="12"/>
          </p:nvPr>
        </p:nvSpPr>
        <p:spPr>
          <a:xfrm>
            <a:off x="8468361" y="6472238"/>
            <a:ext cx="339366" cy="182880"/>
          </a:xfrm>
        </p:spPr>
        <p:txBody>
          <a:bodyPr/>
          <a:lstStyle/>
          <a:p>
            <a:fld id="{00E6A5BD-C011-4A45-AA3A-201790FB7F2B}" type="slidenum">
              <a:rPr lang="en-CA" smtClean="0"/>
              <a:pPr/>
              <a:t>10</a:t>
            </a:fld>
            <a:endParaRPr lang="en-CA" dirty="0"/>
          </a:p>
        </p:txBody>
      </p:sp>
      <p:pic>
        <p:nvPicPr>
          <p:cNvPr id="16" name="Picture 15">
            <a:extLst>
              <a:ext uri="{FF2B5EF4-FFF2-40B4-BE49-F238E27FC236}">
                <a16:creationId xmlns="" xmlns:a16="http://schemas.microsoft.com/office/drawing/2014/main" id="{582BB1EE-E472-487A-B0CB-0AF58EFE64D0}"/>
              </a:ext>
            </a:extLst>
          </p:cNvPr>
          <p:cNvPicPr>
            <a:picLocks noChangeAspect="1"/>
          </p:cNvPicPr>
          <p:nvPr/>
        </p:nvPicPr>
        <p:blipFill>
          <a:blip r:embed="rId2"/>
          <a:stretch>
            <a:fillRect/>
          </a:stretch>
        </p:blipFill>
        <p:spPr>
          <a:xfrm>
            <a:off x="7833360" y="90655"/>
            <a:ext cx="915353" cy="881198"/>
          </a:xfrm>
          <a:prstGeom prst="rect">
            <a:avLst/>
          </a:prstGeom>
        </p:spPr>
      </p:pic>
      <p:sp>
        <p:nvSpPr>
          <p:cNvPr id="10" name="Rectangle 9">
            <a:extLst>
              <a:ext uri="{FF2B5EF4-FFF2-40B4-BE49-F238E27FC236}">
                <a16:creationId xmlns="" xmlns:a16="http://schemas.microsoft.com/office/drawing/2014/main" id="{2E908E80-8250-487F-BCF5-7F190B8D70F7}"/>
              </a:ext>
            </a:extLst>
          </p:cNvPr>
          <p:cNvSpPr/>
          <p:nvPr/>
        </p:nvSpPr>
        <p:spPr>
          <a:xfrm>
            <a:off x="884170" y="4448219"/>
            <a:ext cx="1716070" cy="695519"/>
          </a:xfrm>
          <a:prstGeom prst="rect">
            <a:avLst/>
          </a:prstGeom>
          <a:solidFill>
            <a:srgbClr val="73ADB1"/>
          </a:solidFill>
          <a:ln w="9525">
            <a:solidFill>
              <a:srgbClr val="006A7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sz="1000" b="1" dirty="0">
                <a:solidFill>
                  <a:schemeClr val="tx1"/>
                </a:solidFill>
                <a:latin typeface="Arial" panose="020B0604020202020204" pitchFamily="34" charset="0"/>
                <a:cs typeface="Arial" panose="020B0604020202020204" pitchFamily="34" charset="0"/>
              </a:rPr>
              <a:t>Diagnosis of cancer and agreed  referral to CCC</a:t>
            </a:r>
          </a:p>
        </p:txBody>
      </p:sp>
      <p:sp>
        <p:nvSpPr>
          <p:cNvPr id="12" name="Rectangle 11">
            <a:extLst>
              <a:ext uri="{FF2B5EF4-FFF2-40B4-BE49-F238E27FC236}">
                <a16:creationId xmlns="" xmlns:a16="http://schemas.microsoft.com/office/drawing/2014/main" id="{9ADD8EDD-25ED-4825-8A99-7E951D8FC60A}"/>
              </a:ext>
            </a:extLst>
          </p:cNvPr>
          <p:cNvSpPr/>
          <p:nvPr/>
        </p:nvSpPr>
        <p:spPr>
          <a:xfrm>
            <a:off x="2801023" y="4448219"/>
            <a:ext cx="1716070" cy="695519"/>
          </a:xfrm>
          <a:prstGeom prst="rect">
            <a:avLst/>
          </a:prstGeom>
          <a:solidFill>
            <a:srgbClr val="73ADB1">
              <a:alpha val="46000"/>
            </a:srgbClr>
          </a:solidFill>
          <a:ln w="9525">
            <a:solidFill>
              <a:srgbClr val="006A7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sz="1000" b="1" dirty="0">
                <a:solidFill>
                  <a:schemeClr val="tx1"/>
                </a:solidFill>
                <a:latin typeface="Arial" panose="020B0604020202020204" pitchFamily="34" charset="0"/>
                <a:cs typeface="Arial" panose="020B0604020202020204" pitchFamily="34" charset="0"/>
              </a:rPr>
              <a:t>Patient-centred needs: assessment in 1 of 4 specialist CCC sector hubs in the region</a:t>
            </a:r>
          </a:p>
        </p:txBody>
      </p:sp>
      <p:sp>
        <p:nvSpPr>
          <p:cNvPr id="13" name="Rectangle 12">
            <a:extLst>
              <a:ext uri="{FF2B5EF4-FFF2-40B4-BE49-F238E27FC236}">
                <a16:creationId xmlns="" xmlns:a16="http://schemas.microsoft.com/office/drawing/2014/main" id="{202617B9-5D26-483B-8244-215A74127F43}"/>
              </a:ext>
            </a:extLst>
          </p:cNvPr>
          <p:cNvSpPr/>
          <p:nvPr/>
        </p:nvSpPr>
        <p:spPr>
          <a:xfrm>
            <a:off x="4717876" y="4448219"/>
            <a:ext cx="1716070" cy="695519"/>
          </a:xfrm>
          <a:prstGeom prst="rect">
            <a:avLst/>
          </a:prstGeom>
          <a:solidFill>
            <a:srgbClr val="73ADB1">
              <a:alpha val="22000"/>
            </a:srgbClr>
          </a:solidFill>
          <a:ln w="9525">
            <a:solidFill>
              <a:srgbClr val="006A7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sz="1000" b="1" dirty="0">
                <a:solidFill>
                  <a:schemeClr val="tx1"/>
                </a:solidFill>
                <a:latin typeface="Arial" panose="020B0604020202020204" pitchFamily="34" charset="0"/>
                <a:cs typeface="Arial" panose="020B0604020202020204" pitchFamily="34" charset="0"/>
              </a:rPr>
              <a:t>CCC-led, co-ordinated treatment as close to home as possible</a:t>
            </a:r>
          </a:p>
        </p:txBody>
      </p:sp>
      <p:sp>
        <p:nvSpPr>
          <p:cNvPr id="15" name="Rectangle 14">
            <a:extLst>
              <a:ext uri="{FF2B5EF4-FFF2-40B4-BE49-F238E27FC236}">
                <a16:creationId xmlns="" xmlns:a16="http://schemas.microsoft.com/office/drawing/2014/main" id="{B56372AC-4C4C-426C-89AC-B9AEB0DF4D79}"/>
              </a:ext>
            </a:extLst>
          </p:cNvPr>
          <p:cNvSpPr/>
          <p:nvPr/>
        </p:nvSpPr>
        <p:spPr>
          <a:xfrm>
            <a:off x="6634729" y="4448219"/>
            <a:ext cx="1716070" cy="695519"/>
          </a:xfrm>
          <a:prstGeom prst="rect">
            <a:avLst/>
          </a:prstGeom>
          <a:solidFill>
            <a:srgbClr val="73ADB1">
              <a:alpha val="10000"/>
            </a:srgbClr>
          </a:solidFill>
          <a:ln w="9525">
            <a:solidFill>
              <a:srgbClr val="006A7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sz="1000" b="1" dirty="0">
                <a:solidFill>
                  <a:schemeClr val="tx1"/>
                </a:solidFill>
                <a:latin typeface="Arial" panose="020B0604020202020204" pitchFamily="34" charset="0"/>
                <a:cs typeface="Arial" panose="020B0604020202020204" pitchFamily="34" charset="0"/>
              </a:rPr>
              <a:t>Follow up as close to home as appropriate</a:t>
            </a:r>
          </a:p>
        </p:txBody>
      </p:sp>
      <p:sp>
        <p:nvSpPr>
          <p:cNvPr id="20" name="Arrow: Right 19">
            <a:extLst>
              <a:ext uri="{FF2B5EF4-FFF2-40B4-BE49-F238E27FC236}">
                <a16:creationId xmlns="" xmlns:a16="http://schemas.microsoft.com/office/drawing/2014/main" id="{BEE1ADDB-2BF4-488F-A82F-6CA45FBA9E38}"/>
              </a:ext>
            </a:extLst>
          </p:cNvPr>
          <p:cNvSpPr/>
          <p:nvPr/>
        </p:nvSpPr>
        <p:spPr>
          <a:xfrm>
            <a:off x="2577289" y="4675947"/>
            <a:ext cx="246685" cy="240063"/>
          </a:xfrm>
          <a:prstGeom prst="rightArrow">
            <a:avLst/>
          </a:prstGeom>
          <a:solidFill>
            <a:srgbClr val="006A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dirty="0">
              <a:solidFill>
                <a:schemeClr val="tx1"/>
              </a:solidFill>
            </a:endParaRPr>
          </a:p>
        </p:txBody>
      </p:sp>
      <p:sp>
        <p:nvSpPr>
          <p:cNvPr id="22" name="Arrow: Right 21">
            <a:extLst>
              <a:ext uri="{FF2B5EF4-FFF2-40B4-BE49-F238E27FC236}">
                <a16:creationId xmlns="" xmlns:a16="http://schemas.microsoft.com/office/drawing/2014/main" id="{18435C55-CFB1-4346-9907-C9E69940620B}"/>
              </a:ext>
            </a:extLst>
          </p:cNvPr>
          <p:cNvSpPr/>
          <p:nvPr/>
        </p:nvSpPr>
        <p:spPr>
          <a:xfrm>
            <a:off x="4494142" y="4675947"/>
            <a:ext cx="246685" cy="240063"/>
          </a:xfrm>
          <a:prstGeom prst="rightArrow">
            <a:avLst/>
          </a:prstGeom>
          <a:solidFill>
            <a:srgbClr val="006A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dirty="0">
              <a:solidFill>
                <a:schemeClr val="tx1"/>
              </a:solidFill>
            </a:endParaRPr>
          </a:p>
        </p:txBody>
      </p:sp>
      <p:sp>
        <p:nvSpPr>
          <p:cNvPr id="23" name="Arrow: Right 22">
            <a:extLst>
              <a:ext uri="{FF2B5EF4-FFF2-40B4-BE49-F238E27FC236}">
                <a16:creationId xmlns="" xmlns:a16="http://schemas.microsoft.com/office/drawing/2014/main" id="{4437364D-0FFC-4D88-9714-EE1B2FE7CA6A}"/>
              </a:ext>
            </a:extLst>
          </p:cNvPr>
          <p:cNvSpPr/>
          <p:nvPr/>
        </p:nvSpPr>
        <p:spPr>
          <a:xfrm>
            <a:off x="6410995" y="4675947"/>
            <a:ext cx="246685" cy="240063"/>
          </a:xfrm>
          <a:prstGeom prst="rightArrow">
            <a:avLst/>
          </a:prstGeom>
          <a:solidFill>
            <a:srgbClr val="006A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dirty="0">
              <a:solidFill>
                <a:schemeClr val="tx1"/>
              </a:solidFill>
            </a:endParaRPr>
          </a:p>
        </p:txBody>
      </p:sp>
      <p:sp>
        <p:nvSpPr>
          <p:cNvPr id="3" name="Speech Bubble: Rectangle 2">
            <a:extLst>
              <a:ext uri="{FF2B5EF4-FFF2-40B4-BE49-F238E27FC236}">
                <a16:creationId xmlns="" xmlns:a16="http://schemas.microsoft.com/office/drawing/2014/main" id="{9B678180-51D3-44B6-9991-09F5DB011045}"/>
              </a:ext>
            </a:extLst>
          </p:cNvPr>
          <p:cNvSpPr/>
          <p:nvPr/>
        </p:nvSpPr>
        <p:spPr>
          <a:xfrm>
            <a:off x="727935" y="5319048"/>
            <a:ext cx="1800000" cy="715751"/>
          </a:xfrm>
          <a:prstGeom prst="wedgeRectCallout">
            <a:avLst>
              <a:gd name="adj1" fmla="val 26881"/>
              <a:gd name="adj2" fmla="val -90585"/>
            </a:avLst>
          </a:prstGeom>
          <a:solidFill>
            <a:schemeClr val="bg1"/>
          </a:solidFill>
          <a:ln w="9525">
            <a:solidFill>
              <a:srgbClr val="006A7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sz="1000" b="1" dirty="0">
                <a:solidFill>
                  <a:schemeClr val="tx1"/>
                </a:solidFill>
                <a:latin typeface="Arial" panose="020B0604020202020204" pitchFamily="34" charset="0"/>
                <a:cs typeface="Arial" panose="020B0604020202020204" pitchFamily="34" charset="0"/>
              </a:rPr>
              <a:t>Improved access: </a:t>
            </a:r>
            <a:r>
              <a:rPr lang="en-GB" sz="1000" dirty="0">
                <a:solidFill>
                  <a:schemeClr val="tx1"/>
                </a:solidFill>
                <a:latin typeface="Arial" panose="020B0604020202020204" pitchFamily="34" charset="0"/>
                <a:cs typeface="Arial" panose="020B0604020202020204" pitchFamily="34" charset="0"/>
              </a:rPr>
              <a:t>First CCC appointment within seven days through team based service. </a:t>
            </a:r>
          </a:p>
        </p:txBody>
      </p:sp>
      <p:sp>
        <p:nvSpPr>
          <p:cNvPr id="40" name="Speech Bubble: Rectangle 39">
            <a:extLst>
              <a:ext uri="{FF2B5EF4-FFF2-40B4-BE49-F238E27FC236}">
                <a16:creationId xmlns="" xmlns:a16="http://schemas.microsoft.com/office/drawing/2014/main" id="{3E216AC6-6042-4A11-AC64-33881759EF51}"/>
              </a:ext>
            </a:extLst>
          </p:cNvPr>
          <p:cNvSpPr/>
          <p:nvPr/>
        </p:nvSpPr>
        <p:spPr>
          <a:xfrm>
            <a:off x="6782943" y="5312704"/>
            <a:ext cx="1957795" cy="715751"/>
          </a:xfrm>
          <a:prstGeom prst="wedgeRectCallout">
            <a:avLst>
              <a:gd name="adj1" fmla="val 20411"/>
              <a:gd name="adj2" fmla="val -87971"/>
            </a:avLst>
          </a:prstGeom>
          <a:solidFill>
            <a:schemeClr val="bg1"/>
          </a:solidFill>
          <a:ln w="9525">
            <a:solidFill>
              <a:srgbClr val="006A7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sz="1000" b="1" dirty="0">
                <a:solidFill>
                  <a:schemeClr val="tx1"/>
                </a:solidFill>
                <a:latin typeface="Arial" panose="020B0604020202020204" pitchFamily="34" charset="0"/>
                <a:cs typeface="Arial" panose="020B0604020202020204" pitchFamily="34" charset="0"/>
              </a:rPr>
              <a:t>Improved links to palliative care where required: </a:t>
            </a:r>
            <a:r>
              <a:rPr lang="en-GB" sz="1000" dirty="0">
                <a:solidFill>
                  <a:schemeClr val="tx1"/>
                </a:solidFill>
                <a:latin typeface="Arial" panose="020B0604020202020204" pitchFamily="34" charset="0"/>
                <a:cs typeface="Arial" panose="020B0604020202020204" pitchFamily="34" charset="0"/>
              </a:rPr>
              <a:t>Palliative care is an integral part of the clinical model.</a:t>
            </a:r>
          </a:p>
        </p:txBody>
      </p:sp>
      <p:sp>
        <p:nvSpPr>
          <p:cNvPr id="41" name="Speech Bubble: Rectangle 40">
            <a:extLst>
              <a:ext uri="{FF2B5EF4-FFF2-40B4-BE49-F238E27FC236}">
                <a16:creationId xmlns="" xmlns:a16="http://schemas.microsoft.com/office/drawing/2014/main" id="{0F2E93E4-66DA-47FC-BE02-5BACADD15B1B}"/>
              </a:ext>
            </a:extLst>
          </p:cNvPr>
          <p:cNvSpPr/>
          <p:nvPr/>
        </p:nvSpPr>
        <p:spPr>
          <a:xfrm>
            <a:off x="6978238" y="3208860"/>
            <a:ext cx="1770475" cy="1104269"/>
          </a:xfrm>
          <a:prstGeom prst="wedgeRectCallout">
            <a:avLst>
              <a:gd name="adj1" fmla="val -76384"/>
              <a:gd name="adj2" fmla="val 76594"/>
            </a:avLst>
          </a:prstGeom>
          <a:solidFill>
            <a:schemeClr val="bg1"/>
          </a:solidFill>
          <a:ln w="9525">
            <a:solidFill>
              <a:srgbClr val="006A7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sz="1000" b="1" dirty="0">
                <a:solidFill>
                  <a:schemeClr val="tx1"/>
                </a:solidFill>
                <a:latin typeface="Arial" panose="020B0604020202020204" pitchFamily="34" charset="0"/>
                <a:cs typeface="Arial" panose="020B0604020202020204" pitchFamily="34" charset="0"/>
              </a:rPr>
              <a:t>More local care through innovation: </a:t>
            </a:r>
            <a:r>
              <a:rPr lang="en-GB" sz="1000" dirty="0">
                <a:solidFill>
                  <a:schemeClr val="tx1"/>
                </a:solidFill>
                <a:latin typeface="Arial" panose="020B0604020202020204" pitchFamily="34" charset="0"/>
                <a:cs typeface="Arial" panose="020B0604020202020204" pitchFamily="34" charset="0"/>
              </a:rPr>
              <a:t>Most treatments and follow-up provided in CCC hubs, local hospitals, or through our pioneering </a:t>
            </a:r>
            <a:r>
              <a:rPr lang="en-GB" sz="1000" dirty="0" err="1">
                <a:solidFill>
                  <a:schemeClr val="tx1"/>
                </a:solidFill>
                <a:latin typeface="Arial" panose="020B0604020202020204" pitchFamily="34" charset="0"/>
                <a:cs typeface="Arial" panose="020B0604020202020204" pitchFamily="34" charset="0"/>
              </a:rPr>
              <a:t>CCC@home</a:t>
            </a:r>
            <a:r>
              <a:rPr lang="en-GB" sz="1000" dirty="0">
                <a:solidFill>
                  <a:schemeClr val="tx1"/>
                </a:solidFill>
                <a:latin typeface="Arial" panose="020B0604020202020204" pitchFamily="34" charset="0"/>
                <a:cs typeface="Arial" panose="020B0604020202020204" pitchFamily="34" charset="0"/>
              </a:rPr>
              <a:t> and </a:t>
            </a:r>
            <a:r>
              <a:rPr lang="en-GB" sz="1000" dirty="0" err="1">
                <a:solidFill>
                  <a:schemeClr val="tx1"/>
                </a:solidFill>
                <a:latin typeface="Arial" panose="020B0604020202020204" pitchFamily="34" charset="0"/>
                <a:cs typeface="Arial" panose="020B0604020202020204" pitchFamily="34" charset="0"/>
              </a:rPr>
              <a:t>CCC@work</a:t>
            </a:r>
            <a:r>
              <a:rPr lang="en-GB" sz="1000" dirty="0">
                <a:solidFill>
                  <a:schemeClr val="tx1"/>
                </a:solidFill>
                <a:latin typeface="Arial" panose="020B0604020202020204" pitchFamily="34" charset="0"/>
                <a:cs typeface="Arial" panose="020B0604020202020204" pitchFamily="34" charset="0"/>
              </a:rPr>
              <a:t> services.</a:t>
            </a:r>
          </a:p>
        </p:txBody>
      </p:sp>
      <p:sp>
        <p:nvSpPr>
          <p:cNvPr id="42" name="Speech Bubble: Rectangle 41">
            <a:extLst>
              <a:ext uri="{FF2B5EF4-FFF2-40B4-BE49-F238E27FC236}">
                <a16:creationId xmlns="" xmlns:a16="http://schemas.microsoft.com/office/drawing/2014/main" id="{C2E83CE2-BE93-4DA1-9EF0-1EC8FBDAC555}"/>
              </a:ext>
            </a:extLst>
          </p:cNvPr>
          <p:cNvSpPr/>
          <p:nvPr/>
        </p:nvSpPr>
        <p:spPr>
          <a:xfrm>
            <a:off x="4800600" y="3208860"/>
            <a:ext cx="2042160" cy="1104269"/>
          </a:xfrm>
          <a:prstGeom prst="wedgeRectCallout">
            <a:avLst>
              <a:gd name="adj1" fmla="val -19404"/>
              <a:gd name="adj2" fmla="val 67128"/>
            </a:avLst>
          </a:prstGeom>
          <a:solidFill>
            <a:schemeClr val="bg1"/>
          </a:solidFill>
          <a:ln w="9525">
            <a:solidFill>
              <a:srgbClr val="006A7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sz="1000" b="1" dirty="0">
                <a:solidFill>
                  <a:schemeClr val="tx1"/>
                </a:solidFill>
                <a:latin typeface="Arial" panose="020B0604020202020204" pitchFamily="34" charset="0"/>
                <a:cs typeface="Arial" panose="020B0604020202020204" pitchFamily="34" charset="0"/>
              </a:rPr>
              <a:t>More patient-focussed, co-ordinated care: </a:t>
            </a:r>
            <a:r>
              <a:rPr lang="en-GB" sz="1000" dirty="0">
                <a:solidFill>
                  <a:schemeClr val="tx1"/>
                </a:solidFill>
                <a:latin typeface="Arial" panose="020B0604020202020204" pitchFamily="34" charset="0"/>
                <a:cs typeface="Arial" panose="020B0604020202020204" pitchFamily="34" charset="0"/>
              </a:rPr>
              <a:t>CCC team responsible for co-ordinating drug and radiotherapy treatments, including linking with GPs and surgical teams with use of digital technology.</a:t>
            </a:r>
          </a:p>
        </p:txBody>
      </p:sp>
      <p:sp>
        <p:nvSpPr>
          <p:cNvPr id="43" name="Speech Bubble: Rectangle 42">
            <a:extLst>
              <a:ext uri="{FF2B5EF4-FFF2-40B4-BE49-F238E27FC236}">
                <a16:creationId xmlns="" xmlns:a16="http://schemas.microsoft.com/office/drawing/2014/main" id="{E66B5440-C0CC-42A4-B272-A353CD26B236}"/>
              </a:ext>
            </a:extLst>
          </p:cNvPr>
          <p:cNvSpPr/>
          <p:nvPr/>
        </p:nvSpPr>
        <p:spPr>
          <a:xfrm>
            <a:off x="4734337" y="5322218"/>
            <a:ext cx="1800000" cy="715751"/>
          </a:xfrm>
          <a:prstGeom prst="wedgeRectCallout">
            <a:avLst>
              <a:gd name="adj1" fmla="val -24396"/>
              <a:gd name="adj2" fmla="val -89252"/>
            </a:avLst>
          </a:prstGeom>
          <a:solidFill>
            <a:schemeClr val="bg1"/>
          </a:solidFill>
          <a:ln w="9525">
            <a:solidFill>
              <a:srgbClr val="006A7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sz="1000" b="1" dirty="0">
                <a:solidFill>
                  <a:schemeClr val="tx1"/>
                </a:solidFill>
                <a:latin typeface="Arial" panose="020B0604020202020204" pitchFamily="34" charset="0"/>
                <a:cs typeface="Arial" panose="020B0604020202020204" pitchFamily="34" charset="0"/>
              </a:rPr>
              <a:t>Improved links to urgent care: </a:t>
            </a:r>
            <a:r>
              <a:rPr lang="en-GB" sz="1000" dirty="0">
                <a:solidFill>
                  <a:schemeClr val="tx1"/>
                </a:solidFill>
                <a:latin typeface="Arial" panose="020B0604020202020204" pitchFamily="34" charset="0"/>
                <a:cs typeface="Arial" panose="020B0604020202020204" pitchFamily="34" charset="0"/>
              </a:rPr>
              <a:t>24/7 acute oncology support, linked to MDT.</a:t>
            </a:r>
          </a:p>
        </p:txBody>
      </p:sp>
      <p:sp>
        <p:nvSpPr>
          <p:cNvPr id="44" name="Speech Bubble: Rectangle 43">
            <a:extLst>
              <a:ext uri="{FF2B5EF4-FFF2-40B4-BE49-F238E27FC236}">
                <a16:creationId xmlns="" xmlns:a16="http://schemas.microsoft.com/office/drawing/2014/main" id="{0C376269-BB4F-4D2D-954B-7B61D81B5F6B}"/>
              </a:ext>
            </a:extLst>
          </p:cNvPr>
          <p:cNvSpPr/>
          <p:nvPr/>
        </p:nvSpPr>
        <p:spPr>
          <a:xfrm>
            <a:off x="2748835" y="5318913"/>
            <a:ext cx="1800000" cy="715751"/>
          </a:xfrm>
          <a:prstGeom prst="wedgeRectCallout">
            <a:avLst>
              <a:gd name="adj1" fmla="val 30960"/>
              <a:gd name="adj2" fmla="val -83154"/>
            </a:avLst>
          </a:prstGeom>
          <a:solidFill>
            <a:schemeClr val="bg1"/>
          </a:solidFill>
          <a:ln w="9525">
            <a:solidFill>
              <a:srgbClr val="006A7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sz="1000" b="1" dirty="0">
                <a:solidFill>
                  <a:schemeClr val="tx1"/>
                </a:solidFill>
                <a:latin typeface="Arial" panose="020B0604020202020204" pitchFamily="34" charset="0"/>
                <a:cs typeface="Arial" panose="020B0604020202020204" pitchFamily="34" charset="0"/>
              </a:rPr>
              <a:t>Improved  access to research</a:t>
            </a:r>
            <a:r>
              <a:rPr lang="en-GB" sz="1000" dirty="0">
                <a:solidFill>
                  <a:schemeClr val="tx1"/>
                </a:solidFill>
                <a:latin typeface="Arial" panose="020B0604020202020204" pitchFamily="34" charset="0"/>
                <a:cs typeface="Arial" panose="020B0604020202020204" pitchFamily="34" charset="0"/>
              </a:rPr>
              <a:t>: Routine screening for entry into clinical research trials.</a:t>
            </a:r>
          </a:p>
        </p:txBody>
      </p:sp>
      <p:sp>
        <p:nvSpPr>
          <p:cNvPr id="45" name="Speech Bubble: Rectangle 44">
            <a:extLst>
              <a:ext uri="{FF2B5EF4-FFF2-40B4-BE49-F238E27FC236}">
                <a16:creationId xmlns="" xmlns:a16="http://schemas.microsoft.com/office/drawing/2014/main" id="{09A6255E-875C-4765-AE36-DA6CE122D875}"/>
              </a:ext>
            </a:extLst>
          </p:cNvPr>
          <p:cNvSpPr/>
          <p:nvPr/>
        </p:nvSpPr>
        <p:spPr>
          <a:xfrm>
            <a:off x="727935" y="3208860"/>
            <a:ext cx="1667954" cy="1104269"/>
          </a:xfrm>
          <a:prstGeom prst="wedgeRectCallout">
            <a:avLst>
              <a:gd name="adj1" fmla="val 24179"/>
              <a:gd name="adj2" fmla="val 69909"/>
            </a:avLst>
          </a:prstGeom>
          <a:solidFill>
            <a:schemeClr val="bg1"/>
          </a:solidFill>
          <a:ln w="9525">
            <a:solidFill>
              <a:srgbClr val="006A7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sz="1000" b="1" dirty="0">
                <a:solidFill>
                  <a:schemeClr val="tx1"/>
                </a:solidFill>
                <a:latin typeface="Arial" panose="020B0604020202020204" pitchFamily="34" charset="0"/>
                <a:cs typeface="Arial" panose="020B0604020202020204" pitchFamily="34" charset="0"/>
              </a:rPr>
              <a:t>Consistent quality and improved reliability: </a:t>
            </a:r>
            <a:r>
              <a:rPr lang="en-GB" sz="1000" dirty="0">
                <a:solidFill>
                  <a:schemeClr val="tx1"/>
                </a:solidFill>
                <a:latin typeface="Arial" panose="020B0604020202020204" pitchFamily="34" charset="0"/>
                <a:cs typeface="Arial" panose="020B0604020202020204" pitchFamily="34" charset="0"/>
              </a:rPr>
              <a:t>Assessment by MDT specialists.</a:t>
            </a:r>
          </a:p>
        </p:txBody>
      </p:sp>
      <p:sp>
        <p:nvSpPr>
          <p:cNvPr id="57" name="Rectangle 56">
            <a:extLst>
              <a:ext uri="{FF2B5EF4-FFF2-40B4-BE49-F238E27FC236}">
                <a16:creationId xmlns="" xmlns:a16="http://schemas.microsoft.com/office/drawing/2014/main" id="{3E977B3B-CE3D-4362-93A9-11E0B2D29290}"/>
              </a:ext>
            </a:extLst>
          </p:cNvPr>
          <p:cNvSpPr/>
          <p:nvPr/>
        </p:nvSpPr>
        <p:spPr>
          <a:xfrm>
            <a:off x="556260" y="1261991"/>
            <a:ext cx="4655820" cy="1352919"/>
          </a:xfrm>
          <a:prstGeom prst="rect">
            <a:avLst/>
          </a:prstGeom>
          <a:solidFill>
            <a:srgbClr val="CCE4E6"/>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sz="1100" b="1" dirty="0">
                <a:solidFill>
                  <a:schemeClr val="tx1"/>
                </a:solidFill>
                <a:latin typeface="Arial" panose="020B0604020202020204" pitchFamily="34" charset="0"/>
                <a:cs typeface="Arial" panose="020B0604020202020204" pitchFamily="34" charset="0"/>
              </a:rPr>
              <a:t>Our new clinical model will further improve key aspects of our outstanding care. These changes respond to the needs of our patients and partners across the region.  Importantly, they will ensure we can meet the significantly increased demand for key treatments which we expect in future years, whilst maintaining access and service quality.</a:t>
            </a:r>
          </a:p>
        </p:txBody>
      </p:sp>
      <p:sp>
        <p:nvSpPr>
          <p:cNvPr id="63" name="Speech Bubble: Rectangle 62">
            <a:extLst>
              <a:ext uri="{FF2B5EF4-FFF2-40B4-BE49-F238E27FC236}">
                <a16:creationId xmlns="" xmlns:a16="http://schemas.microsoft.com/office/drawing/2014/main" id="{45EE5C07-3BE7-4AA3-BA4D-F145B7C7F869}"/>
              </a:ext>
            </a:extLst>
          </p:cNvPr>
          <p:cNvSpPr/>
          <p:nvPr/>
        </p:nvSpPr>
        <p:spPr>
          <a:xfrm>
            <a:off x="2645664" y="3208860"/>
            <a:ext cx="1949197" cy="1104269"/>
          </a:xfrm>
          <a:prstGeom prst="wedgeRectCallout">
            <a:avLst>
              <a:gd name="adj1" fmla="val 21831"/>
              <a:gd name="adj2" fmla="val 66550"/>
            </a:avLst>
          </a:prstGeom>
          <a:solidFill>
            <a:schemeClr val="bg1"/>
          </a:solidFill>
          <a:ln w="9525">
            <a:solidFill>
              <a:srgbClr val="006A7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sz="1000" b="1" dirty="0">
                <a:solidFill>
                  <a:schemeClr val="tx1"/>
                </a:solidFill>
                <a:latin typeface="Arial" panose="020B0604020202020204" pitchFamily="34" charset="0"/>
                <a:cs typeface="Arial" panose="020B0604020202020204" pitchFamily="34" charset="0"/>
              </a:rPr>
              <a:t>Team based service with improved convenience: </a:t>
            </a:r>
            <a:r>
              <a:rPr lang="en-GB" sz="1000" dirty="0">
                <a:solidFill>
                  <a:schemeClr val="tx1"/>
                </a:solidFill>
                <a:latin typeface="Arial" panose="020B0604020202020204" pitchFamily="34" charset="0"/>
                <a:cs typeface="Arial" panose="020B0604020202020204" pitchFamily="34" charset="0"/>
              </a:rPr>
              <a:t>Offering increased clinic availability extended days and hours of the day, 52 weeks p.a. including supportive care,</a:t>
            </a:r>
          </a:p>
        </p:txBody>
      </p:sp>
      <p:sp>
        <p:nvSpPr>
          <p:cNvPr id="7" name="TextBox 6">
            <a:extLst>
              <a:ext uri="{FF2B5EF4-FFF2-40B4-BE49-F238E27FC236}">
                <a16:creationId xmlns="" xmlns:a16="http://schemas.microsoft.com/office/drawing/2014/main" id="{000A2CE6-1390-4804-9A8B-491E118CC60E}"/>
              </a:ext>
            </a:extLst>
          </p:cNvPr>
          <p:cNvSpPr txBox="1"/>
          <p:nvPr/>
        </p:nvSpPr>
        <p:spPr>
          <a:xfrm>
            <a:off x="455016" y="2750000"/>
            <a:ext cx="4867554" cy="215444"/>
          </a:xfrm>
          <a:prstGeom prst="rect">
            <a:avLst/>
          </a:prstGeom>
          <a:noFill/>
        </p:spPr>
        <p:txBody>
          <a:bodyPr wrap="square" lIns="0" tIns="0" rIns="0" bIns="0" rtlCol="0">
            <a:spAutoFit/>
          </a:bodyPr>
          <a:lstStyle/>
          <a:p>
            <a:pPr algn="ctr"/>
            <a:r>
              <a:rPr lang="en-GB" sz="1400" b="1" dirty="0">
                <a:solidFill>
                  <a:schemeClr val="accent2"/>
                </a:solidFill>
              </a:rPr>
              <a:t>The transformed CCC Cancer Care Pathway:</a:t>
            </a:r>
          </a:p>
        </p:txBody>
      </p:sp>
      <p:sp>
        <p:nvSpPr>
          <p:cNvPr id="62" name="Text Placeholder 21">
            <a:extLst>
              <a:ext uri="{FF2B5EF4-FFF2-40B4-BE49-F238E27FC236}">
                <a16:creationId xmlns="" xmlns:a16="http://schemas.microsoft.com/office/drawing/2014/main" id="{35258BE6-A151-4FEC-8CD2-21F20552DBE3}"/>
              </a:ext>
            </a:extLst>
          </p:cNvPr>
          <p:cNvSpPr>
            <a:spLocks noGrp="1"/>
          </p:cNvSpPr>
          <p:nvPr>
            <p:ph type="body" sz="quarter" idx="13"/>
          </p:nvPr>
        </p:nvSpPr>
        <p:spPr>
          <a:xfrm>
            <a:off x="493776" y="633524"/>
            <a:ext cx="6953504" cy="490941"/>
          </a:xfrm>
        </p:spPr>
        <p:txBody>
          <a:bodyPr anchor="t">
            <a:normAutofit/>
          </a:bodyPr>
          <a:lstStyle/>
          <a:p>
            <a:r>
              <a:rPr lang="en-GB" sz="1100" dirty="0"/>
              <a:t>Our new clinical model will deliver high quality, equitable and sustainable cancer care services, provided around the needs of the patient.  </a:t>
            </a:r>
          </a:p>
        </p:txBody>
      </p:sp>
      <p:pic>
        <p:nvPicPr>
          <p:cNvPr id="5" name="Picture 4" descr="Two people standing in a room&#10;&#10;Description generated with high confidence">
            <a:extLst>
              <a:ext uri="{FF2B5EF4-FFF2-40B4-BE49-F238E27FC236}">
                <a16:creationId xmlns="" xmlns:a16="http://schemas.microsoft.com/office/drawing/2014/main" id="{EFD74888-79C5-4E43-BA39-A83362D8939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379" b="10559"/>
          <a:stretch/>
        </p:blipFill>
        <p:spPr>
          <a:xfrm>
            <a:off x="5361788" y="1089024"/>
            <a:ext cx="3386926" cy="2068579"/>
          </a:xfrm>
          <a:prstGeom prst="rect">
            <a:avLst/>
          </a:prstGeom>
        </p:spPr>
      </p:pic>
    </p:spTree>
    <p:extLst>
      <p:ext uri="{BB962C8B-B14F-4D97-AF65-F5344CB8AC3E}">
        <p14:creationId xmlns:p14="http://schemas.microsoft.com/office/powerpoint/2010/main" val="10198418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9C355C8-6619-457B-9880-32A88373B1F9}"/>
              </a:ext>
            </a:extLst>
          </p:cNvPr>
          <p:cNvSpPr>
            <a:spLocks noGrp="1"/>
          </p:cNvSpPr>
          <p:nvPr>
            <p:ph type="title"/>
          </p:nvPr>
        </p:nvSpPr>
        <p:spPr/>
        <p:txBody>
          <a:bodyPr/>
          <a:lstStyle/>
          <a:p>
            <a:r>
              <a:rPr lang="en-GB" dirty="0">
                <a:solidFill>
                  <a:srgbClr val="006A71"/>
                </a:solidFill>
              </a:rPr>
              <a:t>Transforming Cancer Care: Our new clinical model</a:t>
            </a:r>
            <a:endParaRPr lang="en-GB" dirty="0"/>
          </a:p>
        </p:txBody>
      </p:sp>
      <p:sp>
        <p:nvSpPr>
          <p:cNvPr id="5" name="Slide Number Placeholder 4">
            <a:extLst>
              <a:ext uri="{FF2B5EF4-FFF2-40B4-BE49-F238E27FC236}">
                <a16:creationId xmlns="" xmlns:a16="http://schemas.microsoft.com/office/drawing/2014/main" id="{D6878880-E2D1-4642-866B-DF4B0C2FB003}"/>
              </a:ext>
            </a:extLst>
          </p:cNvPr>
          <p:cNvSpPr>
            <a:spLocks noGrp="1"/>
          </p:cNvSpPr>
          <p:nvPr>
            <p:ph type="sldNum" sz="quarter" idx="12"/>
          </p:nvPr>
        </p:nvSpPr>
        <p:spPr>
          <a:xfrm>
            <a:off x="8468361" y="6400398"/>
            <a:ext cx="339366" cy="137538"/>
          </a:xfrm>
        </p:spPr>
        <p:txBody>
          <a:bodyPr/>
          <a:lstStyle/>
          <a:p>
            <a:fld id="{00E6A5BD-C011-4A45-AA3A-201790FB7F2B}" type="slidenum">
              <a:rPr lang="en-CA" smtClean="0"/>
              <a:pPr/>
              <a:t>11</a:t>
            </a:fld>
            <a:endParaRPr lang="en-CA" dirty="0"/>
          </a:p>
        </p:txBody>
      </p:sp>
      <p:grpSp>
        <p:nvGrpSpPr>
          <p:cNvPr id="3" name="Group 2">
            <a:extLst>
              <a:ext uri="{FF2B5EF4-FFF2-40B4-BE49-F238E27FC236}">
                <a16:creationId xmlns="" xmlns:a16="http://schemas.microsoft.com/office/drawing/2014/main" id="{8B49341E-50C6-4CDF-8E31-813A5C9D1E37}"/>
              </a:ext>
            </a:extLst>
          </p:cNvPr>
          <p:cNvGrpSpPr/>
          <p:nvPr/>
        </p:nvGrpSpPr>
        <p:grpSpPr>
          <a:xfrm>
            <a:off x="458026" y="1272571"/>
            <a:ext cx="8290687" cy="4813374"/>
            <a:chOff x="458026" y="1404497"/>
            <a:chExt cx="8290687" cy="4813374"/>
          </a:xfrm>
        </p:grpSpPr>
        <p:grpSp>
          <p:nvGrpSpPr>
            <p:cNvPr id="30" name="Group 29">
              <a:extLst>
                <a:ext uri="{FF2B5EF4-FFF2-40B4-BE49-F238E27FC236}">
                  <a16:creationId xmlns="" xmlns:a16="http://schemas.microsoft.com/office/drawing/2014/main" id="{C1FF9CAA-A6CA-437D-9F81-64F309796C5A}"/>
                </a:ext>
              </a:extLst>
            </p:cNvPr>
            <p:cNvGrpSpPr/>
            <p:nvPr/>
          </p:nvGrpSpPr>
          <p:grpSpPr>
            <a:xfrm>
              <a:off x="468312" y="2438396"/>
              <a:ext cx="8275257" cy="640129"/>
              <a:chOff x="468312" y="2757312"/>
              <a:chExt cx="8275257" cy="640129"/>
            </a:xfrm>
          </p:grpSpPr>
          <p:sp>
            <p:nvSpPr>
              <p:cNvPr id="9" name="Rectangle 8">
                <a:extLst>
                  <a:ext uri="{FF2B5EF4-FFF2-40B4-BE49-F238E27FC236}">
                    <a16:creationId xmlns="" xmlns:a16="http://schemas.microsoft.com/office/drawing/2014/main" id="{52845A00-CCE9-4CC5-850E-051FAADA5140}"/>
                  </a:ext>
                </a:extLst>
              </p:cNvPr>
              <p:cNvSpPr/>
              <p:nvPr/>
            </p:nvSpPr>
            <p:spPr>
              <a:xfrm>
                <a:off x="468312" y="2757312"/>
                <a:ext cx="2849054" cy="640129"/>
              </a:xfrm>
              <a:prstGeom prst="rect">
                <a:avLst/>
              </a:prstGeom>
              <a:solidFill>
                <a:srgbClr val="CCE4E6"/>
              </a:solidFill>
              <a:ln w="9525">
                <a:solidFill>
                  <a:srgbClr val="006A7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en-US" sz="1000" dirty="0">
                    <a:solidFill>
                      <a:schemeClr val="tx1"/>
                    </a:solidFill>
                    <a:latin typeface="Arial" panose="020B0604020202020204" pitchFamily="34" charset="0"/>
                    <a:cs typeface="Arial" panose="020B0604020202020204" pitchFamily="34" charset="0"/>
                  </a:rPr>
                  <a:t>Patients and their families sometimes face long travel times and distances for care.</a:t>
                </a:r>
              </a:p>
            </p:txBody>
          </p:sp>
          <p:sp>
            <p:nvSpPr>
              <p:cNvPr id="10" name="Rectangle 9">
                <a:extLst>
                  <a:ext uri="{FF2B5EF4-FFF2-40B4-BE49-F238E27FC236}">
                    <a16:creationId xmlns="" xmlns:a16="http://schemas.microsoft.com/office/drawing/2014/main" id="{246B7483-DB24-4427-B823-A3669DAD1D6A}"/>
                  </a:ext>
                </a:extLst>
              </p:cNvPr>
              <p:cNvSpPr/>
              <p:nvPr/>
            </p:nvSpPr>
            <p:spPr>
              <a:xfrm>
                <a:off x="3865943" y="2757312"/>
                <a:ext cx="4877626" cy="640129"/>
              </a:xfrm>
              <a:prstGeom prst="rect">
                <a:avLst/>
              </a:prstGeom>
              <a:noFill/>
              <a:ln w="9525">
                <a:solidFill>
                  <a:srgbClr val="006A7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marL="171450" indent="-171450">
                  <a:buFont typeface="Arial" panose="020B0604020202020204" pitchFamily="34" charset="0"/>
                  <a:buChar char="•"/>
                </a:pPr>
                <a:r>
                  <a:rPr lang="en-GB" sz="1000" dirty="0">
                    <a:solidFill>
                      <a:schemeClr val="tx1"/>
                    </a:solidFill>
                    <a:latin typeface="Arial" panose="020B0604020202020204" pitchFamily="34" charset="0"/>
                    <a:cs typeface="Arial" panose="020B0604020202020204" pitchFamily="34" charset="0"/>
                  </a:rPr>
                  <a:t>Our model provide services as close to patients homes as possible. 93% of patients live within 45 minutes of their nearest sector hub.</a:t>
                </a:r>
              </a:p>
              <a:p>
                <a:pPr marL="171450" indent="-171450">
                  <a:buFont typeface="Arial" panose="020B0604020202020204" pitchFamily="34" charset="0"/>
                  <a:buChar char="•"/>
                </a:pPr>
                <a:r>
                  <a:rPr lang="en-GB" sz="1000" dirty="0">
                    <a:solidFill>
                      <a:schemeClr val="tx1"/>
                    </a:solidFill>
                    <a:latin typeface="Arial" panose="020B0604020202020204" pitchFamily="34" charset="0"/>
                    <a:cs typeface="Arial" panose="020B0604020202020204" pitchFamily="34" charset="0"/>
                  </a:rPr>
                  <a:t>63% of our population lives nearer to CCC Liverpool than our current Wirral site, which will also be significantly more accessible by public transport.</a:t>
                </a:r>
              </a:p>
            </p:txBody>
          </p:sp>
          <p:sp>
            <p:nvSpPr>
              <p:cNvPr id="17" name="Arrow: Right 16">
                <a:extLst>
                  <a:ext uri="{FF2B5EF4-FFF2-40B4-BE49-F238E27FC236}">
                    <a16:creationId xmlns="" xmlns:a16="http://schemas.microsoft.com/office/drawing/2014/main" id="{39C15EFE-8A9B-4058-839B-DA93E04184AC}"/>
                  </a:ext>
                </a:extLst>
              </p:cNvPr>
              <p:cNvSpPr/>
              <p:nvPr/>
            </p:nvSpPr>
            <p:spPr>
              <a:xfrm>
                <a:off x="3380738" y="2869037"/>
                <a:ext cx="431801" cy="438788"/>
              </a:xfrm>
              <a:prstGeom prs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cs typeface="Arial" panose="020B0604020202020204" pitchFamily="34" charset="0"/>
                </a:endParaRPr>
              </a:p>
            </p:txBody>
          </p:sp>
        </p:grpSp>
        <p:grpSp>
          <p:nvGrpSpPr>
            <p:cNvPr id="29" name="Group 28">
              <a:extLst>
                <a:ext uri="{FF2B5EF4-FFF2-40B4-BE49-F238E27FC236}">
                  <a16:creationId xmlns="" xmlns:a16="http://schemas.microsoft.com/office/drawing/2014/main" id="{360EB399-9E19-486E-AEBF-651B4D211C02}"/>
                </a:ext>
              </a:extLst>
            </p:cNvPr>
            <p:cNvGrpSpPr/>
            <p:nvPr/>
          </p:nvGrpSpPr>
          <p:grpSpPr>
            <a:xfrm>
              <a:off x="473455" y="1653560"/>
              <a:ext cx="8275257" cy="640129"/>
              <a:chOff x="473455" y="2052204"/>
              <a:chExt cx="8275257" cy="640129"/>
            </a:xfrm>
          </p:grpSpPr>
          <p:sp>
            <p:nvSpPr>
              <p:cNvPr id="7" name="Rectangle 6">
                <a:extLst>
                  <a:ext uri="{FF2B5EF4-FFF2-40B4-BE49-F238E27FC236}">
                    <a16:creationId xmlns="" xmlns:a16="http://schemas.microsoft.com/office/drawing/2014/main" id="{1E73460D-3B1E-4910-B65D-CA42BC92AD0F}"/>
                  </a:ext>
                </a:extLst>
              </p:cNvPr>
              <p:cNvSpPr/>
              <p:nvPr/>
            </p:nvSpPr>
            <p:spPr>
              <a:xfrm>
                <a:off x="473455" y="2052204"/>
                <a:ext cx="2849054" cy="640129"/>
              </a:xfrm>
              <a:prstGeom prst="rect">
                <a:avLst/>
              </a:prstGeom>
              <a:solidFill>
                <a:srgbClr val="CCE4E6"/>
              </a:solidFill>
              <a:ln w="9525">
                <a:solidFill>
                  <a:srgbClr val="006A7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en-US" sz="1000" dirty="0">
                    <a:solidFill>
                      <a:schemeClr val="tx1"/>
                    </a:solidFill>
                    <a:latin typeface="Arial" panose="020B0604020202020204" pitchFamily="34" charset="0"/>
                    <a:cs typeface="Arial" panose="020B0604020202020204" pitchFamily="34" charset="0"/>
                  </a:rPr>
                  <a:t>The current model of single-handed consultant practice is neither sustainable or optimal. For example, we currently cancel a number of clinics due to lack of consultant availability.</a:t>
                </a:r>
                <a:endParaRPr lang="en-GB" sz="1000" dirty="0">
                  <a:solidFill>
                    <a:schemeClr val="tx1"/>
                  </a:solidFill>
                  <a:latin typeface="Arial" panose="020B0604020202020204" pitchFamily="34" charset="0"/>
                  <a:cs typeface="Arial" panose="020B0604020202020204" pitchFamily="34" charset="0"/>
                </a:endParaRPr>
              </a:p>
            </p:txBody>
          </p:sp>
          <p:sp>
            <p:nvSpPr>
              <p:cNvPr id="8" name="Rectangle 7">
                <a:extLst>
                  <a:ext uri="{FF2B5EF4-FFF2-40B4-BE49-F238E27FC236}">
                    <a16:creationId xmlns="" xmlns:a16="http://schemas.microsoft.com/office/drawing/2014/main" id="{F6F94353-EEDF-4F93-95CF-99116BCFC3B4}"/>
                  </a:ext>
                </a:extLst>
              </p:cNvPr>
              <p:cNvSpPr/>
              <p:nvPr/>
            </p:nvSpPr>
            <p:spPr>
              <a:xfrm>
                <a:off x="3871086" y="2052204"/>
                <a:ext cx="4877626" cy="640129"/>
              </a:xfrm>
              <a:prstGeom prst="rect">
                <a:avLst/>
              </a:prstGeom>
              <a:noFill/>
              <a:ln w="9525">
                <a:solidFill>
                  <a:srgbClr val="006A7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marL="171450" indent="-171450">
                  <a:buFont typeface="Arial" panose="020B0604020202020204" pitchFamily="34" charset="0"/>
                  <a:buChar char="•"/>
                </a:pPr>
                <a:r>
                  <a:rPr lang="en-GB" sz="1000" dirty="0">
                    <a:solidFill>
                      <a:schemeClr val="tx1"/>
                    </a:solidFill>
                    <a:latin typeface="Arial" panose="020B0604020202020204" pitchFamily="34" charset="0"/>
                    <a:cs typeface="Arial" panose="020B0604020202020204" pitchFamily="34" charset="0"/>
                  </a:rPr>
                  <a:t>All patients will have their care managed by a multi-disciplinary team, rather than a single consultant. This will provide consistent care across all sites.</a:t>
                </a:r>
              </a:p>
              <a:p>
                <a:pPr marL="171450" indent="-171450">
                  <a:buFont typeface="Arial" panose="020B0604020202020204" pitchFamily="34" charset="0"/>
                  <a:buChar char="•"/>
                </a:pPr>
                <a:r>
                  <a:rPr lang="en-GB" sz="1000" dirty="0">
                    <a:solidFill>
                      <a:schemeClr val="tx1"/>
                    </a:solidFill>
                    <a:latin typeface="Arial" panose="020B0604020202020204" pitchFamily="34" charset="0"/>
                    <a:cs typeface="Arial" panose="020B0604020202020204" pitchFamily="34" charset="0"/>
                  </a:rPr>
                  <a:t>Team-based working is more resilient, operating extended working hours.</a:t>
                </a:r>
              </a:p>
              <a:p>
                <a:pPr marL="171450" indent="-171450">
                  <a:buFont typeface="Arial" panose="020B0604020202020204" pitchFamily="34" charset="0"/>
                  <a:buChar char="•"/>
                </a:pPr>
                <a:r>
                  <a:rPr lang="en-GB" sz="1000" dirty="0">
                    <a:solidFill>
                      <a:schemeClr val="tx1"/>
                    </a:solidFill>
                    <a:latin typeface="Arial" panose="020B0604020202020204" pitchFamily="34" charset="0"/>
                    <a:cs typeface="Arial" panose="020B0604020202020204" pitchFamily="34" charset="0"/>
                  </a:rPr>
                  <a:t>Team working also provides much greater opportunities for staff development.</a:t>
                </a:r>
              </a:p>
            </p:txBody>
          </p:sp>
          <p:sp>
            <p:nvSpPr>
              <p:cNvPr id="18" name="Arrow: Right 17">
                <a:extLst>
                  <a:ext uri="{FF2B5EF4-FFF2-40B4-BE49-F238E27FC236}">
                    <a16:creationId xmlns="" xmlns:a16="http://schemas.microsoft.com/office/drawing/2014/main" id="{6F43F44A-8F28-419E-A905-4D7290D33C66}"/>
                  </a:ext>
                </a:extLst>
              </p:cNvPr>
              <p:cNvSpPr/>
              <p:nvPr/>
            </p:nvSpPr>
            <p:spPr>
              <a:xfrm>
                <a:off x="3380738" y="2166693"/>
                <a:ext cx="431801" cy="438788"/>
              </a:xfrm>
              <a:prstGeom prs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cs typeface="Arial" panose="020B0604020202020204" pitchFamily="34" charset="0"/>
                </a:endParaRPr>
              </a:p>
            </p:txBody>
          </p:sp>
        </p:grpSp>
        <p:grpSp>
          <p:nvGrpSpPr>
            <p:cNvPr id="32" name="Group 31">
              <a:extLst>
                <a:ext uri="{FF2B5EF4-FFF2-40B4-BE49-F238E27FC236}">
                  <a16:creationId xmlns="" xmlns:a16="http://schemas.microsoft.com/office/drawing/2014/main" id="{6000C10A-4E07-4B5F-A6FD-BB3B9EF20EA7}"/>
                </a:ext>
              </a:extLst>
            </p:cNvPr>
            <p:cNvGrpSpPr/>
            <p:nvPr/>
          </p:nvGrpSpPr>
          <p:grpSpPr>
            <a:xfrm>
              <a:off x="458026" y="4008068"/>
              <a:ext cx="8275257" cy="640129"/>
              <a:chOff x="458026" y="4167528"/>
              <a:chExt cx="8275257" cy="640129"/>
            </a:xfrm>
          </p:grpSpPr>
          <p:sp>
            <p:nvSpPr>
              <p:cNvPr id="13" name="Rectangle 12">
                <a:extLst>
                  <a:ext uri="{FF2B5EF4-FFF2-40B4-BE49-F238E27FC236}">
                    <a16:creationId xmlns="" xmlns:a16="http://schemas.microsoft.com/office/drawing/2014/main" id="{31B5ADA0-0BA0-4FCC-9F3A-5ACDE118731A}"/>
                  </a:ext>
                </a:extLst>
              </p:cNvPr>
              <p:cNvSpPr/>
              <p:nvPr/>
            </p:nvSpPr>
            <p:spPr>
              <a:xfrm>
                <a:off x="458026" y="4167528"/>
                <a:ext cx="2849054" cy="640129"/>
              </a:xfrm>
              <a:prstGeom prst="rect">
                <a:avLst/>
              </a:prstGeom>
              <a:solidFill>
                <a:srgbClr val="CCE4E6"/>
              </a:solidFill>
              <a:ln w="9525">
                <a:solidFill>
                  <a:srgbClr val="006A7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en-US" sz="1000" dirty="0">
                    <a:solidFill>
                      <a:schemeClr val="tx1"/>
                    </a:solidFill>
                    <a:latin typeface="Arial" panose="020B0604020202020204" pitchFamily="34" charset="0"/>
                    <a:cs typeface="Arial" panose="020B0604020202020204" pitchFamily="34" charset="0"/>
                  </a:rPr>
                  <a:t>Too many patients do not have access to a clinical trial.</a:t>
                </a:r>
                <a:endParaRPr lang="en-GB" sz="1000" dirty="0">
                  <a:solidFill>
                    <a:schemeClr val="tx1"/>
                  </a:solidFill>
                  <a:latin typeface="Arial" panose="020B0604020202020204" pitchFamily="34" charset="0"/>
                  <a:cs typeface="Arial" panose="020B0604020202020204" pitchFamily="34" charset="0"/>
                </a:endParaRPr>
              </a:p>
            </p:txBody>
          </p:sp>
          <p:sp>
            <p:nvSpPr>
              <p:cNvPr id="14" name="Rectangle 13">
                <a:extLst>
                  <a:ext uri="{FF2B5EF4-FFF2-40B4-BE49-F238E27FC236}">
                    <a16:creationId xmlns="" xmlns:a16="http://schemas.microsoft.com/office/drawing/2014/main" id="{C067AE06-876E-4683-B82E-6BB5B7EE3CA3}"/>
                  </a:ext>
                </a:extLst>
              </p:cNvPr>
              <p:cNvSpPr/>
              <p:nvPr/>
            </p:nvSpPr>
            <p:spPr>
              <a:xfrm>
                <a:off x="3855657" y="4167528"/>
                <a:ext cx="4877626" cy="640129"/>
              </a:xfrm>
              <a:prstGeom prst="rect">
                <a:avLst/>
              </a:prstGeom>
              <a:noFill/>
              <a:ln w="9525">
                <a:solidFill>
                  <a:srgbClr val="006A7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marL="171450" indent="-171450">
                  <a:buFont typeface="Arial" panose="020B0604020202020204" pitchFamily="34" charset="0"/>
                  <a:buChar char="•"/>
                </a:pPr>
                <a:r>
                  <a:rPr lang="en-GB" sz="1000" dirty="0">
                    <a:solidFill>
                      <a:schemeClr val="tx1"/>
                    </a:solidFill>
                    <a:latin typeface="Arial" panose="020B0604020202020204" pitchFamily="34" charset="0"/>
                    <a:cs typeface="Arial" panose="020B0604020202020204" pitchFamily="34" charset="0"/>
                  </a:rPr>
                  <a:t>Patients will be automatically screened to entry into clinical research as part of their holistic assessment.</a:t>
                </a:r>
              </a:p>
              <a:p>
                <a:pPr marL="171450" indent="-171450">
                  <a:buFont typeface="Arial" panose="020B0604020202020204" pitchFamily="34" charset="0"/>
                  <a:buChar char="•"/>
                </a:pPr>
                <a:r>
                  <a:rPr lang="en-GB" sz="1000" dirty="0">
                    <a:solidFill>
                      <a:schemeClr val="tx1"/>
                    </a:solidFill>
                    <a:latin typeface="Arial" panose="020B0604020202020204" pitchFamily="34" charset="0"/>
                    <a:cs typeface="Arial" panose="020B0604020202020204" pitchFamily="34" charset="0"/>
                  </a:rPr>
                  <a:t>Located in the new Liverpool ‘Knowledge Quarter,’ CCC Liverpool provides an ideal environment for integrating research and care.</a:t>
                </a:r>
              </a:p>
            </p:txBody>
          </p:sp>
          <p:sp>
            <p:nvSpPr>
              <p:cNvPr id="19" name="Arrow: Right 18">
                <a:extLst>
                  <a:ext uri="{FF2B5EF4-FFF2-40B4-BE49-F238E27FC236}">
                    <a16:creationId xmlns="" xmlns:a16="http://schemas.microsoft.com/office/drawing/2014/main" id="{177B4434-E8C9-401F-BFE1-BAF93D844555}"/>
                  </a:ext>
                </a:extLst>
              </p:cNvPr>
              <p:cNvSpPr/>
              <p:nvPr/>
            </p:nvSpPr>
            <p:spPr>
              <a:xfrm>
                <a:off x="3383782" y="4273725"/>
                <a:ext cx="431801" cy="438788"/>
              </a:xfrm>
              <a:prstGeom prs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cs typeface="Arial" panose="020B0604020202020204" pitchFamily="34" charset="0"/>
                </a:endParaRPr>
              </a:p>
            </p:txBody>
          </p:sp>
        </p:grpSp>
        <p:grpSp>
          <p:nvGrpSpPr>
            <p:cNvPr id="31" name="Group 30">
              <a:extLst>
                <a:ext uri="{FF2B5EF4-FFF2-40B4-BE49-F238E27FC236}">
                  <a16:creationId xmlns="" xmlns:a16="http://schemas.microsoft.com/office/drawing/2014/main" id="{6FECF261-458B-4F43-B7BD-E426A24AF88B}"/>
                </a:ext>
              </a:extLst>
            </p:cNvPr>
            <p:cNvGrpSpPr/>
            <p:nvPr/>
          </p:nvGrpSpPr>
          <p:grpSpPr>
            <a:xfrm>
              <a:off x="463169" y="3223232"/>
              <a:ext cx="8275257" cy="640129"/>
              <a:chOff x="463169" y="3462420"/>
              <a:chExt cx="8275257" cy="640129"/>
            </a:xfrm>
          </p:grpSpPr>
          <p:sp>
            <p:nvSpPr>
              <p:cNvPr id="11" name="Rectangle 10">
                <a:extLst>
                  <a:ext uri="{FF2B5EF4-FFF2-40B4-BE49-F238E27FC236}">
                    <a16:creationId xmlns="" xmlns:a16="http://schemas.microsoft.com/office/drawing/2014/main" id="{B3C9198B-E457-4762-8101-E0F26EAC84EB}"/>
                  </a:ext>
                </a:extLst>
              </p:cNvPr>
              <p:cNvSpPr/>
              <p:nvPr/>
            </p:nvSpPr>
            <p:spPr>
              <a:xfrm>
                <a:off x="463169" y="3462420"/>
                <a:ext cx="2849054" cy="640129"/>
              </a:xfrm>
              <a:prstGeom prst="rect">
                <a:avLst/>
              </a:prstGeom>
              <a:solidFill>
                <a:srgbClr val="CCE4E6"/>
              </a:solidFill>
              <a:ln w="9525">
                <a:solidFill>
                  <a:srgbClr val="006A7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en-US" sz="1000" dirty="0">
                    <a:solidFill>
                      <a:schemeClr val="tx1"/>
                    </a:solidFill>
                    <a:latin typeface="Arial" panose="020B0604020202020204" pitchFamily="34" charset="0"/>
                    <a:cs typeface="Arial" panose="020B0604020202020204" pitchFamily="34" charset="0"/>
                  </a:rPr>
                  <a:t>Not all patients have access to comprehensive supportive care services at their first appointment.</a:t>
                </a:r>
              </a:p>
            </p:txBody>
          </p:sp>
          <p:sp>
            <p:nvSpPr>
              <p:cNvPr id="12" name="Rectangle 11">
                <a:extLst>
                  <a:ext uri="{FF2B5EF4-FFF2-40B4-BE49-F238E27FC236}">
                    <a16:creationId xmlns="" xmlns:a16="http://schemas.microsoft.com/office/drawing/2014/main" id="{46C3DA27-4CF5-439F-BE5B-EBAB2DB7DF92}"/>
                  </a:ext>
                </a:extLst>
              </p:cNvPr>
              <p:cNvSpPr/>
              <p:nvPr/>
            </p:nvSpPr>
            <p:spPr>
              <a:xfrm>
                <a:off x="3860800" y="3462420"/>
                <a:ext cx="4877626" cy="640129"/>
              </a:xfrm>
              <a:prstGeom prst="rect">
                <a:avLst/>
              </a:prstGeom>
              <a:noFill/>
              <a:ln w="9525">
                <a:solidFill>
                  <a:srgbClr val="006A7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marL="171450" indent="-171450">
                  <a:buFont typeface="Arial" panose="020B0604020202020204" pitchFamily="34" charset="0"/>
                  <a:buChar char="•"/>
                </a:pPr>
                <a:r>
                  <a:rPr lang="en-GB" sz="1000" dirty="0">
                    <a:solidFill>
                      <a:schemeClr val="tx1"/>
                    </a:solidFill>
                    <a:latin typeface="Arial" panose="020B0604020202020204" pitchFamily="34" charset="0"/>
                    <a:cs typeface="Arial" panose="020B0604020202020204" pitchFamily="34" charset="0"/>
                  </a:rPr>
                  <a:t>All patients will be offered a ‘holistic needs assessment’ as part of their first appointment.</a:t>
                </a:r>
              </a:p>
              <a:p>
                <a:pPr marL="171450" indent="-171450">
                  <a:buFont typeface="Arial" panose="020B0604020202020204" pitchFamily="34" charset="0"/>
                  <a:buChar char="•"/>
                </a:pPr>
                <a:r>
                  <a:rPr lang="en-GB" sz="1000" dirty="0">
                    <a:solidFill>
                      <a:schemeClr val="tx1"/>
                    </a:solidFill>
                    <a:latin typeface="Arial" panose="020B0604020202020204" pitchFamily="34" charset="0"/>
                    <a:cs typeface="Arial" panose="020B0604020202020204" pitchFamily="34" charset="0"/>
                  </a:rPr>
                  <a:t>Sector hubs will be integrated with local medical, surgical and support services, ensuring a single approach to care for all patients from the outset.</a:t>
                </a:r>
              </a:p>
            </p:txBody>
          </p:sp>
          <p:sp>
            <p:nvSpPr>
              <p:cNvPr id="20" name="Arrow: Right 19">
                <a:extLst>
                  <a:ext uri="{FF2B5EF4-FFF2-40B4-BE49-F238E27FC236}">
                    <a16:creationId xmlns="" xmlns:a16="http://schemas.microsoft.com/office/drawing/2014/main" id="{C70B1F89-E5CD-4A52-B907-F5AE6F3C9EF0}"/>
                  </a:ext>
                </a:extLst>
              </p:cNvPr>
              <p:cNvSpPr/>
              <p:nvPr/>
            </p:nvSpPr>
            <p:spPr>
              <a:xfrm>
                <a:off x="3383782" y="3571381"/>
                <a:ext cx="431801" cy="438788"/>
              </a:xfrm>
              <a:prstGeom prs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cs typeface="Arial" panose="020B0604020202020204" pitchFamily="34" charset="0"/>
                </a:endParaRPr>
              </a:p>
            </p:txBody>
          </p:sp>
        </p:grpSp>
        <p:sp>
          <p:nvSpPr>
            <p:cNvPr id="21" name="TextBox 20">
              <a:extLst>
                <a:ext uri="{FF2B5EF4-FFF2-40B4-BE49-F238E27FC236}">
                  <a16:creationId xmlns="" xmlns:a16="http://schemas.microsoft.com/office/drawing/2014/main" id="{21678930-FA06-498C-B831-A9D9ABF1EDEC}"/>
                </a:ext>
              </a:extLst>
            </p:cNvPr>
            <p:cNvSpPr txBox="1"/>
            <p:nvPr/>
          </p:nvSpPr>
          <p:spPr>
            <a:xfrm>
              <a:off x="468313" y="1404497"/>
              <a:ext cx="2762566" cy="184666"/>
            </a:xfrm>
            <a:prstGeom prst="rect">
              <a:avLst/>
            </a:prstGeom>
            <a:noFill/>
          </p:spPr>
          <p:txBody>
            <a:bodyPr wrap="square" lIns="0" tIns="0" rIns="0" bIns="0" rtlCol="0">
              <a:spAutoFit/>
            </a:bodyPr>
            <a:lstStyle/>
            <a:p>
              <a:pPr algn="ctr"/>
              <a:r>
                <a:rPr lang="en-GB" sz="1200" b="1" dirty="0">
                  <a:latin typeface="Arial" panose="020B0604020202020204" pitchFamily="34" charset="0"/>
                  <a:cs typeface="Arial" panose="020B0604020202020204" pitchFamily="34" charset="0"/>
                </a:rPr>
                <a:t>The challenge…</a:t>
              </a:r>
            </a:p>
          </p:txBody>
        </p:sp>
        <p:sp>
          <p:nvSpPr>
            <p:cNvPr id="22" name="TextBox 21">
              <a:extLst>
                <a:ext uri="{FF2B5EF4-FFF2-40B4-BE49-F238E27FC236}">
                  <a16:creationId xmlns="" xmlns:a16="http://schemas.microsoft.com/office/drawing/2014/main" id="{C57FA475-CECA-4694-BFC5-A7D4AE649CCB}"/>
                </a:ext>
              </a:extLst>
            </p:cNvPr>
            <p:cNvSpPr txBox="1"/>
            <p:nvPr/>
          </p:nvSpPr>
          <p:spPr>
            <a:xfrm>
              <a:off x="3596639" y="1412121"/>
              <a:ext cx="5152074" cy="184666"/>
            </a:xfrm>
            <a:prstGeom prst="rect">
              <a:avLst/>
            </a:prstGeom>
            <a:noFill/>
          </p:spPr>
          <p:txBody>
            <a:bodyPr wrap="square" lIns="0" tIns="0" rIns="0" bIns="0" rtlCol="0">
              <a:spAutoFit/>
            </a:bodyPr>
            <a:lstStyle/>
            <a:p>
              <a:pPr algn="ctr"/>
              <a:r>
                <a:rPr lang="en-GB" sz="1200" b="1" dirty="0">
                  <a:latin typeface="Arial" panose="020B0604020202020204" pitchFamily="34" charset="0"/>
                  <a:cs typeface="Arial" panose="020B0604020202020204" pitchFamily="34" charset="0"/>
                </a:rPr>
                <a:t>How our new clinical model will meet the challenge…</a:t>
              </a:r>
            </a:p>
          </p:txBody>
        </p:sp>
        <p:grpSp>
          <p:nvGrpSpPr>
            <p:cNvPr id="33" name="Group 32">
              <a:extLst>
                <a:ext uri="{FF2B5EF4-FFF2-40B4-BE49-F238E27FC236}">
                  <a16:creationId xmlns="" xmlns:a16="http://schemas.microsoft.com/office/drawing/2014/main" id="{411422B6-313D-41E5-946B-F9B79581C360}"/>
                </a:ext>
              </a:extLst>
            </p:cNvPr>
            <p:cNvGrpSpPr/>
            <p:nvPr/>
          </p:nvGrpSpPr>
          <p:grpSpPr>
            <a:xfrm>
              <a:off x="458026" y="4792904"/>
              <a:ext cx="8275257" cy="640129"/>
              <a:chOff x="458026" y="4872636"/>
              <a:chExt cx="8275257" cy="640129"/>
            </a:xfrm>
          </p:grpSpPr>
          <p:sp>
            <p:nvSpPr>
              <p:cNvPr id="15" name="Rectangle 14">
                <a:extLst>
                  <a:ext uri="{FF2B5EF4-FFF2-40B4-BE49-F238E27FC236}">
                    <a16:creationId xmlns="" xmlns:a16="http://schemas.microsoft.com/office/drawing/2014/main" id="{EC7EA0B7-AEB2-4F99-A446-667CCED270C9}"/>
                  </a:ext>
                </a:extLst>
              </p:cNvPr>
              <p:cNvSpPr/>
              <p:nvPr/>
            </p:nvSpPr>
            <p:spPr>
              <a:xfrm>
                <a:off x="458026" y="4872636"/>
                <a:ext cx="2849054" cy="640129"/>
              </a:xfrm>
              <a:prstGeom prst="rect">
                <a:avLst/>
              </a:prstGeom>
              <a:solidFill>
                <a:srgbClr val="CCE4E6"/>
              </a:solidFill>
              <a:ln w="9525">
                <a:solidFill>
                  <a:srgbClr val="006A7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en-US" sz="1000" dirty="0">
                    <a:solidFill>
                      <a:schemeClr val="tx1"/>
                    </a:solidFill>
                    <a:latin typeface="Arial" panose="020B0604020202020204" pitchFamily="34" charset="0"/>
                    <a:cs typeface="Arial" panose="020B0604020202020204" pitchFamily="34" charset="0"/>
                  </a:rPr>
                  <a:t>Growing demand within constrained resources. CCC has to see all new patients on 62 day pathway within 7 days. This is critical to 62 day performance across C&amp;M.</a:t>
                </a:r>
              </a:p>
            </p:txBody>
          </p:sp>
          <p:sp>
            <p:nvSpPr>
              <p:cNvPr id="16" name="Rectangle 15">
                <a:extLst>
                  <a:ext uri="{FF2B5EF4-FFF2-40B4-BE49-F238E27FC236}">
                    <a16:creationId xmlns="" xmlns:a16="http://schemas.microsoft.com/office/drawing/2014/main" id="{13E7A41E-A1B7-489B-B64D-701B63E89CE8}"/>
                  </a:ext>
                </a:extLst>
              </p:cNvPr>
              <p:cNvSpPr/>
              <p:nvPr/>
            </p:nvSpPr>
            <p:spPr>
              <a:xfrm>
                <a:off x="3855657" y="4872636"/>
                <a:ext cx="4877626" cy="640129"/>
              </a:xfrm>
              <a:prstGeom prst="rect">
                <a:avLst/>
              </a:prstGeom>
              <a:noFill/>
              <a:ln w="9525">
                <a:solidFill>
                  <a:srgbClr val="006A7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marL="171450" indent="-171450">
                  <a:buFont typeface="Arial" panose="020B0604020202020204" pitchFamily="34" charset="0"/>
                  <a:buChar char="•"/>
                </a:pPr>
                <a:r>
                  <a:rPr lang="en-GB" sz="1000" dirty="0">
                    <a:solidFill>
                      <a:schemeClr val="tx1"/>
                    </a:solidFill>
                    <a:latin typeface="Arial" panose="020B0604020202020204" pitchFamily="34" charset="0"/>
                    <a:cs typeface="Arial" panose="020B0604020202020204" pitchFamily="34" charset="0"/>
                  </a:rPr>
                  <a:t>Our plan secures the required operating capacity to deliver access targets (62 day and 18 weeks) and accommodate growth in demand for our services.</a:t>
                </a:r>
              </a:p>
              <a:p>
                <a:pPr marL="171450" indent="-171450">
                  <a:buFont typeface="Arial" panose="020B0604020202020204" pitchFamily="34" charset="0"/>
                  <a:buChar char="•"/>
                </a:pPr>
                <a:r>
                  <a:rPr lang="en-GB" sz="1000" dirty="0">
                    <a:solidFill>
                      <a:schemeClr val="tx1"/>
                    </a:solidFill>
                    <a:latin typeface="Arial" panose="020B0604020202020204" pitchFamily="34" charset="0"/>
                    <a:cs typeface="Arial" panose="020B0604020202020204" pitchFamily="34" charset="0"/>
                  </a:rPr>
                  <a:t>All first appointments will be provided within 7 days, and treatment within 24 days.</a:t>
                </a:r>
              </a:p>
            </p:txBody>
          </p:sp>
          <p:sp>
            <p:nvSpPr>
              <p:cNvPr id="23" name="Arrow: Right 22">
                <a:extLst>
                  <a:ext uri="{FF2B5EF4-FFF2-40B4-BE49-F238E27FC236}">
                    <a16:creationId xmlns="" xmlns:a16="http://schemas.microsoft.com/office/drawing/2014/main" id="{9F9163D2-1447-45FF-BEBC-4E80FCD96BB7}"/>
                  </a:ext>
                </a:extLst>
              </p:cNvPr>
              <p:cNvSpPr/>
              <p:nvPr/>
            </p:nvSpPr>
            <p:spPr>
              <a:xfrm>
                <a:off x="3378166" y="4976069"/>
                <a:ext cx="431801" cy="438788"/>
              </a:xfrm>
              <a:prstGeom prs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cs typeface="Arial" panose="020B0604020202020204" pitchFamily="34" charset="0"/>
                </a:endParaRPr>
              </a:p>
            </p:txBody>
          </p:sp>
        </p:grpSp>
        <p:grpSp>
          <p:nvGrpSpPr>
            <p:cNvPr id="34" name="Group 33">
              <a:extLst>
                <a:ext uri="{FF2B5EF4-FFF2-40B4-BE49-F238E27FC236}">
                  <a16:creationId xmlns="" xmlns:a16="http://schemas.microsoft.com/office/drawing/2014/main" id="{E82CE419-F93E-4B33-BD0B-424BA007367C}"/>
                </a:ext>
              </a:extLst>
            </p:cNvPr>
            <p:cNvGrpSpPr/>
            <p:nvPr/>
          </p:nvGrpSpPr>
          <p:grpSpPr>
            <a:xfrm>
              <a:off x="458026" y="5577742"/>
              <a:ext cx="8275257" cy="640129"/>
              <a:chOff x="458026" y="5577742"/>
              <a:chExt cx="8275257" cy="640129"/>
            </a:xfrm>
          </p:grpSpPr>
          <p:sp>
            <p:nvSpPr>
              <p:cNvPr id="24" name="Rectangle 23">
                <a:extLst>
                  <a:ext uri="{FF2B5EF4-FFF2-40B4-BE49-F238E27FC236}">
                    <a16:creationId xmlns="" xmlns:a16="http://schemas.microsoft.com/office/drawing/2014/main" id="{3B908DF0-0FC5-4461-A844-3F78C52A381A}"/>
                  </a:ext>
                </a:extLst>
              </p:cNvPr>
              <p:cNvSpPr/>
              <p:nvPr/>
            </p:nvSpPr>
            <p:spPr>
              <a:xfrm>
                <a:off x="458026" y="5577742"/>
                <a:ext cx="2849054" cy="640129"/>
              </a:xfrm>
              <a:prstGeom prst="rect">
                <a:avLst/>
              </a:prstGeom>
              <a:solidFill>
                <a:srgbClr val="CCE4E6"/>
              </a:solidFill>
              <a:ln w="9525">
                <a:solidFill>
                  <a:srgbClr val="006A7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defTabSz="457200" fontAlgn="base">
                  <a:spcAft>
                    <a:spcPts val="600"/>
                  </a:spcAft>
                  <a:buClr>
                    <a:schemeClr val="bg1">
                      <a:lumMod val="50000"/>
                    </a:schemeClr>
                  </a:buClr>
                  <a:defRPr/>
                </a:pPr>
                <a:r>
                  <a:rPr lang="en-US" altLang="en-US" sz="1000" dirty="0">
                    <a:solidFill>
                      <a:schemeClr val="tx1"/>
                    </a:solidFill>
                    <a:latin typeface="Arial" panose="020B0604020202020204" pitchFamily="34" charset="0"/>
                    <a:cs typeface="Arial" panose="020B0604020202020204" pitchFamily="34" charset="0"/>
                  </a:rPr>
                  <a:t>A new model of acute oncology services can help to reduce A&amp;E attendances and unplanned admissions.</a:t>
                </a:r>
              </a:p>
            </p:txBody>
          </p:sp>
          <p:sp>
            <p:nvSpPr>
              <p:cNvPr id="25" name="Rectangle 24">
                <a:extLst>
                  <a:ext uri="{FF2B5EF4-FFF2-40B4-BE49-F238E27FC236}">
                    <a16:creationId xmlns="" xmlns:a16="http://schemas.microsoft.com/office/drawing/2014/main" id="{17951118-1819-422A-BAA7-9B28986E7F3E}"/>
                  </a:ext>
                </a:extLst>
              </p:cNvPr>
              <p:cNvSpPr/>
              <p:nvPr/>
            </p:nvSpPr>
            <p:spPr>
              <a:xfrm>
                <a:off x="3855657" y="5577742"/>
                <a:ext cx="4877626" cy="640129"/>
              </a:xfrm>
              <a:prstGeom prst="rect">
                <a:avLst/>
              </a:prstGeom>
              <a:noFill/>
              <a:ln w="9525">
                <a:solidFill>
                  <a:srgbClr val="006A7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marL="171450" indent="-171450">
                  <a:buFont typeface="Arial" panose="020B0604020202020204" pitchFamily="34" charset="0"/>
                  <a:buChar char="•"/>
                </a:pPr>
                <a:r>
                  <a:rPr lang="en-GB" sz="1000" dirty="0">
                    <a:solidFill>
                      <a:schemeClr val="tx1"/>
                    </a:solidFill>
                    <a:latin typeface="Arial" panose="020B0604020202020204" pitchFamily="34" charset="0"/>
                    <a:cs typeface="Arial" panose="020B0604020202020204" pitchFamily="34" charset="0"/>
                  </a:rPr>
                  <a:t>All Clatterbridge sector hubs and local hospitals will have greater access to a range of urgent care services as an alternative to A&amp;E.</a:t>
                </a:r>
              </a:p>
              <a:p>
                <a:pPr marL="171450" indent="-171450">
                  <a:buFont typeface="Arial" panose="020B0604020202020204" pitchFamily="34" charset="0"/>
                  <a:buChar char="•"/>
                </a:pPr>
                <a:r>
                  <a:rPr lang="en-GB" sz="1000" dirty="0">
                    <a:solidFill>
                      <a:schemeClr val="tx1"/>
                    </a:solidFill>
                    <a:latin typeface="Arial" panose="020B0604020202020204" pitchFamily="34" charset="0"/>
                    <a:cs typeface="Arial" panose="020B0604020202020204" pitchFamily="34" charset="0"/>
                  </a:rPr>
                  <a:t>A 24/7 hotline will offer expert cancer advice, linked to treatment centres, paramedic and acute oncology services.</a:t>
                </a:r>
              </a:p>
            </p:txBody>
          </p:sp>
          <p:sp>
            <p:nvSpPr>
              <p:cNvPr id="26" name="Arrow: Right 25">
                <a:extLst>
                  <a:ext uri="{FF2B5EF4-FFF2-40B4-BE49-F238E27FC236}">
                    <a16:creationId xmlns="" xmlns:a16="http://schemas.microsoft.com/office/drawing/2014/main" id="{3DCB5387-D655-488F-A6F2-80816E400317}"/>
                  </a:ext>
                </a:extLst>
              </p:cNvPr>
              <p:cNvSpPr/>
              <p:nvPr/>
            </p:nvSpPr>
            <p:spPr>
              <a:xfrm>
                <a:off x="3378165" y="5678412"/>
                <a:ext cx="431801" cy="438788"/>
              </a:xfrm>
              <a:prstGeom prs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cs typeface="Arial" panose="020B0604020202020204" pitchFamily="34" charset="0"/>
                </a:endParaRPr>
              </a:p>
            </p:txBody>
          </p:sp>
        </p:grpSp>
      </p:grpSp>
      <p:pic>
        <p:nvPicPr>
          <p:cNvPr id="36" name="Picture 35">
            <a:extLst>
              <a:ext uri="{FF2B5EF4-FFF2-40B4-BE49-F238E27FC236}">
                <a16:creationId xmlns="" xmlns:a16="http://schemas.microsoft.com/office/drawing/2014/main" id="{5610A204-3F1C-44C7-BEC4-093A80623BC1}"/>
              </a:ext>
            </a:extLst>
          </p:cNvPr>
          <p:cNvPicPr>
            <a:picLocks noChangeAspect="1"/>
          </p:cNvPicPr>
          <p:nvPr/>
        </p:nvPicPr>
        <p:blipFill>
          <a:blip r:embed="rId2"/>
          <a:stretch>
            <a:fillRect/>
          </a:stretch>
        </p:blipFill>
        <p:spPr>
          <a:xfrm>
            <a:off x="7833360" y="90655"/>
            <a:ext cx="915353" cy="881198"/>
          </a:xfrm>
          <a:prstGeom prst="rect">
            <a:avLst/>
          </a:prstGeom>
        </p:spPr>
      </p:pic>
      <p:sp>
        <p:nvSpPr>
          <p:cNvPr id="38" name="Text Placeholder 21">
            <a:extLst>
              <a:ext uri="{FF2B5EF4-FFF2-40B4-BE49-F238E27FC236}">
                <a16:creationId xmlns="" xmlns:a16="http://schemas.microsoft.com/office/drawing/2014/main" id="{3CB9FD69-F9B2-4133-8110-60AB20AC4327}"/>
              </a:ext>
            </a:extLst>
          </p:cNvPr>
          <p:cNvSpPr>
            <a:spLocks noGrp="1"/>
          </p:cNvSpPr>
          <p:nvPr>
            <p:ph type="body" sz="quarter" idx="13"/>
          </p:nvPr>
        </p:nvSpPr>
        <p:spPr>
          <a:xfrm>
            <a:off x="493776" y="633524"/>
            <a:ext cx="6953504" cy="490941"/>
          </a:xfrm>
        </p:spPr>
        <p:txBody>
          <a:bodyPr anchor="t">
            <a:normAutofit/>
          </a:bodyPr>
          <a:lstStyle/>
          <a:p>
            <a:r>
              <a:rPr lang="en-GB" sz="1100" dirty="0"/>
              <a:t>Our new clinical model will deliver high quality, equitable and sustainable cancer care services, provided around the needs of the patient.  </a:t>
            </a:r>
          </a:p>
        </p:txBody>
      </p:sp>
      <p:pic>
        <p:nvPicPr>
          <p:cNvPr id="39" name="Picture 38">
            <a:extLst>
              <a:ext uri="{FF2B5EF4-FFF2-40B4-BE49-F238E27FC236}">
                <a16:creationId xmlns="" xmlns:a16="http://schemas.microsoft.com/office/drawing/2014/main" id="{37DF92D8-6656-44CE-9D9C-FF404840653C}"/>
              </a:ext>
            </a:extLst>
          </p:cNvPr>
          <p:cNvPicPr>
            <a:picLocks noChangeAspect="1"/>
          </p:cNvPicPr>
          <p:nvPr/>
        </p:nvPicPr>
        <p:blipFill rotWithShape="1">
          <a:blip r:embed="rId3"/>
          <a:srcRect r="63168"/>
          <a:stretch/>
        </p:blipFill>
        <p:spPr>
          <a:xfrm>
            <a:off x="493775" y="6197389"/>
            <a:ext cx="549581" cy="531763"/>
          </a:xfrm>
          <a:prstGeom prst="rect">
            <a:avLst/>
          </a:prstGeom>
        </p:spPr>
      </p:pic>
      <p:sp>
        <p:nvSpPr>
          <p:cNvPr id="40" name="Rectangle 39">
            <a:extLst>
              <a:ext uri="{FF2B5EF4-FFF2-40B4-BE49-F238E27FC236}">
                <a16:creationId xmlns="" xmlns:a16="http://schemas.microsoft.com/office/drawing/2014/main" id="{1195EB7A-CDAF-437A-BB93-F34532192FEF}"/>
              </a:ext>
            </a:extLst>
          </p:cNvPr>
          <p:cNvSpPr/>
          <p:nvPr/>
        </p:nvSpPr>
        <p:spPr>
          <a:xfrm>
            <a:off x="1043356" y="6309380"/>
            <a:ext cx="3344185" cy="307777"/>
          </a:xfrm>
          <a:prstGeom prst="rect">
            <a:avLst/>
          </a:prstGeom>
        </p:spPr>
        <p:txBody>
          <a:bodyPr wrap="none">
            <a:spAutoFit/>
          </a:bodyPr>
          <a:lstStyle/>
          <a:p>
            <a:r>
              <a:rPr lang="en-GB" sz="1400" i="1" dirty="0">
                <a:solidFill>
                  <a:srgbClr val="006A71"/>
                </a:solidFill>
              </a:rPr>
              <a:t>Excellence in care, research and innovation</a:t>
            </a:r>
            <a:endParaRPr lang="en-GB" sz="1400" dirty="0"/>
          </a:p>
        </p:txBody>
      </p:sp>
    </p:spTree>
    <p:extLst>
      <p:ext uri="{BB962C8B-B14F-4D97-AF65-F5344CB8AC3E}">
        <p14:creationId xmlns:p14="http://schemas.microsoft.com/office/powerpoint/2010/main" val="31748493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Title 1">
            <a:extLst>
              <a:ext uri="{FF2B5EF4-FFF2-40B4-BE49-F238E27FC236}">
                <a16:creationId xmlns="" xmlns:a16="http://schemas.microsoft.com/office/drawing/2014/main" id="{E0581C44-A7ED-4948-A5DF-35D3DA8D5237}"/>
              </a:ext>
            </a:extLst>
          </p:cNvPr>
          <p:cNvSpPr>
            <a:spLocks noGrp="1"/>
          </p:cNvSpPr>
          <p:nvPr>
            <p:ph type="title"/>
          </p:nvPr>
        </p:nvSpPr>
        <p:spPr/>
        <p:txBody>
          <a:bodyPr anchor="t"/>
          <a:lstStyle/>
          <a:p>
            <a:r>
              <a:rPr lang="en-GB" dirty="0">
                <a:solidFill>
                  <a:srgbClr val="006A71"/>
                </a:solidFill>
              </a:rPr>
              <a:t>Transforming Cancer Care: Our new clinical model</a:t>
            </a:r>
          </a:p>
        </p:txBody>
      </p:sp>
      <p:sp>
        <p:nvSpPr>
          <p:cNvPr id="22" name="Text Placeholder 21">
            <a:extLst>
              <a:ext uri="{FF2B5EF4-FFF2-40B4-BE49-F238E27FC236}">
                <a16:creationId xmlns="" xmlns:a16="http://schemas.microsoft.com/office/drawing/2014/main" id="{C7ACB842-4949-4F5C-901D-57BA74C83B9A}"/>
              </a:ext>
            </a:extLst>
          </p:cNvPr>
          <p:cNvSpPr>
            <a:spLocks noGrp="1"/>
          </p:cNvSpPr>
          <p:nvPr>
            <p:ph type="body" sz="quarter" idx="13"/>
          </p:nvPr>
        </p:nvSpPr>
        <p:spPr/>
        <p:txBody>
          <a:bodyPr anchor="t">
            <a:normAutofit/>
          </a:bodyPr>
          <a:lstStyle/>
          <a:p>
            <a:r>
              <a:rPr lang="en-GB" sz="1100" dirty="0"/>
              <a:t>Our new clinical model will be underpinned by our ‘Connecting for the Future’ programme for digital transformation - across CCC and more widely.</a:t>
            </a:r>
          </a:p>
        </p:txBody>
      </p:sp>
      <p:sp>
        <p:nvSpPr>
          <p:cNvPr id="4" name="Content Placeholder 3">
            <a:extLst>
              <a:ext uri="{FF2B5EF4-FFF2-40B4-BE49-F238E27FC236}">
                <a16:creationId xmlns="" xmlns:a16="http://schemas.microsoft.com/office/drawing/2014/main" id="{63B6F1C6-67B1-44DB-A560-09CF6DDBCAF7}"/>
              </a:ext>
            </a:extLst>
          </p:cNvPr>
          <p:cNvSpPr>
            <a:spLocks noGrp="1"/>
          </p:cNvSpPr>
          <p:nvPr>
            <p:ph sz="quarter" idx="14"/>
          </p:nvPr>
        </p:nvSpPr>
        <p:spPr>
          <a:xfrm>
            <a:off x="431801" y="1089025"/>
            <a:ext cx="8316912" cy="5111750"/>
          </a:xfrm>
        </p:spPr>
        <p:txBody>
          <a:bodyPr numCol="2" spcCol="180000"/>
          <a:lstStyle/>
          <a:p>
            <a:pPr>
              <a:spcAft>
                <a:spcPts val="600"/>
              </a:spcAft>
            </a:pPr>
            <a:endParaRPr lang="en-GB" sz="1000" dirty="0">
              <a:solidFill>
                <a:schemeClr val="tx1"/>
              </a:solidFill>
            </a:endParaRPr>
          </a:p>
          <a:p>
            <a:pPr>
              <a:spcAft>
                <a:spcPts val="600"/>
              </a:spcAft>
            </a:pPr>
            <a:endParaRPr lang="en-GB" sz="1000" dirty="0">
              <a:solidFill>
                <a:schemeClr val="tx1"/>
              </a:solidFill>
            </a:endParaRPr>
          </a:p>
          <a:p>
            <a:pPr>
              <a:spcAft>
                <a:spcPts val="600"/>
              </a:spcAft>
            </a:pPr>
            <a:endParaRPr lang="en-GB" sz="1000" dirty="0">
              <a:solidFill>
                <a:schemeClr val="tx1"/>
              </a:solidFill>
            </a:endParaRPr>
          </a:p>
          <a:p>
            <a:pPr>
              <a:spcAft>
                <a:spcPts val="600"/>
              </a:spcAft>
            </a:pPr>
            <a:endParaRPr lang="en-GB" sz="1000" dirty="0">
              <a:solidFill>
                <a:schemeClr val="tx1"/>
              </a:solidFill>
            </a:endParaRPr>
          </a:p>
          <a:p>
            <a:pPr>
              <a:spcAft>
                <a:spcPts val="600"/>
              </a:spcAft>
            </a:pPr>
            <a:endParaRPr lang="en-GB" sz="1000" dirty="0">
              <a:solidFill>
                <a:schemeClr val="tx1"/>
              </a:solidFill>
            </a:endParaRPr>
          </a:p>
          <a:p>
            <a:pPr>
              <a:spcAft>
                <a:spcPts val="600"/>
              </a:spcAft>
            </a:pPr>
            <a:r>
              <a:rPr lang="en-GB" sz="1000" dirty="0">
                <a:solidFill>
                  <a:schemeClr val="tx1"/>
                </a:solidFill>
              </a:rPr>
              <a:t>‘Connecting for the future’ is CCC’s Global Digital Exemplar (GDE) Programme for transforming cancer care through the use of world-class digital technology. It will ensure that digital transformation underpins every aspect of our new clinical model.</a:t>
            </a:r>
          </a:p>
          <a:p>
            <a:pPr>
              <a:spcAft>
                <a:spcPts val="600"/>
              </a:spcAft>
            </a:pPr>
            <a:r>
              <a:rPr lang="en-GB" sz="1000" dirty="0">
                <a:solidFill>
                  <a:schemeClr val="tx1"/>
                </a:solidFill>
              </a:rPr>
              <a:t>As part of the Connecting for the future programme, we will be developing and implementing a suite of digital tools, with the aim of creating agile clinicians and digital patients who have been empowered through technology and innovation.</a:t>
            </a:r>
          </a:p>
          <a:p>
            <a:pPr>
              <a:spcAft>
                <a:spcPts val="600"/>
              </a:spcAft>
            </a:pPr>
            <a:r>
              <a:rPr lang="en-GB" sz="1000" b="1" dirty="0">
                <a:solidFill>
                  <a:schemeClr val="tx1"/>
                </a:solidFill>
              </a:rPr>
              <a:t>The agile clinician:</a:t>
            </a:r>
          </a:p>
          <a:p>
            <a:pPr>
              <a:spcAft>
                <a:spcPts val="600"/>
              </a:spcAft>
            </a:pPr>
            <a:r>
              <a:rPr lang="en-GB" sz="1000" dirty="0">
                <a:solidFill>
                  <a:schemeClr val="tx1"/>
                </a:solidFill>
              </a:rPr>
              <a:t>Our clinicians rely on having fast and efficient access to the information they need to make the best decisions for our patients.  To enable this to happen, we will:</a:t>
            </a:r>
          </a:p>
          <a:p>
            <a:pPr marL="171450" indent="-171450">
              <a:spcAft>
                <a:spcPts val="600"/>
              </a:spcAft>
              <a:buFont typeface="Arial" panose="020B0604020202020204" pitchFamily="34" charset="0"/>
              <a:buChar char="•"/>
            </a:pPr>
            <a:r>
              <a:rPr lang="en-GB" sz="1000" dirty="0">
                <a:solidFill>
                  <a:schemeClr val="tx1"/>
                </a:solidFill>
              </a:rPr>
              <a:t>Connect and develop our computer systems to ensure that clinically relevant information is accessible where and when needed,  supporting safe and effective care while reducing duplication.</a:t>
            </a:r>
          </a:p>
          <a:p>
            <a:pPr marL="171450" indent="-171450">
              <a:spcAft>
                <a:spcPts val="600"/>
              </a:spcAft>
              <a:buFont typeface="Arial" panose="020B0604020202020204" pitchFamily="34" charset="0"/>
              <a:buChar char="•"/>
            </a:pPr>
            <a:r>
              <a:rPr lang="en-GB" sz="1000" dirty="0">
                <a:solidFill>
                  <a:schemeClr val="tx1"/>
                </a:solidFill>
              </a:rPr>
              <a:t>Introduce electronic prescribing, reducing the risk of medication error and improving the efficiency of the dispensing process.</a:t>
            </a:r>
          </a:p>
          <a:p>
            <a:pPr marL="171450" indent="-171450">
              <a:spcAft>
                <a:spcPts val="600"/>
              </a:spcAft>
              <a:buFont typeface="Arial" panose="020B0604020202020204" pitchFamily="34" charset="0"/>
              <a:buChar char="•"/>
            </a:pPr>
            <a:r>
              <a:rPr lang="en-GB" sz="1000" dirty="0">
                <a:solidFill>
                  <a:schemeClr val="tx1"/>
                </a:solidFill>
              </a:rPr>
              <a:t>Provide our clinicians with access to secure digital messaging and meeting services to improve communication.</a:t>
            </a:r>
          </a:p>
          <a:p>
            <a:pPr marL="171450" indent="-171450">
              <a:spcAft>
                <a:spcPts val="600"/>
              </a:spcAft>
              <a:buFont typeface="Arial" panose="020B0604020202020204" pitchFamily="34" charset="0"/>
              <a:buChar char="•"/>
            </a:pPr>
            <a:r>
              <a:rPr lang="en-GB" sz="1000" dirty="0">
                <a:solidFill>
                  <a:schemeClr val="tx1"/>
                </a:solidFill>
              </a:rPr>
              <a:t>Introduce a quick and secure ‘tap on and tap off’ process for signing in to computer systems, enabling convenient access to patient information and fast user switching.</a:t>
            </a:r>
            <a:br>
              <a:rPr lang="en-GB" sz="1000" dirty="0">
                <a:solidFill>
                  <a:schemeClr val="tx1"/>
                </a:solidFill>
              </a:rPr>
            </a:br>
            <a:r>
              <a:rPr lang="en-GB" sz="1000" dirty="0">
                <a:solidFill>
                  <a:schemeClr val="tx1"/>
                </a:solidFill>
              </a:rPr>
              <a:t/>
            </a:r>
            <a:br>
              <a:rPr lang="en-GB" sz="1000" dirty="0">
                <a:solidFill>
                  <a:schemeClr val="tx1"/>
                </a:solidFill>
              </a:rPr>
            </a:br>
            <a:r>
              <a:rPr lang="en-GB" sz="1000" dirty="0">
                <a:solidFill>
                  <a:schemeClr val="tx1"/>
                </a:solidFill>
              </a:rPr>
              <a:t/>
            </a:r>
            <a:br>
              <a:rPr lang="en-GB" sz="1000" dirty="0">
                <a:solidFill>
                  <a:schemeClr val="tx1"/>
                </a:solidFill>
              </a:rPr>
            </a:br>
            <a:r>
              <a:rPr lang="en-GB" sz="1000" dirty="0">
                <a:solidFill>
                  <a:schemeClr val="tx1"/>
                </a:solidFill>
              </a:rPr>
              <a:t/>
            </a:r>
            <a:br>
              <a:rPr lang="en-GB" sz="1000" dirty="0">
                <a:solidFill>
                  <a:schemeClr val="tx1"/>
                </a:solidFill>
              </a:rPr>
            </a:br>
            <a:r>
              <a:rPr lang="en-GB" sz="1000" dirty="0">
                <a:solidFill>
                  <a:schemeClr val="tx1"/>
                </a:solidFill>
              </a:rPr>
              <a:t/>
            </a:r>
            <a:br>
              <a:rPr lang="en-GB" sz="1000" dirty="0">
                <a:solidFill>
                  <a:schemeClr val="tx1"/>
                </a:solidFill>
              </a:rPr>
            </a:br>
            <a:r>
              <a:rPr lang="en-GB" sz="1000" dirty="0">
                <a:solidFill>
                  <a:schemeClr val="tx1"/>
                </a:solidFill>
              </a:rPr>
              <a:t/>
            </a:r>
            <a:br>
              <a:rPr lang="en-GB" sz="1000" dirty="0">
                <a:solidFill>
                  <a:schemeClr val="tx1"/>
                </a:solidFill>
              </a:rPr>
            </a:br>
            <a:r>
              <a:rPr lang="en-GB" sz="1000" dirty="0">
                <a:solidFill>
                  <a:schemeClr val="tx1"/>
                </a:solidFill>
              </a:rPr>
              <a:t/>
            </a:r>
            <a:br>
              <a:rPr lang="en-GB" sz="1000" dirty="0">
                <a:solidFill>
                  <a:schemeClr val="tx1"/>
                </a:solidFill>
              </a:rPr>
            </a:br>
            <a:r>
              <a:rPr lang="en-GB" sz="1000" dirty="0">
                <a:solidFill>
                  <a:schemeClr val="tx1"/>
                </a:solidFill>
              </a:rPr>
              <a:t/>
            </a:r>
            <a:br>
              <a:rPr lang="en-GB" sz="1000" dirty="0">
                <a:solidFill>
                  <a:schemeClr val="tx1"/>
                </a:solidFill>
              </a:rPr>
            </a:br>
            <a:r>
              <a:rPr lang="en-GB" sz="1000" dirty="0">
                <a:solidFill>
                  <a:schemeClr val="tx1"/>
                </a:solidFill>
              </a:rPr>
              <a:t/>
            </a:r>
            <a:br>
              <a:rPr lang="en-GB" sz="1000" dirty="0">
                <a:solidFill>
                  <a:schemeClr val="tx1"/>
                </a:solidFill>
              </a:rPr>
            </a:br>
            <a:r>
              <a:rPr lang="en-GB" sz="1000" dirty="0">
                <a:solidFill>
                  <a:schemeClr val="tx1"/>
                </a:solidFill>
              </a:rPr>
              <a:t/>
            </a:r>
            <a:br>
              <a:rPr lang="en-GB" sz="1000" dirty="0">
                <a:solidFill>
                  <a:schemeClr val="tx1"/>
                </a:solidFill>
              </a:rPr>
            </a:br>
            <a:r>
              <a:rPr lang="en-GB" sz="1000" dirty="0">
                <a:solidFill>
                  <a:schemeClr val="tx1"/>
                </a:solidFill>
              </a:rPr>
              <a:t/>
            </a:r>
            <a:br>
              <a:rPr lang="en-GB" sz="1000" dirty="0">
                <a:solidFill>
                  <a:schemeClr val="tx1"/>
                </a:solidFill>
              </a:rPr>
            </a:br>
            <a:r>
              <a:rPr lang="en-GB" sz="1000" dirty="0">
                <a:solidFill>
                  <a:schemeClr val="tx1"/>
                </a:solidFill>
              </a:rPr>
              <a:t/>
            </a:r>
            <a:br>
              <a:rPr lang="en-GB" sz="1000" dirty="0">
                <a:solidFill>
                  <a:schemeClr val="tx1"/>
                </a:solidFill>
              </a:rPr>
            </a:br>
            <a:r>
              <a:rPr lang="en-GB" sz="1000" dirty="0">
                <a:solidFill>
                  <a:schemeClr val="tx1"/>
                </a:solidFill>
              </a:rPr>
              <a:t/>
            </a:r>
            <a:br>
              <a:rPr lang="en-GB" sz="1000" dirty="0">
                <a:solidFill>
                  <a:schemeClr val="tx1"/>
                </a:solidFill>
              </a:rPr>
            </a:br>
            <a:r>
              <a:rPr lang="en-GB" sz="1000" dirty="0">
                <a:solidFill>
                  <a:schemeClr val="tx1"/>
                </a:solidFill>
              </a:rPr>
              <a:t/>
            </a:r>
            <a:br>
              <a:rPr lang="en-GB" sz="1000" dirty="0">
                <a:solidFill>
                  <a:schemeClr val="tx1"/>
                </a:solidFill>
              </a:rPr>
            </a:br>
            <a:r>
              <a:rPr lang="en-GB" sz="1000" dirty="0">
                <a:solidFill>
                  <a:schemeClr val="tx1"/>
                </a:solidFill>
              </a:rPr>
              <a:t/>
            </a:r>
            <a:br>
              <a:rPr lang="en-GB" sz="1000" dirty="0">
                <a:solidFill>
                  <a:schemeClr val="tx1"/>
                </a:solidFill>
              </a:rPr>
            </a:br>
            <a:r>
              <a:rPr lang="en-GB" sz="1000" dirty="0">
                <a:solidFill>
                  <a:schemeClr val="tx1"/>
                </a:solidFill>
              </a:rPr>
              <a:t/>
            </a:r>
            <a:br>
              <a:rPr lang="en-GB" sz="1000" dirty="0">
                <a:solidFill>
                  <a:schemeClr val="tx1"/>
                </a:solidFill>
              </a:rPr>
            </a:br>
            <a:r>
              <a:rPr lang="en-GB" sz="1000" dirty="0">
                <a:solidFill>
                  <a:schemeClr val="tx1"/>
                </a:solidFill>
              </a:rPr>
              <a:t/>
            </a:r>
            <a:br>
              <a:rPr lang="en-GB" sz="1000" dirty="0">
                <a:solidFill>
                  <a:schemeClr val="tx1"/>
                </a:solidFill>
              </a:rPr>
            </a:br>
            <a:r>
              <a:rPr lang="en-GB" sz="1000" dirty="0">
                <a:solidFill>
                  <a:schemeClr val="tx1"/>
                </a:solidFill>
              </a:rPr>
              <a:t/>
            </a:r>
            <a:br>
              <a:rPr lang="en-GB" sz="1000" dirty="0">
                <a:solidFill>
                  <a:schemeClr val="tx1"/>
                </a:solidFill>
              </a:rPr>
            </a:br>
            <a:r>
              <a:rPr lang="en-GB" sz="1000" dirty="0">
                <a:solidFill>
                  <a:schemeClr val="tx1"/>
                </a:solidFill>
              </a:rPr>
              <a:t/>
            </a:r>
            <a:br>
              <a:rPr lang="en-GB" sz="1000" dirty="0">
                <a:solidFill>
                  <a:schemeClr val="tx1"/>
                </a:solidFill>
              </a:rPr>
            </a:br>
            <a:r>
              <a:rPr lang="en-GB" sz="1000" dirty="0">
                <a:solidFill>
                  <a:schemeClr val="tx1"/>
                </a:solidFill>
              </a:rPr>
              <a:t/>
            </a:r>
            <a:br>
              <a:rPr lang="en-GB" sz="1000" dirty="0">
                <a:solidFill>
                  <a:schemeClr val="tx1"/>
                </a:solidFill>
              </a:rPr>
            </a:br>
            <a:endParaRPr lang="en-GB" sz="1000" dirty="0">
              <a:solidFill>
                <a:schemeClr val="tx1"/>
              </a:solidFill>
            </a:endParaRPr>
          </a:p>
          <a:p>
            <a:pPr marL="171450" indent="-171450">
              <a:spcAft>
                <a:spcPts val="600"/>
              </a:spcAft>
              <a:buFont typeface="Arial" panose="020B0604020202020204" pitchFamily="34" charset="0"/>
              <a:buChar char="•"/>
            </a:pPr>
            <a:r>
              <a:rPr lang="en-GB" sz="1000" dirty="0">
                <a:solidFill>
                  <a:schemeClr val="tx1"/>
                </a:solidFill>
              </a:rPr>
              <a:t>Send clinical documents and discharge notes to our Merseyside GP practices electronically and securely, so that patient records can be updated automatically, improving care continuity and removing paper from the process.</a:t>
            </a:r>
          </a:p>
          <a:p>
            <a:pPr marL="171450" indent="-171450">
              <a:spcAft>
                <a:spcPts val="600"/>
              </a:spcAft>
              <a:buFont typeface="Arial" panose="020B0604020202020204" pitchFamily="34" charset="0"/>
              <a:buChar char="•"/>
            </a:pPr>
            <a:r>
              <a:rPr lang="en-GB" sz="1000" dirty="0">
                <a:solidFill>
                  <a:schemeClr val="tx1"/>
                </a:solidFill>
              </a:rPr>
              <a:t>Introduce speech recognition that will work with our computer systems. This will allow clinicians to capture and document patient details quickly and accurately, saving time and speeding up information availability and quality.</a:t>
            </a:r>
          </a:p>
          <a:p>
            <a:pPr marL="171450" indent="-171450">
              <a:spcAft>
                <a:spcPts val="600"/>
              </a:spcAft>
              <a:buFont typeface="Arial" panose="020B0604020202020204" pitchFamily="34" charset="0"/>
              <a:buChar char="•"/>
            </a:pPr>
            <a:r>
              <a:rPr lang="en-GB" sz="1000" dirty="0">
                <a:solidFill>
                  <a:schemeClr val="tx1"/>
                </a:solidFill>
              </a:rPr>
              <a:t>Continue to support the development of a regional clinical portal, which will provide clinicians with access to a complete patient record into which all care organisations can provide input.</a:t>
            </a:r>
            <a:endParaRPr lang="en-GB" sz="1000" b="1" dirty="0">
              <a:solidFill>
                <a:schemeClr val="tx1"/>
              </a:solidFill>
            </a:endParaRPr>
          </a:p>
          <a:p>
            <a:pPr>
              <a:spcAft>
                <a:spcPts val="600"/>
              </a:spcAft>
            </a:pPr>
            <a:endParaRPr lang="en-GB" sz="1000" b="1" dirty="0">
              <a:solidFill>
                <a:schemeClr val="tx1"/>
              </a:solidFill>
            </a:endParaRPr>
          </a:p>
        </p:txBody>
      </p:sp>
      <p:sp>
        <p:nvSpPr>
          <p:cNvPr id="19" name="Slide Number Placeholder 4">
            <a:extLst>
              <a:ext uri="{FF2B5EF4-FFF2-40B4-BE49-F238E27FC236}">
                <a16:creationId xmlns="" xmlns:a16="http://schemas.microsoft.com/office/drawing/2014/main" id="{56EB8E67-5B78-46EB-8360-4FC1E41A3058}"/>
              </a:ext>
            </a:extLst>
          </p:cNvPr>
          <p:cNvSpPr>
            <a:spLocks noGrp="1"/>
          </p:cNvSpPr>
          <p:nvPr>
            <p:ph type="sldNum" sz="quarter" idx="12"/>
          </p:nvPr>
        </p:nvSpPr>
        <p:spPr/>
        <p:txBody>
          <a:bodyPr/>
          <a:lstStyle/>
          <a:p>
            <a:fld id="{00E6A5BD-C011-4A45-AA3A-201790FB7F2B}" type="slidenum">
              <a:rPr lang="en-CA" smtClean="0"/>
              <a:pPr/>
              <a:t>12</a:t>
            </a:fld>
            <a:endParaRPr lang="en-CA" dirty="0"/>
          </a:p>
        </p:txBody>
      </p:sp>
      <p:pic>
        <p:nvPicPr>
          <p:cNvPr id="16" name="Picture 15">
            <a:extLst>
              <a:ext uri="{FF2B5EF4-FFF2-40B4-BE49-F238E27FC236}">
                <a16:creationId xmlns="" xmlns:a16="http://schemas.microsoft.com/office/drawing/2014/main" id="{582BB1EE-E472-487A-B0CB-0AF58EFE64D0}"/>
              </a:ext>
            </a:extLst>
          </p:cNvPr>
          <p:cNvPicPr>
            <a:picLocks noChangeAspect="1"/>
          </p:cNvPicPr>
          <p:nvPr/>
        </p:nvPicPr>
        <p:blipFill>
          <a:blip r:embed="rId2"/>
          <a:stretch>
            <a:fillRect/>
          </a:stretch>
        </p:blipFill>
        <p:spPr>
          <a:xfrm>
            <a:off x="7833360" y="90655"/>
            <a:ext cx="915353" cy="881198"/>
          </a:xfrm>
          <a:prstGeom prst="rect">
            <a:avLst/>
          </a:prstGeom>
        </p:spPr>
      </p:pic>
      <p:grpSp>
        <p:nvGrpSpPr>
          <p:cNvPr id="3" name="Group 2">
            <a:extLst>
              <a:ext uri="{FF2B5EF4-FFF2-40B4-BE49-F238E27FC236}">
                <a16:creationId xmlns="" xmlns:a16="http://schemas.microsoft.com/office/drawing/2014/main" id="{747366A9-8EA0-4437-AD52-2A41A8C15215}"/>
              </a:ext>
            </a:extLst>
          </p:cNvPr>
          <p:cNvGrpSpPr/>
          <p:nvPr/>
        </p:nvGrpSpPr>
        <p:grpSpPr>
          <a:xfrm>
            <a:off x="4634722" y="1089025"/>
            <a:ext cx="4113991" cy="2804797"/>
            <a:chOff x="4634722" y="1089025"/>
            <a:chExt cx="4113991" cy="2804797"/>
          </a:xfrm>
        </p:grpSpPr>
        <p:pic>
          <p:nvPicPr>
            <p:cNvPr id="23" name="Picture 22">
              <a:extLst>
                <a:ext uri="{FF2B5EF4-FFF2-40B4-BE49-F238E27FC236}">
                  <a16:creationId xmlns="" xmlns:a16="http://schemas.microsoft.com/office/drawing/2014/main" id="{1E5D9E2C-0AAD-4242-9217-E151A2B0D1C8}"/>
                </a:ext>
              </a:extLst>
            </p:cNvPr>
            <p:cNvPicPr/>
            <p:nvPr/>
          </p:nvPicPr>
          <p:blipFill rotWithShape="1">
            <a:blip r:embed="rId3"/>
            <a:srcRect b="23194"/>
            <a:stretch/>
          </p:blipFill>
          <p:spPr>
            <a:xfrm>
              <a:off x="5664088" y="1131822"/>
              <a:ext cx="2804273" cy="2700805"/>
            </a:xfrm>
            <a:prstGeom prst="rect">
              <a:avLst/>
            </a:prstGeom>
          </p:spPr>
        </p:pic>
        <p:sp>
          <p:nvSpPr>
            <p:cNvPr id="25" name="Rectangle 24">
              <a:extLst>
                <a:ext uri="{FF2B5EF4-FFF2-40B4-BE49-F238E27FC236}">
                  <a16:creationId xmlns="" xmlns:a16="http://schemas.microsoft.com/office/drawing/2014/main" id="{114187F2-E182-401C-9FEA-1DE49FEF4826}"/>
                </a:ext>
              </a:extLst>
            </p:cNvPr>
            <p:cNvSpPr/>
            <p:nvPr/>
          </p:nvSpPr>
          <p:spPr>
            <a:xfrm rot="16200000">
              <a:off x="3579428" y="2144326"/>
              <a:ext cx="2804794" cy="694198"/>
            </a:xfrm>
            <a:prstGeom prst="rect">
              <a:avLst/>
            </a:prstGeom>
            <a:solidFill>
              <a:srgbClr val="CCE4E6"/>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sz="1000" b="1" dirty="0">
                  <a:solidFill>
                    <a:schemeClr val="tx1"/>
                  </a:solidFill>
                  <a:latin typeface="Arial" panose="020B0604020202020204" pitchFamily="34" charset="0"/>
                  <a:cs typeface="Arial" panose="020B0604020202020204" pitchFamily="34" charset="0"/>
                </a:rPr>
                <a:t>Our approach to Transforming Cancer Care through the use of world-class digital health technology and information is supported by five digital themes</a:t>
              </a:r>
            </a:p>
          </p:txBody>
        </p:sp>
        <p:sp>
          <p:nvSpPr>
            <p:cNvPr id="26" name="Rectangle 25">
              <a:extLst>
                <a:ext uri="{FF2B5EF4-FFF2-40B4-BE49-F238E27FC236}">
                  <a16:creationId xmlns="" xmlns:a16="http://schemas.microsoft.com/office/drawing/2014/main" id="{F2308CC5-DD9F-4834-9EB6-7DDC472546F7}"/>
                </a:ext>
              </a:extLst>
            </p:cNvPr>
            <p:cNvSpPr/>
            <p:nvPr/>
          </p:nvSpPr>
          <p:spPr>
            <a:xfrm>
              <a:off x="4634722" y="1089025"/>
              <a:ext cx="4113991" cy="2804795"/>
            </a:xfrm>
            <a:prstGeom prst="rect">
              <a:avLst/>
            </a:prstGeom>
            <a:noFill/>
            <a:ln w="9525">
              <a:solidFill>
                <a:srgbClr val="006A7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endParaRPr lang="en-GB" sz="1000" b="1" i="1" dirty="0">
                <a:solidFill>
                  <a:schemeClr val="tx1"/>
                </a:solidFill>
                <a:latin typeface="Arial" panose="020B0604020202020204" pitchFamily="34" charset="0"/>
                <a:cs typeface="Arial" panose="020B0604020202020204" pitchFamily="34" charset="0"/>
              </a:endParaRPr>
            </a:p>
          </p:txBody>
        </p:sp>
      </p:grpSp>
      <p:pic>
        <p:nvPicPr>
          <p:cNvPr id="27" name="Picture 2">
            <a:extLst>
              <a:ext uri="{FF2B5EF4-FFF2-40B4-BE49-F238E27FC236}">
                <a16:creationId xmlns="" xmlns:a16="http://schemas.microsoft.com/office/drawing/2014/main" id="{163F798F-3A09-4C58-9592-8B9FE2C1F36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50647" b="81539"/>
          <a:stretch/>
        </p:blipFill>
        <p:spPr bwMode="auto">
          <a:xfrm>
            <a:off x="713043" y="1192654"/>
            <a:ext cx="3641327" cy="961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27">
            <a:extLst>
              <a:ext uri="{FF2B5EF4-FFF2-40B4-BE49-F238E27FC236}">
                <a16:creationId xmlns="" xmlns:a16="http://schemas.microsoft.com/office/drawing/2014/main" id="{92A82665-0CA1-49E9-9C2E-D11628B169BA}"/>
              </a:ext>
            </a:extLst>
          </p:cNvPr>
          <p:cNvPicPr>
            <a:picLocks noChangeAspect="1"/>
          </p:cNvPicPr>
          <p:nvPr/>
        </p:nvPicPr>
        <p:blipFill rotWithShape="1">
          <a:blip r:embed="rId5"/>
          <a:srcRect r="63168"/>
          <a:stretch/>
        </p:blipFill>
        <p:spPr>
          <a:xfrm>
            <a:off x="493775" y="6197389"/>
            <a:ext cx="549581" cy="531763"/>
          </a:xfrm>
          <a:prstGeom prst="rect">
            <a:avLst/>
          </a:prstGeom>
        </p:spPr>
      </p:pic>
      <p:sp>
        <p:nvSpPr>
          <p:cNvPr id="29" name="Rectangle 28">
            <a:extLst>
              <a:ext uri="{FF2B5EF4-FFF2-40B4-BE49-F238E27FC236}">
                <a16:creationId xmlns="" xmlns:a16="http://schemas.microsoft.com/office/drawing/2014/main" id="{44452154-3CA3-48EC-854E-096AAC6EE43E}"/>
              </a:ext>
            </a:extLst>
          </p:cNvPr>
          <p:cNvSpPr/>
          <p:nvPr/>
        </p:nvSpPr>
        <p:spPr>
          <a:xfrm>
            <a:off x="1043356" y="6309380"/>
            <a:ext cx="3344185" cy="307777"/>
          </a:xfrm>
          <a:prstGeom prst="rect">
            <a:avLst/>
          </a:prstGeom>
        </p:spPr>
        <p:txBody>
          <a:bodyPr wrap="none">
            <a:spAutoFit/>
          </a:bodyPr>
          <a:lstStyle/>
          <a:p>
            <a:r>
              <a:rPr lang="en-GB" sz="1400" i="1" dirty="0">
                <a:solidFill>
                  <a:srgbClr val="006A71"/>
                </a:solidFill>
              </a:rPr>
              <a:t>Excellence in care, research and innovation</a:t>
            </a:r>
            <a:endParaRPr lang="en-GB" sz="1400" dirty="0"/>
          </a:p>
        </p:txBody>
      </p:sp>
    </p:spTree>
    <p:extLst>
      <p:ext uri="{BB962C8B-B14F-4D97-AF65-F5344CB8AC3E}">
        <p14:creationId xmlns:p14="http://schemas.microsoft.com/office/powerpoint/2010/main" val="21078005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Title 1">
            <a:extLst>
              <a:ext uri="{FF2B5EF4-FFF2-40B4-BE49-F238E27FC236}">
                <a16:creationId xmlns="" xmlns:a16="http://schemas.microsoft.com/office/drawing/2014/main" id="{E0581C44-A7ED-4948-A5DF-35D3DA8D5237}"/>
              </a:ext>
            </a:extLst>
          </p:cNvPr>
          <p:cNvSpPr>
            <a:spLocks noGrp="1"/>
          </p:cNvSpPr>
          <p:nvPr>
            <p:ph type="title"/>
          </p:nvPr>
        </p:nvSpPr>
        <p:spPr/>
        <p:txBody>
          <a:bodyPr anchor="t"/>
          <a:lstStyle/>
          <a:p>
            <a:r>
              <a:rPr lang="en-GB" dirty="0">
                <a:solidFill>
                  <a:srgbClr val="006A71"/>
                </a:solidFill>
              </a:rPr>
              <a:t>Transforming Cancer Care: Our new clinical model</a:t>
            </a:r>
          </a:p>
        </p:txBody>
      </p:sp>
      <p:sp>
        <p:nvSpPr>
          <p:cNvPr id="22" name="Text Placeholder 21">
            <a:extLst>
              <a:ext uri="{FF2B5EF4-FFF2-40B4-BE49-F238E27FC236}">
                <a16:creationId xmlns="" xmlns:a16="http://schemas.microsoft.com/office/drawing/2014/main" id="{C7ACB842-4949-4F5C-901D-57BA74C83B9A}"/>
              </a:ext>
            </a:extLst>
          </p:cNvPr>
          <p:cNvSpPr>
            <a:spLocks noGrp="1"/>
          </p:cNvSpPr>
          <p:nvPr>
            <p:ph type="body" sz="quarter" idx="13"/>
          </p:nvPr>
        </p:nvSpPr>
        <p:spPr/>
        <p:txBody>
          <a:bodyPr anchor="t">
            <a:normAutofit/>
          </a:bodyPr>
          <a:lstStyle/>
          <a:p>
            <a:r>
              <a:rPr lang="en-GB" sz="1100" dirty="0"/>
              <a:t>Our new clinical model will be underpinned by our ‘Connecting for the Future’ programme for digital transformation - across CCC and more widely.</a:t>
            </a:r>
          </a:p>
        </p:txBody>
      </p:sp>
      <p:sp>
        <p:nvSpPr>
          <p:cNvPr id="19" name="Slide Number Placeholder 4">
            <a:extLst>
              <a:ext uri="{FF2B5EF4-FFF2-40B4-BE49-F238E27FC236}">
                <a16:creationId xmlns="" xmlns:a16="http://schemas.microsoft.com/office/drawing/2014/main" id="{56EB8E67-5B78-46EB-8360-4FC1E41A3058}"/>
              </a:ext>
            </a:extLst>
          </p:cNvPr>
          <p:cNvSpPr>
            <a:spLocks noGrp="1"/>
          </p:cNvSpPr>
          <p:nvPr>
            <p:ph type="sldNum" sz="quarter" idx="12"/>
          </p:nvPr>
        </p:nvSpPr>
        <p:spPr/>
        <p:txBody>
          <a:bodyPr/>
          <a:lstStyle/>
          <a:p>
            <a:fld id="{00E6A5BD-C011-4A45-AA3A-201790FB7F2B}" type="slidenum">
              <a:rPr lang="en-CA" smtClean="0"/>
              <a:pPr/>
              <a:t>13</a:t>
            </a:fld>
            <a:endParaRPr lang="en-CA" dirty="0"/>
          </a:p>
        </p:txBody>
      </p:sp>
      <p:pic>
        <p:nvPicPr>
          <p:cNvPr id="16" name="Picture 15">
            <a:extLst>
              <a:ext uri="{FF2B5EF4-FFF2-40B4-BE49-F238E27FC236}">
                <a16:creationId xmlns="" xmlns:a16="http://schemas.microsoft.com/office/drawing/2014/main" id="{582BB1EE-E472-487A-B0CB-0AF58EFE64D0}"/>
              </a:ext>
            </a:extLst>
          </p:cNvPr>
          <p:cNvPicPr>
            <a:picLocks noChangeAspect="1"/>
          </p:cNvPicPr>
          <p:nvPr/>
        </p:nvPicPr>
        <p:blipFill>
          <a:blip r:embed="rId2"/>
          <a:stretch>
            <a:fillRect/>
          </a:stretch>
        </p:blipFill>
        <p:spPr>
          <a:xfrm>
            <a:off x="7833360" y="90655"/>
            <a:ext cx="915353" cy="881198"/>
          </a:xfrm>
          <a:prstGeom prst="rect">
            <a:avLst/>
          </a:prstGeom>
        </p:spPr>
      </p:pic>
      <p:sp>
        <p:nvSpPr>
          <p:cNvPr id="3" name="Content Placeholder 2">
            <a:extLst>
              <a:ext uri="{FF2B5EF4-FFF2-40B4-BE49-F238E27FC236}">
                <a16:creationId xmlns="" xmlns:a16="http://schemas.microsoft.com/office/drawing/2014/main" id="{BE41F197-855C-444C-948E-7BC12AA5B328}"/>
              </a:ext>
            </a:extLst>
          </p:cNvPr>
          <p:cNvSpPr>
            <a:spLocks noGrp="1"/>
          </p:cNvSpPr>
          <p:nvPr>
            <p:ph sz="quarter" idx="14"/>
          </p:nvPr>
        </p:nvSpPr>
        <p:spPr>
          <a:xfrm>
            <a:off x="431801" y="1089026"/>
            <a:ext cx="8316912" cy="5108359"/>
          </a:xfrm>
        </p:spPr>
        <p:txBody>
          <a:bodyPr numCol="2" spcCol="180000"/>
          <a:lstStyle/>
          <a:p>
            <a:pPr lvl="0">
              <a:spcAft>
                <a:spcPts val="600"/>
              </a:spcAft>
            </a:pPr>
            <a:r>
              <a:rPr lang="en-GB" sz="1000" b="1" dirty="0">
                <a:solidFill>
                  <a:schemeClr val="tx1"/>
                </a:solidFill>
              </a:rPr>
              <a:t>The digital patient:</a:t>
            </a:r>
          </a:p>
          <a:p>
            <a:pPr lvl="0">
              <a:spcAft>
                <a:spcPts val="600"/>
              </a:spcAft>
            </a:pPr>
            <a:r>
              <a:rPr lang="en-GB" sz="1000" dirty="0">
                <a:solidFill>
                  <a:schemeClr val="tx1"/>
                </a:solidFill>
              </a:rPr>
              <a:t>To improve the health and wellbeing of our patients, we need to make it easy for them to manage their condition, connect with services and access help and guidance from wherever they are.  To enable this to happen, we will:</a:t>
            </a:r>
          </a:p>
          <a:p>
            <a:pPr marL="171450" lvl="0" indent="-171450">
              <a:spcAft>
                <a:spcPts val="600"/>
              </a:spcAft>
              <a:buFont typeface="Arial" panose="020B0604020202020204" pitchFamily="34" charset="0"/>
              <a:buChar char="•"/>
            </a:pPr>
            <a:r>
              <a:rPr lang="en-GB" sz="1000" dirty="0">
                <a:solidFill>
                  <a:schemeClr val="tx1"/>
                </a:solidFill>
              </a:rPr>
              <a:t>Launch an online patient portal, providing access to medical records, appointment details and guidance on accessing support and advice.</a:t>
            </a:r>
          </a:p>
          <a:p>
            <a:pPr marL="171450" lvl="0" indent="-171450">
              <a:spcAft>
                <a:spcPts val="600"/>
              </a:spcAft>
              <a:buFont typeface="Arial" panose="020B0604020202020204" pitchFamily="34" charset="0"/>
              <a:buChar char="•"/>
            </a:pPr>
            <a:r>
              <a:rPr lang="en-GB" sz="1000" dirty="0">
                <a:solidFill>
                  <a:schemeClr val="tx1"/>
                </a:solidFill>
              </a:rPr>
              <a:t>Develop useful mobile phone apps, which will help our patients understand and manage their condition.</a:t>
            </a:r>
          </a:p>
          <a:p>
            <a:pPr marL="171450" lvl="0" indent="-171450">
              <a:spcAft>
                <a:spcPts val="600"/>
              </a:spcAft>
              <a:buFont typeface="Arial" panose="020B0604020202020204" pitchFamily="34" charset="0"/>
              <a:buChar char="•"/>
            </a:pPr>
            <a:r>
              <a:rPr lang="en-GB" sz="1000" dirty="0">
                <a:solidFill>
                  <a:schemeClr val="tx1"/>
                </a:solidFill>
              </a:rPr>
              <a:t>Introduce kiosks that will enable our patients to check in for their appointments quickly and securely, whilst also providing an opportunity to review and update their contact preferences.</a:t>
            </a:r>
          </a:p>
          <a:p>
            <a:pPr marL="171450" lvl="0" indent="-171450">
              <a:spcAft>
                <a:spcPts val="600"/>
              </a:spcAft>
              <a:buFont typeface="Arial" panose="020B0604020202020204" pitchFamily="34" charset="0"/>
              <a:buChar char="•"/>
            </a:pPr>
            <a:r>
              <a:rPr lang="en-GB" sz="1000" dirty="0">
                <a:solidFill>
                  <a:schemeClr val="tx1"/>
                </a:solidFill>
              </a:rPr>
              <a:t>Introduce a telehealth service, which will enable our clinicians to monitor data on certain aspects of a patient’s health remotely, without the patient having to attend the clinic in person.</a:t>
            </a:r>
          </a:p>
          <a:p>
            <a:pPr marL="171450" lvl="0" indent="-171450">
              <a:spcAft>
                <a:spcPts val="600"/>
              </a:spcAft>
              <a:buFont typeface="Arial" panose="020B0604020202020204" pitchFamily="34" charset="0"/>
              <a:buChar char="•"/>
            </a:pPr>
            <a:r>
              <a:rPr lang="en-GB" sz="1000" dirty="0">
                <a:solidFill>
                  <a:schemeClr val="tx1"/>
                </a:solidFill>
              </a:rPr>
              <a:t>Improve the experience and support the health and wellbeing of our patients through better digital signage, education and entertainment services whilst in hospital.</a:t>
            </a:r>
          </a:p>
          <a:p>
            <a:pPr lvl="0">
              <a:spcAft>
                <a:spcPts val="600"/>
              </a:spcAft>
            </a:pPr>
            <a:r>
              <a:rPr lang="en-GB" sz="1000" b="1" dirty="0">
                <a:solidFill>
                  <a:schemeClr val="tx1"/>
                </a:solidFill>
              </a:rPr>
              <a:t>Leading digital developments</a:t>
            </a:r>
            <a:br>
              <a:rPr lang="en-GB" sz="1000" b="1" dirty="0">
                <a:solidFill>
                  <a:schemeClr val="tx1"/>
                </a:solidFill>
              </a:rPr>
            </a:br>
            <a:r>
              <a:rPr lang="en-GB" sz="1000" b="1" dirty="0">
                <a:solidFill>
                  <a:schemeClr val="tx1"/>
                </a:solidFill>
              </a:rPr>
              <a:t>across the system: </a:t>
            </a:r>
            <a:r>
              <a:rPr lang="en-GB" sz="1000" b="1" dirty="0" err="1">
                <a:solidFill>
                  <a:schemeClr val="tx1"/>
                </a:solidFill>
              </a:rPr>
              <a:t>Digit@LL</a:t>
            </a:r>
            <a:r>
              <a:rPr lang="en-GB" sz="1000" b="1" dirty="0">
                <a:solidFill>
                  <a:schemeClr val="tx1"/>
                </a:solidFill>
              </a:rPr>
              <a:t>:</a:t>
            </a:r>
          </a:p>
          <a:p>
            <a:pPr lvl="0">
              <a:spcAft>
                <a:spcPts val="600"/>
              </a:spcAft>
            </a:pPr>
            <a:r>
              <a:rPr lang="en-GB" sz="1000" dirty="0" err="1">
                <a:solidFill>
                  <a:schemeClr val="tx1"/>
                </a:solidFill>
              </a:rPr>
              <a:t>Digit@LL</a:t>
            </a:r>
            <a:r>
              <a:rPr lang="en-GB" sz="1000" dirty="0">
                <a:solidFill>
                  <a:schemeClr val="tx1"/>
                </a:solidFill>
              </a:rPr>
              <a:t> is the digital strategy for</a:t>
            </a:r>
            <a:br>
              <a:rPr lang="en-GB" sz="1000" dirty="0">
                <a:solidFill>
                  <a:schemeClr val="tx1"/>
                </a:solidFill>
              </a:rPr>
            </a:br>
            <a:r>
              <a:rPr lang="en-GB" sz="1000" dirty="0">
                <a:solidFill>
                  <a:schemeClr val="tx1"/>
                </a:solidFill>
              </a:rPr>
              <a:t>C&amp;M to 2023. The objectives of the programme are to:</a:t>
            </a:r>
          </a:p>
          <a:p>
            <a:pPr marL="171450" lvl="0" indent="-171450">
              <a:spcAft>
                <a:spcPts val="600"/>
              </a:spcAft>
              <a:buFont typeface="Arial" panose="020B0604020202020204" pitchFamily="34" charset="0"/>
              <a:buChar char="•"/>
            </a:pPr>
            <a:r>
              <a:rPr lang="en-GB" sz="1000" b="1" dirty="0">
                <a:solidFill>
                  <a:schemeClr val="tx1"/>
                </a:solidFill>
              </a:rPr>
              <a:t>Engage patients/citizens: </a:t>
            </a:r>
            <a:r>
              <a:rPr lang="en-GB" sz="1000" dirty="0">
                <a:solidFill>
                  <a:schemeClr val="tx1"/>
                </a:solidFill>
              </a:rPr>
              <a:t>Actively engage and co-produce with those we are here to service.</a:t>
            </a:r>
          </a:p>
          <a:p>
            <a:pPr marL="171450" lvl="0" indent="-171450">
              <a:spcAft>
                <a:spcPts val="600"/>
              </a:spcAft>
              <a:buFont typeface="Arial" panose="020B0604020202020204" pitchFamily="34" charset="0"/>
              <a:buChar char="•"/>
            </a:pPr>
            <a:r>
              <a:rPr lang="en-GB" sz="1000" b="1" dirty="0">
                <a:solidFill>
                  <a:schemeClr val="tx1"/>
                </a:solidFill>
              </a:rPr>
              <a:t>Empower</a:t>
            </a:r>
            <a:r>
              <a:rPr lang="en-GB" sz="1000" dirty="0">
                <a:solidFill>
                  <a:schemeClr val="tx1"/>
                </a:solidFill>
              </a:rPr>
              <a:t>: Deliver a set of digital health tools for citizens and staff.</a:t>
            </a:r>
          </a:p>
          <a:p>
            <a:pPr marL="171450" lvl="0" indent="-171450">
              <a:spcAft>
                <a:spcPts val="600"/>
              </a:spcAft>
              <a:buFont typeface="Arial" panose="020B0604020202020204" pitchFamily="34" charset="0"/>
              <a:buChar char="•"/>
            </a:pPr>
            <a:r>
              <a:rPr lang="en-GB" sz="1000" b="1" dirty="0">
                <a:solidFill>
                  <a:schemeClr val="tx1"/>
                </a:solidFill>
              </a:rPr>
              <a:t>Enhance: </a:t>
            </a:r>
            <a:r>
              <a:rPr lang="en-GB" sz="1000" dirty="0">
                <a:solidFill>
                  <a:schemeClr val="tx1"/>
                </a:solidFill>
              </a:rPr>
              <a:t>Support all Places to have integrated systems meeting a minimum level of digital maturity with brilliant basics everywhere.</a:t>
            </a:r>
          </a:p>
          <a:p>
            <a:pPr marL="171450" lvl="0" indent="-171450">
              <a:spcAft>
                <a:spcPts val="600"/>
              </a:spcAft>
              <a:buFont typeface="Arial" panose="020B0604020202020204" pitchFamily="34" charset="0"/>
              <a:buChar char="•"/>
            </a:pPr>
            <a:r>
              <a:rPr lang="en-GB" sz="1000" b="1" dirty="0">
                <a:solidFill>
                  <a:schemeClr val="tx1"/>
                </a:solidFill>
              </a:rPr>
              <a:t>Connect: </a:t>
            </a:r>
            <a:r>
              <a:rPr lang="en-GB" sz="1000" dirty="0">
                <a:solidFill>
                  <a:schemeClr val="tx1"/>
                </a:solidFill>
              </a:rPr>
              <a:t>Deliver a connected information exchange with a single Information Governance framework.</a:t>
            </a:r>
          </a:p>
          <a:p>
            <a:pPr marL="171450" lvl="0" indent="-171450">
              <a:spcAft>
                <a:spcPts val="600"/>
              </a:spcAft>
              <a:buFont typeface="Arial" panose="020B0604020202020204" pitchFamily="34" charset="0"/>
              <a:buChar char="•"/>
            </a:pPr>
            <a:r>
              <a:rPr lang="en-GB" sz="1000" b="1" dirty="0">
                <a:solidFill>
                  <a:schemeClr val="tx1"/>
                </a:solidFill>
              </a:rPr>
              <a:t>Innovate: </a:t>
            </a:r>
            <a:r>
              <a:rPr lang="en-GB" sz="1000" dirty="0">
                <a:solidFill>
                  <a:schemeClr val="tx1"/>
                </a:solidFill>
              </a:rPr>
              <a:t>Fully exploit the data and intelligence available across C&amp;M to maximise the effectiveness of our services.</a:t>
            </a:r>
          </a:p>
          <a:p>
            <a:pPr marL="171450" lvl="0" indent="-171450">
              <a:spcAft>
                <a:spcPts val="600"/>
              </a:spcAft>
              <a:buFont typeface="Arial" panose="020B0604020202020204" pitchFamily="34" charset="0"/>
              <a:buChar char="•"/>
            </a:pPr>
            <a:r>
              <a:rPr lang="en-GB" sz="1000" b="1" dirty="0">
                <a:solidFill>
                  <a:schemeClr val="tx1"/>
                </a:solidFill>
              </a:rPr>
              <a:t>Secure: </a:t>
            </a:r>
            <a:r>
              <a:rPr lang="en-GB" sz="1000" dirty="0">
                <a:solidFill>
                  <a:schemeClr val="tx1"/>
                </a:solidFill>
              </a:rPr>
              <a:t>Support all organisations to deliver robustly managed Cyber Security services.</a:t>
            </a:r>
          </a:p>
          <a:p>
            <a:pPr lvl="0">
              <a:spcAft>
                <a:spcPts val="600"/>
              </a:spcAft>
            </a:pPr>
            <a:r>
              <a:rPr lang="en-GB" sz="1000" dirty="0">
                <a:solidFill>
                  <a:schemeClr val="tx1"/>
                </a:solidFill>
              </a:rPr>
              <a:t>As part of the programme, we will:</a:t>
            </a:r>
          </a:p>
          <a:p>
            <a:pPr marL="171450" lvl="0" indent="-171450">
              <a:spcAft>
                <a:spcPts val="600"/>
              </a:spcAft>
              <a:buFont typeface="Arial" panose="020B0604020202020204" pitchFamily="34" charset="0"/>
              <a:buChar char="•"/>
            </a:pPr>
            <a:r>
              <a:rPr lang="en-GB" sz="1000" dirty="0">
                <a:solidFill>
                  <a:schemeClr val="tx1"/>
                </a:solidFill>
              </a:rPr>
              <a:t>Empower individuals to care for themselves and take control of their health and wellbeing.</a:t>
            </a:r>
          </a:p>
          <a:p>
            <a:pPr marL="171450" lvl="0" indent="-171450">
              <a:spcAft>
                <a:spcPts val="600"/>
              </a:spcAft>
              <a:buFont typeface="Arial" panose="020B0604020202020204" pitchFamily="34" charset="0"/>
              <a:buChar char="•"/>
            </a:pPr>
            <a:r>
              <a:rPr lang="en-GB" sz="1000" dirty="0">
                <a:solidFill>
                  <a:schemeClr val="tx1"/>
                </a:solidFill>
              </a:rPr>
              <a:t>Empower staff to have access to high quality information and the digital resources they need to deliver safe, high quality, efficient care.</a:t>
            </a:r>
          </a:p>
          <a:p>
            <a:pPr marL="171450" lvl="0" indent="-171450">
              <a:spcAft>
                <a:spcPts val="600"/>
              </a:spcAft>
              <a:buFont typeface="Arial" panose="020B0604020202020204" pitchFamily="34" charset="0"/>
              <a:buChar char="•"/>
            </a:pPr>
            <a:r>
              <a:rPr lang="en-GB" sz="1000" dirty="0">
                <a:solidFill>
                  <a:schemeClr val="tx1"/>
                </a:solidFill>
              </a:rPr>
              <a:t>Achieve a joined-up, efficient and informed patient journey, based on secure, real-time patient data; and</a:t>
            </a:r>
          </a:p>
          <a:p>
            <a:pPr marL="171450" lvl="0" indent="-171450">
              <a:spcAft>
                <a:spcPts val="600"/>
              </a:spcAft>
              <a:buFont typeface="Arial" panose="020B0604020202020204" pitchFamily="34" charset="0"/>
              <a:buChar char="•"/>
            </a:pPr>
            <a:r>
              <a:rPr lang="en-GB" sz="1000" dirty="0">
                <a:solidFill>
                  <a:schemeClr val="tx1"/>
                </a:solidFill>
              </a:rPr>
              <a:t>Make C&amp;M the area innovators want to come to for digital excellence.</a:t>
            </a:r>
          </a:p>
        </p:txBody>
      </p:sp>
      <p:pic>
        <p:nvPicPr>
          <p:cNvPr id="11" name="Picture 5">
            <a:extLst>
              <a:ext uri="{FF2B5EF4-FFF2-40B4-BE49-F238E27FC236}">
                <a16:creationId xmlns="" xmlns:a16="http://schemas.microsoft.com/office/drawing/2014/main" id="{B858DAA6-050B-46F5-8BEA-F58271AE1A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9255" y="4271816"/>
            <a:ext cx="2222745" cy="513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a:extLst>
              <a:ext uri="{FF2B5EF4-FFF2-40B4-BE49-F238E27FC236}">
                <a16:creationId xmlns="" xmlns:a16="http://schemas.microsoft.com/office/drawing/2014/main" id="{37077FE9-BA22-4CCA-9B93-553328EA80E7}"/>
              </a:ext>
            </a:extLst>
          </p:cNvPr>
          <p:cNvPicPr>
            <a:picLocks noChangeAspect="1"/>
          </p:cNvPicPr>
          <p:nvPr/>
        </p:nvPicPr>
        <p:blipFill rotWithShape="1">
          <a:blip r:embed="rId4"/>
          <a:srcRect r="63168"/>
          <a:stretch/>
        </p:blipFill>
        <p:spPr>
          <a:xfrm>
            <a:off x="493775" y="6197389"/>
            <a:ext cx="549581" cy="531763"/>
          </a:xfrm>
          <a:prstGeom prst="rect">
            <a:avLst/>
          </a:prstGeom>
        </p:spPr>
      </p:pic>
      <p:sp>
        <p:nvSpPr>
          <p:cNvPr id="13" name="Rectangle 12">
            <a:extLst>
              <a:ext uri="{FF2B5EF4-FFF2-40B4-BE49-F238E27FC236}">
                <a16:creationId xmlns="" xmlns:a16="http://schemas.microsoft.com/office/drawing/2014/main" id="{A92A49B3-7D33-4AB0-A042-A496CB03B1CA}"/>
              </a:ext>
            </a:extLst>
          </p:cNvPr>
          <p:cNvSpPr/>
          <p:nvPr/>
        </p:nvSpPr>
        <p:spPr>
          <a:xfrm>
            <a:off x="1043356" y="6309380"/>
            <a:ext cx="3344185" cy="307777"/>
          </a:xfrm>
          <a:prstGeom prst="rect">
            <a:avLst/>
          </a:prstGeom>
        </p:spPr>
        <p:txBody>
          <a:bodyPr wrap="none">
            <a:spAutoFit/>
          </a:bodyPr>
          <a:lstStyle/>
          <a:p>
            <a:r>
              <a:rPr lang="en-GB" sz="1400" i="1" dirty="0">
                <a:solidFill>
                  <a:srgbClr val="006A71"/>
                </a:solidFill>
              </a:rPr>
              <a:t>Excellence in care, research and innovation</a:t>
            </a:r>
            <a:endParaRPr lang="en-GB" sz="1400" dirty="0"/>
          </a:p>
        </p:txBody>
      </p:sp>
      <p:pic>
        <p:nvPicPr>
          <p:cNvPr id="4" name="Picture 3" descr="A group of people sitting at a table using a computer&#10;&#10;Description generated with very high confidence">
            <a:extLst>
              <a:ext uri="{FF2B5EF4-FFF2-40B4-BE49-F238E27FC236}">
                <a16:creationId xmlns="" xmlns:a16="http://schemas.microsoft.com/office/drawing/2014/main" id="{927C2076-2519-471E-A092-9021322B9B3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4965" r="1377" b="2197"/>
          <a:stretch/>
        </p:blipFill>
        <p:spPr>
          <a:xfrm>
            <a:off x="4658297" y="3770079"/>
            <a:ext cx="4090416" cy="2427306"/>
          </a:xfrm>
          <a:prstGeom prst="rect">
            <a:avLst/>
          </a:prstGeom>
        </p:spPr>
      </p:pic>
    </p:spTree>
    <p:extLst>
      <p:ext uri="{BB962C8B-B14F-4D97-AF65-F5344CB8AC3E}">
        <p14:creationId xmlns:p14="http://schemas.microsoft.com/office/powerpoint/2010/main" val="4718924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51B32FB-A48C-4B3A-8E97-80DA23538401}"/>
              </a:ext>
            </a:extLst>
          </p:cNvPr>
          <p:cNvSpPr>
            <a:spLocks noGrp="1"/>
          </p:cNvSpPr>
          <p:nvPr>
            <p:ph type="title"/>
          </p:nvPr>
        </p:nvSpPr>
        <p:spPr/>
        <p:txBody>
          <a:bodyPr/>
          <a:lstStyle/>
          <a:p>
            <a:r>
              <a:rPr lang="en-GB" dirty="0"/>
              <a:t>Collaborative system leadership</a:t>
            </a:r>
          </a:p>
        </p:txBody>
      </p:sp>
      <p:sp>
        <p:nvSpPr>
          <p:cNvPr id="3" name="Text Placeholder 2">
            <a:extLst>
              <a:ext uri="{FF2B5EF4-FFF2-40B4-BE49-F238E27FC236}">
                <a16:creationId xmlns="" xmlns:a16="http://schemas.microsoft.com/office/drawing/2014/main" id="{877B1868-CC90-4591-86EF-88DF826A2F20}"/>
              </a:ext>
            </a:extLst>
          </p:cNvPr>
          <p:cNvSpPr>
            <a:spLocks noGrp="1"/>
          </p:cNvSpPr>
          <p:nvPr>
            <p:ph type="body" sz="quarter" idx="13"/>
          </p:nvPr>
        </p:nvSpPr>
        <p:spPr/>
        <p:txBody>
          <a:bodyPr>
            <a:normAutofit/>
          </a:bodyPr>
          <a:lstStyle/>
          <a:p>
            <a:r>
              <a:rPr lang="en-GB" sz="1100" dirty="0">
                <a:solidFill>
                  <a:schemeClr val="tx1"/>
                </a:solidFill>
              </a:rPr>
              <a:t>Our new clinical model provides an excellent platform for working across the health and care system. Over the next three years we will focus increasingly on collaborative and systemwide working.</a:t>
            </a:r>
            <a:endParaRPr lang="en-GB" sz="1100" dirty="0"/>
          </a:p>
        </p:txBody>
      </p:sp>
      <p:sp>
        <p:nvSpPr>
          <p:cNvPr id="4" name="Content Placeholder 3">
            <a:extLst>
              <a:ext uri="{FF2B5EF4-FFF2-40B4-BE49-F238E27FC236}">
                <a16:creationId xmlns="" xmlns:a16="http://schemas.microsoft.com/office/drawing/2014/main" id="{EBFF748B-A3E6-4637-8613-C82823B1450A}"/>
              </a:ext>
            </a:extLst>
          </p:cNvPr>
          <p:cNvSpPr>
            <a:spLocks noGrp="1"/>
          </p:cNvSpPr>
          <p:nvPr>
            <p:ph sz="quarter" idx="14"/>
          </p:nvPr>
        </p:nvSpPr>
        <p:spPr>
          <a:xfrm>
            <a:off x="431801" y="1089026"/>
            <a:ext cx="8316912" cy="5111750"/>
          </a:xfrm>
        </p:spPr>
        <p:txBody>
          <a:bodyPr numCol="2" spcCol="180000"/>
          <a:lstStyle/>
          <a:p>
            <a:pPr>
              <a:spcAft>
                <a:spcPts val="600"/>
              </a:spcAft>
            </a:pPr>
            <a:endParaRPr lang="en-GB" sz="1000" b="1" dirty="0">
              <a:solidFill>
                <a:schemeClr val="tx1"/>
              </a:solidFill>
            </a:endParaRPr>
          </a:p>
          <a:p>
            <a:pPr>
              <a:spcAft>
                <a:spcPts val="600"/>
              </a:spcAft>
            </a:pPr>
            <a:endParaRPr lang="en-GB" sz="1000" b="1" dirty="0">
              <a:solidFill>
                <a:schemeClr val="tx1"/>
              </a:solidFill>
            </a:endParaRPr>
          </a:p>
          <a:p>
            <a:pPr>
              <a:spcAft>
                <a:spcPts val="600"/>
              </a:spcAft>
            </a:pPr>
            <a:endParaRPr lang="en-GB" sz="1000" b="1" dirty="0">
              <a:solidFill>
                <a:schemeClr val="tx1"/>
              </a:solidFill>
            </a:endParaRPr>
          </a:p>
          <a:p>
            <a:pPr>
              <a:spcAft>
                <a:spcPts val="600"/>
              </a:spcAft>
            </a:pPr>
            <a:endParaRPr lang="en-GB" sz="1000" b="1" dirty="0">
              <a:solidFill>
                <a:schemeClr val="tx1"/>
              </a:solidFill>
            </a:endParaRPr>
          </a:p>
          <a:p>
            <a:pPr>
              <a:spcAft>
                <a:spcPts val="600"/>
              </a:spcAft>
            </a:pPr>
            <a:endParaRPr lang="en-GB" sz="1000" b="1" dirty="0">
              <a:solidFill>
                <a:schemeClr val="tx1"/>
              </a:solidFill>
            </a:endParaRPr>
          </a:p>
          <a:p>
            <a:pPr>
              <a:spcAft>
                <a:spcPts val="600"/>
              </a:spcAft>
            </a:pPr>
            <a:endParaRPr lang="en-GB" sz="1000" dirty="0">
              <a:solidFill>
                <a:schemeClr val="tx1"/>
              </a:solidFill>
            </a:endParaRPr>
          </a:p>
          <a:p>
            <a:pPr>
              <a:spcAft>
                <a:spcPts val="600"/>
              </a:spcAft>
            </a:pPr>
            <a:endParaRPr lang="en-GB" sz="1000" dirty="0">
              <a:solidFill>
                <a:schemeClr val="tx1"/>
              </a:solidFill>
            </a:endParaRPr>
          </a:p>
          <a:p>
            <a:pPr>
              <a:spcAft>
                <a:spcPts val="600"/>
              </a:spcAft>
            </a:pPr>
            <a:endParaRPr lang="en-GB" sz="1000" dirty="0">
              <a:solidFill>
                <a:schemeClr val="tx1"/>
              </a:solidFill>
            </a:endParaRPr>
          </a:p>
          <a:p>
            <a:pPr>
              <a:spcAft>
                <a:spcPts val="600"/>
              </a:spcAft>
            </a:pPr>
            <a:endParaRPr lang="en-GB" sz="1000" dirty="0">
              <a:solidFill>
                <a:schemeClr val="tx1"/>
              </a:solidFill>
            </a:endParaRPr>
          </a:p>
          <a:p>
            <a:pPr>
              <a:spcAft>
                <a:spcPts val="600"/>
              </a:spcAft>
            </a:pPr>
            <a:r>
              <a:rPr lang="en-GB" sz="1000" dirty="0">
                <a:solidFill>
                  <a:schemeClr val="tx1"/>
                </a:solidFill>
              </a:rPr>
              <a:t>Our system values our clinical expertise in providing outstanding non-surgical cancer care. However, we will only continue to deliver for our patients if we broaden our influence across the whole cancer pathway in future, working closely with all of our partners</a:t>
            </a:r>
            <a:r>
              <a:rPr lang="en-GB" sz="1000" kern="0" dirty="0">
                <a:solidFill>
                  <a:schemeClr val="tx1"/>
                </a:solidFill>
              </a:rPr>
              <a:t>. We will therefore play an increasing role across C&amp;M, and more widely, over future years, focussed on delivering the benefits of closer system integration.</a:t>
            </a:r>
          </a:p>
          <a:p>
            <a:pPr>
              <a:spcAft>
                <a:spcPts val="600"/>
              </a:spcAft>
            </a:pPr>
            <a:r>
              <a:rPr lang="en-GB" sz="1000" b="1" dirty="0">
                <a:solidFill>
                  <a:schemeClr val="tx1"/>
                </a:solidFill>
              </a:rPr>
              <a:t>System leadership across C&amp;M:</a:t>
            </a:r>
          </a:p>
          <a:p>
            <a:pPr>
              <a:spcAft>
                <a:spcPts val="600"/>
              </a:spcAft>
            </a:pPr>
            <a:endParaRPr lang="en-GB" sz="1000" kern="0" dirty="0">
              <a:solidFill>
                <a:schemeClr val="tx1"/>
              </a:solidFill>
            </a:endParaRPr>
          </a:p>
          <a:p>
            <a:pPr>
              <a:spcAft>
                <a:spcPts val="600"/>
              </a:spcAft>
            </a:pPr>
            <a:endParaRPr lang="en-GB" sz="1000" kern="0" dirty="0">
              <a:solidFill>
                <a:schemeClr val="tx1"/>
              </a:solidFill>
            </a:endParaRPr>
          </a:p>
          <a:p>
            <a:pPr>
              <a:spcAft>
                <a:spcPts val="600"/>
              </a:spcAft>
            </a:pPr>
            <a:endParaRPr lang="en-GB" sz="1000" kern="0" dirty="0">
              <a:solidFill>
                <a:schemeClr val="tx1"/>
              </a:solidFill>
            </a:endParaRPr>
          </a:p>
          <a:p>
            <a:pPr>
              <a:spcAft>
                <a:spcPts val="600"/>
              </a:spcAft>
            </a:pPr>
            <a:r>
              <a:rPr lang="en-GB" sz="1000" kern="0" dirty="0">
                <a:solidFill>
                  <a:schemeClr val="tx1"/>
                </a:solidFill>
              </a:rPr>
              <a:t>The C&amp;M Cancer Alliance (reporting to the Cheshire and Merseyside Health and Care Partnership) affords CCC an invaluable opportunity to work with all partners to shape the system leadership agenda. The early progress made by the Alliance with its transformation priorities, alongside its trailblazer status for delivery, mean that it is an ideal partner and delivery vehicle to help CCC shape the future of cancer care for the benefit of patients in C&amp;M. </a:t>
            </a:r>
          </a:p>
          <a:p>
            <a:pPr>
              <a:spcAft>
                <a:spcPts val="600"/>
              </a:spcAft>
            </a:pPr>
            <a:endParaRPr lang="en-GB" sz="1000" kern="0" dirty="0">
              <a:solidFill>
                <a:schemeClr val="tx1"/>
              </a:solidFill>
            </a:endParaRPr>
          </a:p>
          <a:p>
            <a:pPr>
              <a:spcAft>
                <a:spcPts val="600"/>
              </a:spcAft>
            </a:pPr>
            <a:endParaRPr lang="en-GB" sz="1000" kern="0" dirty="0">
              <a:solidFill>
                <a:schemeClr val="tx1"/>
              </a:solidFill>
            </a:endParaRPr>
          </a:p>
          <a:p>
            <a:pPr>
              <a:spcAft>
                <a:spcPts val="600"/>
              </a:spcAft>
            </a:pPr>
            <a:r>
              <a:rPr lang="en-GB" sz="1000" dirty="0">
                <a:solidFill>
                  <a:schemeClr val="tx1"/>
                </a:solidFill>
              </a:rPr>
              <a:t>CCC has the support of the Alliance </a:t>
            </a:r>
            <a:r>
              <a:rPr lang="en-GB" sz="1000" dirty="0" smtClean="0">
                <a:solidFill>
                  <a:schemeClr val="tx1"/>
                </a:solidFill>
              </a:rPr>
              <a:t>to be an active leader in the </a:t>
            </a:r>
            <a:r>
              <a:rPr lang="en-GB" sz="1000" dirty="0">
                <a:solidFill>
                  <a:schemeClr val="tx1"/>
                </a:solidFill>
              </a:rPr>
              <a:t>development of a ten-year plan for cancer across C&amp;M. This will be a systemwide plan taking in all aspects of the cancer pathway – from screening and prevention through to specialist care.</a:t>
            </a:r>
            <a:endParaRPr lang="en-GB" sz="1000" kern="0" dirty="0">
              <a:solidFill>
                <a:schemeClr val="tx1"/>
              </a:solidFill>
            </a:endParaRPr>
          </a:p>
          <a:p>
            <a:pPr>
              <a:spcAft>
                <a:spcPts val="600"/>
              </a:spcAft>
            </a:pPr>
            <a:r>
              <a:rPr lang="en-GB" sz="1000" kern="0" dirty="0">
                <a:solidFill>
                  <a:schemeClr val="tx1"/>
                </a:solidFill>
              </a:rPr>
              <a:t>We will also work through the Alliance to deliver a successful bid for years three and four of the National Cancer Transformation Fund, and to improve access to clinical trials for C&amp;M. </a:t>
            </a:r>
          </a:p>
          <a:p>
            <a:pPr>
              <a:spcAft>
                <a:spcPts val="600"/>
              </a:spcAft>
            </a:pPr>
            <a:r>
              <a:rPr lang="en-GB" sz="1000" kern="0" dirty="0">
                <a:solidFill>
                  <a:schemeClr val="tx1"/>
                </a:solidFill>
              </a:rPr>
              <a:t>We will also continue to lead and contribute to systemwide work in key areas of care and research, for example:</a:t>
            </a:r>
          </a:p>
          <a:p>
            <a:pPr marL="171450" indent="-171450">
              <a:spcAft>
                <a:spcPts val="600"/>
              </a:spcAft>
              <a:buFont typeface="Arial" panose="020B0604020202020204" pitchFamily="34" charset="0"/>
              <a:buChar char="•"/>
            </a:pPr>
            <a:r>
              <a:rPr lang="en-GB" sz="1000" b="1" kern="0" dirty="0">
                <a:solidFill>
                  <a:schemeClr val="tx1"/>
                </a:solidFill>
              </a:rPr>
              <a:t>Leadership for palliative care: </a:t>
            </a:r>
            <a:r>
              <a:rPr lang="en-GB" sz="1000" kern="0" dirty="0">
                <a:solidFill>
                  <a:schemeClr val="tx1"/>
                </a:solidFill>
              </a:rPr>
              <a:t>We are working with partners to empower people to live well before dying through the C&amp;M Programme Board for Palliative and End of Life care. The board will ensure that our care provides personalisation and choice at the end of life, integrates services, provides as much care as possible out of hospital, and continuously improves patient experience.</a:t>
            </a:r>
          </a:p>
          <a:p>
            <a:pPr marL="171450" indent="-171450">
              <a:spcAft>
                <a:spcPts val="600"/>
              </a:spcAft>
              <a:buFont typeface="Arial" panose="020B0604020202020204" pitchFamily="34" charset="0"/>
              <a:buChar char="•"/>
            </a:pPr>
            <a:r>
              <a:rPr lang="en-GB" sz="1000" b="1" dirty="0">
                <a:solidFill>
                  <a:schemeClr val="tx1"/>
                </a:solidFill>
              </a:rPr>
              <a:t>Leadership for specialist cancer nursing: </a:t>
            </a:r>
            <a:r>
              <a:rPr lang="en-GB" sz="1000" dirty="0">
                <a:solidFill>
                  <a:schemeClr val="tx1"/>
                </a:solidFill>
              </a:rPr>
              <a:t>CCC plays an active role in the Lead Cancer Nurses Clinical Quality Group - an expert forum for promoting clinical excellence and developing policy for cancer nursing. It provides expert advice to a wide range of healthcare professionals across the region, as well as developing the nursing-specific elements of the Cancer Alliance work programme.</a:t>
            </a:r>
          </a:p>
          <a:p>
            <a:pPr marL="171450" indent="-171450">
              <a:spcAft>
                <a:spcPts val="600"/>
              </a:spcAft>
              <a:buFont typeface="Arial" panose="020B0604020202020204" pitchFamily="34" charset="0"/>
              <a:buChar char="•"/>
            </a:pPr>
            <a:r>
              <a:rPr lang="en-GB" sz="1000" b="1" dirty="0">
                <a:solidFill>
                  <a:schemeClr val="tx1"/>
                </a:solidFill>
              </a:rPr>
              <a:t>Digitising care across the system: </a:t>
            </a:r>
            <a:r>
              <a:rPr lang="en-GB" sz="1000" dirty="0">
                <a:solidFill>
                  <a:schemeClr val="tx1"/>
                </a:solidFill>
              </a:rPr>
              <a:t>We are working with partners to implement </a:t>
            </a:r>
            <a:r>
              <a:rPr lang="en-GB" sz="1000" dirty="0" err="1">
                <a:solidFill>
                  <a:schemeClr val="tx1"/>
                </a:solidFill>
              </a:rPr>
              <a:t>Digit@LL</a:t>
            </a:r>
            <a:r>
              <a:rPr lang="en-GB" sz="1000" dirty="0">
                <a:solidFill>
                  <a:schemeClr val="tx1"/>
                </a:solidFill>
              </a:rPr>
              <a:t> – the C&amp;M digital strategy (see page 13).</a:t>
            </a:r>
            <a:endParaRPr lang="en-GB" sz="1000" b="1" dirty="0">
              <a:solidFill>
                <a:schemeClr val="tx1"/>
              </a:solidFill>
            </a:endParaRPr>
          </a:p>
          <a:p>
            <a:pPr marL="171450" indent="-171450">
              <a:spcAft>
                <a:spcPts val="600"/>
              </a:spcAft>
              <a:buFont typeface="Arial" panose="020B0604020202020204" pitchFamily="34" charset="0"/>
              <a:buChar char="•"/>
            </a:pPr>
            <a:r>
              <a:rPr lang="en-GB" sz="1000" b="1" dirty="0">
                <a:solidFill>
                  <a:schemeClr val="tx1"/>
                </a:solidFill>
              </a:rPr>
              <a:t>Partnerships with Universities: </a:t>
            </a:r>
            <a:r>
              <a:rPr lang="en-GB" sz="1000" dirty="0">
                <a:solidFill>
                  <a:schemeClr val="tx1"/>
                </a:solidFill>
              </a:rPr>
              <a:t>We will focus on leadership for research and education on a greater scale and impact across C&amp;M, to be done in a strategic partnership with our University partners to support economic re-generation. This will allow us to play a key role in improving health outcomes for the region and develop a national and international profile as leaders in cancer care. </a:t>
            </a:r>
          </a:p>
        </p:txBody>
      </p:sp>
      <p:sp>
        <p:nvSpPr>
          <p:cNvPr id="5" name="Slide Number Placeholder 4">
            <a:extLst>
              <a:ext uri="{FF2B5EF4-FFF2-40B4-BE49-F238E27FC236}">
                <a16:creationId xmlns="" xmlns:a16="http://schemas.microsoft.com/office/drawing/2014/main" id="{E4C3FF72-3113-46C7-A666-E14B5606931F}"/>
              </a:ext>
            </a:extLst>
          </p:cNvPr>
          <p:cNvSpPr>
            <a:spLocks noGrp="1"/>
          </p:cNvSpPr>
          <p:nvPr>
            <p:ph type="sldNum" sz="quarter" idx="12"/>
          </p:nvPr>
        </p:nvSpPr>
        <p:spPr/>
        <p:txBody>
          <a:bodyPr/>
          <a:lstStyle/>
          <a:p>
            <a:fld id="{00E6A5BD-C011-4A45-AA3A-201790FB7F2B}" type="slidenum">
              <a:rPr lang="en-CA" smtClean="0"/>
              <a:pPr/>
              <a:t>14</a:t>
            </a:fld>
            <a:endParaRPr lang="en-CA" dirty="0"/>
          </a:p>
        </p:txBody>
      </p:sp>
      <p:sp>
        <p:nvSpPr>
          <p:cNvPr id="14" name="Rectangle 13">
            <a:extLst>
              <a:ext uri="{FF2B5EF4-FFF2-40B4-BE49-F238E27FC236}">
                <a16:creationId xmlns="" xmlns:a16="http://schemas.microsoft.com/office/drawing/2014/main" id="{21E38894-BF7E-4CE7-A040-C0736695F2DB}"/>
              </a:ext>
            </a:extLst>
          </p:cNvPr>
          <p:cNvSpPr/>
          <p:nvPr/>
        </p:nvSpPr>
        <p:spPr>
          <a:xfrm>
            <a:off x="440605" y="1089025"/>
            <a:ext cx="4131395" cy="2018242"/>
          </a:xfrm>
          <a:prstGeom prst="rect">
            <a:avLst/>
          </a:prstGeom>
          <a:solidFill>
            <a:srgbClr val="BCDCDE"/>
          </a:solidFill>
          <a:ln w="9525">
            <a:solidFill>
              <a:srgbClr val="006A7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300"/>
              </a:spcAft>
            </a:pPr>
            <a:r>
              <a:rPr lang="en-GB" sz="1000" b="1" dirty="0">
                <a:solidFill>
                  <a:schemeClr val="tx1"/>
                </a:solidFill>
                <a:latin typeface="Arial" panose="020B0604020202020204" pitchFamily="34" charset="0"/>
                <a:cs typeface="Arial" panose="020B0604020202020204" pitchFamily="34" charset="0"/>
              </a:rPr>
              <a:t>Collaborative System Leadership:</a:t>
            </a:r>
          </a:p>
          <a:p>
            <a:pPr marL="171450" indent="-171450">
              <a:spcAft>
                <a:spcPts val="600"/>
              </a:spcAft>
              <a:buFont typeface="Wingdings" panose="05000000000000000000" pitchFamily="2" charset="2"/>
              <a:buChar char="ü"/>
            </a:pPr>
            <a:r>
              <a:rPr lang="en-GB" sz="1000" dirty="0" smtClean="0">
                <a:solidFill>
                  <a:schemeClr val="tx1"/>
                </a:solidFill>
                <a:latin typeface="Arial" panose="020B0604020202020204" pitchFamily="34" charset="0"/>
                <a:cs typeface="Arial" panose="020B0604020202020204" pitchFamily="34" charset="0"/>
              </a:rPr>
              <a:t>Leadership role in </a:t>
            </a:r>
            <a:r>
              <a:rPr lang="en-GB" sz="1000" dirty="0">
                <a:solidFill>
                  <a:schemeClr val="tx1"/>
                </a:solidFill>
                <a:latin typeface="Arial" panose="020B0604020202020204" pitchFamily="34" charset="0"/>
                <a:cs typeface="Arial" panose="020B0604020202020204" pitchFamily="34" charset="0"/>
              </a:rPr>
              <a:t>the development of a systemwide ten-year strategy and implementation plan for cancer across C&amp;M.</a:t>
            </a:r>
          </a:p>
          <a:p>
            <a:pPr marL="171450" indent="-171450">
              <a:spcAft>
                <a:spcPts val="600"/>
              </a:spcAft>
              <a:buFont typeface="Wingdings" panose="05000000000000000000" pitchFamily="2" charset="2"/>
              <a:buChar char="ü"/>
            </a:pPr>
            <a:r>
              <a:rPr lang="en-GB" sz="1000" dirty="0">
                <a:solidFill>
                  <a:schemeClr val="tx1"/>
                </a:solidFill>
                <a:latin typeface="Arial" panose="020B0604020202020204" pitchFamily="34" charset="0"/>
                <a:cs typeface="Arial" panose="020B0604020202020204" pitchFamily="34" charset="0"/>
              </a:rPr>
              <a:t>Continue to contribute to - and lead - locally and nationally in key areas of care and research, including through embedding our new clinical model. </a:t>
            </a:r>
          </a:p>
          <a:p>
            <a:pPr marL="171450" indent="-171450">
              <a:spcAft>
                <a:spcPts val="600"/>
              </a:spcAft>
              <a:buFont typeface="Wingdings" panose="05000000000000000000" pitchFamily="2" charset="2"/>
              <a:buChar char="ü"/>
            </a:pPr>
            <a:r>
              <a:rPr lang="en-GB" sz="1000" dirty="0" smtClean="0">
                <a:solidFill>
                  <a:schemeClr val="tx1"/>
                </a:solidFill>
                <a:latin typeface="Arial" panose="020B0604020202020204" pitchFamily="34" charset="0"/>
                <a:cs typeface="Arial" panose="020B0604020202020204" pitchFamily="34" charset="0"/>
              </a:rPr>
              <a:t>Play a significant role in the design of a radiotherapy </a:t>
            </a:r>
            <a:r>
              <a:rPr lang="en-GB" sz="1000" dirty="0">
                <a:solidFill>
                  <a:schemeClr val="tx1"/>
                </a:solidFill>
                <a:latin typeface="Arial" panose="020B0604020202020204" pitchFamily="34" charset="0"/>
                <a:cs typeface="Arial" panose="020B0604020202020204" pitchFamily="34" charset="0"/>
              </a:rPr>
              <a:t>network with Greater Manchester and South Lancashire, covering a population of over 6 million people. </a:t>
            </a:r>
          </a:p>
          <a:p>
            <a:pPr marL="171450" indent="-171450">
              <a:spcAft>
                <a:spcPts val="600"/>
              </a:spcAft>
              <a:buFont typeface="Wingdings" panose="05000000000000000000" pitchFamily="2" charset="2"/>
              <a:buChar char="ü"/>
            </a:pPr>
            <a:r>
              <a:rPr lang="en-GB" sz="1000" dirty="0">
                <a:solidFill>
                  <a:schemeClr val="tx1"/>
                </a:solidFill>
                <a:latin typeface="Arial" panose="020B0604020202020204" pitchFamily="34" charset="0"/>
                <a:cs typeface="Arial" panose="020B0604020202020204" pitchFamily="34" charset="0"/>
              </a:rPr>
              <a:t>Play a significant role in the design of leading-edge integrated care and research models across Cheshire and Merseyside.</a:t>
            </a:r>
            <a:endParaRPr lang="en-GB" sz="1050" dirty="0">
              <a:solidFill>
                <a:schemeClr val="tx1"/>
              </a:solidFill>
              <a:latin typeface="Arial" panose="020B0604020202020204" pitchFamily="34" charset="0"/>
              <a:cs typeface="Arial" panose="020B0604020202020204" pitchFamily="34" charset="0"/>
            </a:endParaRPr>
          </a:p>
          <a:p>
            <a:pPr marL="171450" indent="-171450">
              <a:spcAft>
                <a:spcPts val="600"/>
              </a:spcAft>
              <a:buFont typeface="Wingdings" panose="05000000000000000000" pitchFamily="2" charset="2"/>
              <a:buChar char="ü"/>
            </a:pPr>
            <a:endParaRPr lang="en-GB" sz="1050" dirty="0">
              <a:solidFill>
                <a:schemeClr val="tx1"/>
              </a:solidFill>
              <a:latin typeface="Arial" panose="020B0604020202020204" pitchFamily="34" charset="0"/>
              <a:cs typeface="Arial" panose="020B0604020202020204" pitchFamily="34" charset="0"/>
            </a:endParaRPr>
          </a:p>
          <a:p>
            <a:pPr marL="171450" indent="-171450">
              <a:spcAft>
                <a:spcPts val="300"/>
              </a:spcAft>
              <a:buFont typeface="Wingdings" panose="05000000000000000000" pitchFamily="2" charset="2"/>
              <a:buChar char="ü"/>
            </a:pPr>
            <a:endParaRPr lang="en-GB" sz="1000" dirty="0">
              <a:solidFill>
                <a:schemeClr val="tx1"/>
              </a:solidFill>
              <a:latin typeface="Arial" panose="020B0604020202020204" pitchFamily="34" charset="0"/>
              <a:cs typeface="Arial" panose="020B0604020202020204" pitchFamily="34" charset="0"/>
            </a:endParaRPr>
          </a:p>
        </p:txBody>
      </p:sp>
      <p:pic>
        <p:nvPicPr>
          <p:cNvPr id="16" name="Picture 15">
            <a:extLst>
              <a:ext uri="{FF2B5EF4-FFF2-40B4-BE49-F238E27FC236}">
                <a16:creationId xmlns="" xmlns:a16="http://schemas.microsoft.com/office/drawing/2014/main" id="{DC21E730-158D-46F3-B632-F290455D9D86}"/>
              </a:ext>
            </a:extLst>
          </p:cNvPr>
          <p:cNvPicPr>
            <a:picLocks noChangeAspect="1"/>
          </p:cNvPicPr>
          <p:nvPr/>
        </p:nvPicPr>
        <p:blipFill>
          <a:blip r:embed="rId2"/>
          <a:stretch>
            <a:fillRect/>
          </a:stretch>
        </p:blipFill>
        <p:spPr>
          <a:xfrm>
            <a:off x="7833359" y="151053"/>
            <a:ext cx="914576" cy="880450"/>
          </a:xfrm>
          <a:prstGeom prst="rect">
            <a:avLst/>
          </a:prstGeom>
        </p:spPr>
      </p:pic>
      <p:grpSp>
        <p:nvGrpSpPr>
          <p:cNvPr id="13" name="Group 12">
            <a:extLst>
              <a:ext uri="{FF2B5EF4-FFF2-40B4-BE49-F238E27FC236}">
                <a16:creationId xmlns="" xmlns:a16="http://schemas.microsoft.com/office/drawing/2014/main" id="{24A2D0CB-BCB1-42D9-A280-9D64B51111F3}"/>
              </a:ext>
            </a:extLst>
          </p:cNvPr>
          <p:cNvGrpSpPr/>
          <p:nvPr/>
        </p:nvGrpSpPr>
        <p:grpSpPr>
          <a:xfrm>
            <a:off x="781275" y="4282110"/>
            <a:ext cx="3250398" cy="615182"/>
            <a:chOff x="891298" y="4786134"/>
            <a:chExt cx="3534676" cy="685026"/>
          </a:xfrm>
        </p:grpSpPr>
        <p:pic>
          <p:nvPicPr>
            <p:cNvPr id="7176" name="Picture 8" descr="Related image">
              <a:extLst>
                <a:ext uri="{FF2B5EF4-FFF2-40B4-BE49-F238E27FC236}">
                  <a16:creationId xmlns="" xmlns:a16="http://schemas.microsoft.com/office/drawing/2014/main" id="{985B3438-9219-4BC5-897F-AE74E2E9883C}"/>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5957"/>
            <a:stretch/>
          </p:blipFill>
          <p:spPr bwMode="auto">
            <a:xfrm>
              <a:off x="3500801" y="4786134"/>
              <a:ext cx="925173" cy="68502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M HCP logo banner">
              <a:extLst>
                <a:ext uri="{FF2B5EF4-FFF2-40B4-BE49-F238E27FC236}">
                  <a16:creationId xmlns="" xmlns:a16="http://schemas.microsoft.com/office/drawing/2014/main" id="{DCAC2926-B00B-43EB-84EF-8423709F0FB6}"/>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27693"/>
            <a:stretch/>
          </p:blipFill>
          <p:spPr bwMode="auto">
            <a:xfrm>
              <a:off x="891298" y="4786134"/>
              <a:ext cx="2519172" cy="685026"/>
            </a:xfrm>
            <a:prstGeom prst="rect">
              <a:avLst/>
            </a:prstGeom>
            <a:noFill/>
            <a:extLst>
              <a:ext uri="{909E8E84-426E-40DD-AFC4-6F175D3DCCD1}">
                <a14:hiddenFill xmlns:a14="http://schemas.microsoft.com/office/drawing/2010/main">
                  <a:solidFill>
                    <a:srgbClr val="FFFFFF"/>
                  </a:solidFill>
                </a14:hiddenFill>
              </a:ext>
            </a:extLst>
          </p:spPr>
        </p:pic>
      </p:grpSp>
      <p:pic>
        <p:nvPicPr>
          <p:cNvPr id="19" name="Picture 18">
            <a:extLst>
              <a:ext uri="{FF2B5EF4-FFF2-40B4-BE49-F238E27FC236}">
                <a16:creationId xmlns="" xmlns:a16="http://schemas.microsoft.com/office/drawing/2014/main" id="{53DDC953-6CE7-4972-81CA-1C2A426EE234}"/>
              </a:ext>
            </a:extLst>
          </p:cNvPr>
          <p:cNvPicPr>
            <a:picLocks noChangeAspect="1"/>
          </p:cNvPicPr>
          <p:nvPr/>
        </p:nvPicPr>
        <p:blipFill rotWithShape="1">
          <a:blip r:embed="rId5"/>
          <a:srcRect r="63168"/>
          <a:stretch/>
        </p:blipFill>
        <p:spPr>
          <a:xfrm>
            <a:off x="493775" y="6197389"/>
            <a:ext cx="549581" cy="531763"/>
          </a:xfrm>
          <a:prstGeom prst="rect">
            <a:avLst/>
          </a:prstGeom>
        </p:spPr>
      </p:pic>
      <p:sp>
        <p:nvSpPr>
          <p:cNvPr id="20" name="Rectangle 19">
            <a:extLst>
              <a:ext uri="{FF2B5EF4-FFF2-40B4-BE49-F238E27FC236}">
                <a16:creationId xmlns="" xmlns:a16="http://schemas.microsoft.com/office/drawing/2014/main" id="{4E6F23CB-2228-42E5-A0AD-AC8366D8AED5}"/>
              </a:ext>
            </a:extLst>
          </p:cNvPr>
          <p:cNvSpPr/>
          <p:nvPr/>
        </p:nvSpPr>
        <p:spPr>
          <a:xfrm>
            <a:off x="1043356" y="6309380"/>
            <a:ext cx="3344185" cy="307777"/>
          </a:xfrm>
          <a:prstGeom prst="rect">
            <a:avLst/>
          </a:prstGeom>
        </p:spPr>
        <p:txBody>
          <a:bodyPr wrap="none">
            <a:spAutoFit/>
          </a:bodyPr>
          <a:lstStyle/>
          <a:p>
            <a:r>
              <a:rPr lang="en-GB" sz="1400" i="1" dirty="0">
                <a:solidFill>
                  <a:srgbClr val="006A71"/>
                </a:solidFill>
              </a:rPr>
              <a:t>Excellence in care, research and innovation</a:t>
            </a:r>
            <a:endParaRPr lang="en-GB" sz="1400" dirty="0"/>
          </a:p>
        </p:txBody>
      </p:sp>
    </p:spTree>
    <p:extLst>
      <p:ext uri="{BB962C8B-B14F-4D97-AF65-F5344CB8AC3E}">
        <p14:creationId xmlns:p14="http://schemas.microsoft.com/office/powerpoint/2010/main" val="28621940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51B32FB-A48C-4B3A-8E97-80DA23538401}"/>
              </a:ext>
            </a:extLst>
          </p:cNvPr>
          <p:cNvSpPr>
            <a:spLocks noGrp="1"/>
          </p:cNvSpPr>
          <p:nvPr>
            <p:ph type="title"/>
          </p:nvPr>
        </p:nvSpPr>
        <p:spPr/>
        <p:txBody>
          <a:bodyPr/>
          <a:lstStyle/>
          <a:p>
            <a:r>
              <a:rPr lang="en-GB" dirty="0"/>
              <a:t>Collaborative system leadership</a:t>
            </a:r>
          </a:p>
        </p:txBody>
      </p:sp>
      <p:sp>
        <p:nvSpPr>
          <p:cNvPr id="3" name="Text Placeholder 2">
            <a:extLst>
              <a:ext uri="{FF2B5EF4-FFF2-40B4-BE49-F238E27FC236}">
                <a16:creationId xmlns="" xmlns:a16="http://schemas.microsoft.com/office/drawing/2014/main" id="{877B1868-CC90-4591-86EF-88DF826A2F20}"/>
              </a:ext>
            </a:extLst>
          </p:cNvPr>
          <p:cNvSpPr>
            <a:spLocks noGrp="1"/>
          </p:cNvSpPr>
          <p:nvPr>
            <p:ph type="body" sz="quarter" idx="13"/>
          </p:nvPr>
        </p:nvSpPr>
        <p:spPr/>
        <p:txBody>
          <a:bodyPr>
            <a:normAutofit/>
          </a:bodyPr>
          <a:lstStyle/>
          <a:p>
            <a:r>
              <a:rPr lang="en-GB" sz="1100" dirty="0">
                <a:solidFill>
                  <a:schemeClr val="tx1"/>
                </a:solidFill>
              </a:rPr>
              <a:t>Our new clinical model provides an excellent platform for working across the health and care system. Over the next three years we will focus increasingly on collaborative and systemwide working.</a:t>
            </a:r>
            <a:endParaRPr lang="en-GB" sz="1100" dirty="0"/>
          </a:p>
        </p:txBody>
      </p:sp>
      <p:sp>
        <p:nvSpPr>
          <p:cNvPr id="4" name="Content Placeholder 3">
            <a:extLst>
              <a:ext uri="{FF2B5EF4-FFF2-40B4-BE49-F238E27FC236}">
                <a16:creationId xmlns="" xmlns:a16="http://schemas.microsoft.com/office/drawing/2014/main" id="{EBFF748B-A3E6-4637-8613-C82823B1450A}"/>
              </a:ext>
            </a:extLst>
          </p:cNvPr>
          <p:cNvSpPr>
            <a:spLocks noGrp="1"/>
          </p:cNvSpPr>
          <p:nvPr>
            <p:ph sz="quarter" idx="14"/>
          </p:nvPr>
        </p:nvSpPr>
        <p:spPr>
          <a:xfrm>
            <a:off x="431800" y="1089025"/>
            <a:ext cx="8316913" cy="5111750"/>
          </a:xfrm>
        </p:spPr>
        <p:txBody>
          <a:bodyPr numCol="2" spcCol="180000"/>
          <a:lstStyle/>
          <a:p>
            <a:pPr>
              <a:spcAft>
                <a:spcPts val="600"/>
              </a:spcAft>
            </a:pPr>
            <a:r>
              <a:rPr lang="en-GB" sz="1000" b="1" dirty="0">
                <a:solidFill>
                  <a:schemeClr val="tx1"/>
                </a:solidFill>
              </a:rPr>
              <a:t>Regional leadership:</a:t>
            </a:r>
          </a:p>
          <a:p>
            <a:pPr>
              <a:spcAft>
                <a:spcPts val="600"/>
              </a:spcAft>
            </a:pPr>
            <a:r>
              <a:rPr lang="en-GB" sz="1000" dirty="0">
                <a:solidFill>
                  <a:schemeClr val="tx1"/>
                </a:solidFill>
              </a:rPr>
              <a:t>We will work with commissioners and our provider partners to develop proposals for chemotherapy and radiotherapy clinical networks at regional level. Creating common systems and protocols for care and management will provide an opportunity for CCC to share its outstanding practice, and to learn from them in return, and therefore increase consistency of use of standards and reduce unwarranted variation in care. For example, CCC are already leading the way nationally in the development of ‘at home’ chemotherapy services, in co-ordinating chemotherapy across multiple sites, and in introducing innovative treatments – all of which could benefit patients more widely.</a:t>
            </a:r>
          </a:p>
          <a:p>
            <a:pPr>
              <a:spcAft>
                <a:spcPts val="600"/>
              </a:spcAft>
            </a:pPr>
            <a:r>
              <a:rPr lang="en-GB" sz="1000" dirty="0">
                <a:solidFill>
                  <a:schemeClr val="tx1"/>
                </a:solidFill>
              </a:rPr>
              <a:t>We will </a:t>
            </a:r>
            <a:r>
              <a:rPr lang="en-GB" sz="1000" dirty="0" smtClean="0">
                <a:solidFill>
                  <a:schemeClr val="tx1"/>
                </a:solidFill>
              </a:rPr>
              <a:t>explore </a:t>
            </a:r>
            <a:r>
              <a:rPr lang="en-GB" sz="1000" dirty="0">
                <a:solidFill>
                  <a:schemeClr val="tx1"/>
                </a:solidFill>
              </a:rPr>
              <a:t>a network alliance for radiology with the Royal Liverpool Hospital and Aintree Hospital (subject to proposed merger) and other Trusts. This will help us to lead efforts to drive quality and consistency in radiology reporting, tackling an identified </a:t>
            </a:r>
            <a:r>
              <a:rPr lang="en-GB" sz="1000" dirty="0" smtClean="0">
                <a:solidFill>
                  <a:schemeClr val="tx1"/>
                </a:solidFill>
              </a:rPr>
              <a:t>system wide need.</a:t>
            </a:r>
            <a:endParaRPr lang="en-GB" sz="1000" dirty="0">
              <a:solidFill>
                <a:schemeClr val="tx1"/>
              </a:solidFill>
            </a:endParaRPr>
          </a:p>
          <a:p>
            <a:pPr>
              <a:spcAft>
                <a:spcPts val="600"/>
              </a:spcAft>
            </a:pPr>
            <a:r>
              <a:rPr lang="en-GB" sz="1000" b="1" dirty="0">
                <a:solidFill>
                  <a:schemeClr val="tx1"/>
                </a:solidFill>
              </a:rPr>
              <a:t>National leadership – building on our strengths:</a:t>
            </a:r>
          </a:p>
          <a:p>
            <a:pPr>
              <a:spcAft>
                <a:spcPts val="600"/>
              </a:spcAft>
            </a:pPr>
            <a:r>
              <a:rPr lang="en-GB" sz="1000" dirty="0">
                <a:solidFill>
                  <a:schemeClr val="tx1"/>
                </a:solidFill>
              </a:rPr>
              <a:t>CCC clinicians are acknowledged national leaders in areas including breast, lung and pancreatic cancer, and haemato-oncology. Our research and innovation strategy (see page 16) sets out how we will build on these over the next four years, as well as extending our focus to qualitative research. In addition, our clinicians will continue to shape the national agenda for cancer care and treatment through membership of national reference panels (influencing new clinical guidance), and through bridging the gap between research and clinical practice.</a:t>
            </a:r>
          </a:p>
          <a:p>
            <a:pPr>
              <a:spcAft>
                <a:spcPts val="600"/>
              </a:spcAft>
            </a:pPr>
            <a:r>
              <a:rPr lang="en-GB" sz="1000" dirty="0">
                <a:solidFill>
                  <a:schemeClr val="tx1"/>
                </a:solidFill>
              </a:rPr>
              <a:t>Our new model of care will be a national exemplar in cancer treatment. For example:</a:t>
            </a:r>
          </a:p>
          <a:p>
            <a:pPr marL="171450" indent="-171450">
              <a:spcAft>
                <a:spcPts val="600"/>
              </a:spcAft>
              <a:buFont typeface="Arial" panose="020B0604020202020204" pitchFamily="34" charset="0"/>
              <a:buChar char="•"/>
            </a:pPr>
            <a:r>
              <a:rPr lang="en-GB" sz="1000" dirty="0">
                <a:solidFill>
                  <a:schemeClr val="tx1"/>
                </a:solidFill>
              </a:rPr>
              <a:t>It will underpin a single common infrastructure for the management of chemotherapy and radiotherapy services across the entirety of C&amp;M.</a:t>
            </a:r>
          </a:p>
          <a:p>
            <a:pPr marL="171450" indent="-171450">
              <a:spcAft>
                <a:spcPts val="600"/>
              </a:spcAft>
              <a:buFont typeface="Arial" panose="020B0604020202020204" pitchFamily="34" charset="0"/>
              <a:buChar char="•"/>
            </a:pPr>
            <a:r>
              <a:rPr lang="en-GB" sz="1000" dirty="0">
                <a:solidFill>
                  <a:schemeClr val="tx1"/>
                </a:solidFill>
              </a:rPr>
              <a:t>It will provide a nationally-leading service for chemotherapy closer to home (Clatterbridge in the Community). This service is already growing rapidly, and is expected to provide over 2,500 treatments per year by the end of 2018; and</a:t>
            </a:r>
          </a:p>
          <a:p>
            <a:pPr marL="171450" indent="-171450">
              <a:spcAft>
                <a:spcPts val="600"/>
              </a:spcAft>
              <a:buFont typeface="Arial" panose="020B0604020202020204" pitchFamily="34" charset="0"/>
              <a:buChar char="•"/>
            </a:pPr>
            <a:r>
              <a:rPr lang="en-GB" sz="1000" dirty="0">
                <a:solidFill>
                  <a:schemeClr val="tx1"/>
                </a:solidFill>
              </a:rPr>
              <a:t>Our new hospital will have fully integrated acute care on the same site – the only standalone cancer centre with this in England.</a:t>
            </a:r>
          </a:p>
          <a:p>
            <a:pPr>
              <a:spcAft>
                <a:spcPts val="600"/>
              </a:spcAft>
            </a:pPr>
            <a:r>
              <a:rPr lang="en-GB" sz="1000" dirty="0">
                <a:solidFill>
                  <a:schemeClr val="tx1"/>
                </a:solidFill>
              </a:rPr>
              <a:t>Page 18 sets out how our focus on innovation will support this continued national leadership in care.</a:t>
            </a:r>
          </a:p>
          <a:p>
            <a:pPr>
              <a:spcAft>
                <a:spcPts val="600"/>
              </a:spcAft>
            </a:pPr>
            <a:r>
              <a:rPr lang="en-GB" sz="1000" b="1" dirty="0">
                <a:solidFill>
                  <a:schemeClr val="tx1"/>
                </a:solidFill>
              </a:rPr>
              <a:t>System integration beyond cancer services: </a:t>
            </a:r>
          </a:p>
          <a:p>
            <a:pPr>
              <a:spcAft>
                <a:spcPts val="600"/>
              </a:spcAft>
            </a:pPr>
            <a:r>
              <a:rPr lang="en-GB" sz="1000" dirty="0">
                <a:solidFill>
                  <a:schemeClr val="tx1"/>
                </a:solidFill>
              </a:rPr>
              <a:t>Health and care economies across the country are currently considering how their models of care need to change in order to integrate services around patients and populations, and therefore how organisational, governance and assurance models need to change to support them. These changes have the potential to unlock major benefits for patients and citizens. </a:t>
            </a:r>
          </a:p>
          <a:p>
            <a:pPr>
              <a:spcAft>
                <a:spcPts val="600"/>
              </a:spcAft>
            </a:pPr>
            <a:r>
              <a:rPr lang="en-GB" sz="1000" dirty="0">
                <a:solidFill>
                  <a:schemeClr val="tx1"/>
                </a:solidFill>
              </a:rPr>
              <a:t>CCC will make an increasing contribution to systemwide change. We will play a full and leading role in developing the integration agenda across C&amp;M, including as members of the Health and Care Partnership for C&amp;M. We will also continue our collaboration and benchmarking work with the Federation of Specialist Hospitals.</a:t>
            </a:r>
          </a:p>
        </p:txBody>
      </p:sp>
      <p:sp>
        <p:nvSpPr>
          <p:cNvPr id="5" name="Slide Number Placeholder 4">
            <a:extLst>
              <a:ext uri="{FF2B5EF4-FFF2-40B4-BE49-F238E27FC236}">
                <a16:creationId xmlns="" xmlns:a16="http://schemas.microsoft.com/office/drawing/2014/main" id="{E4C3FF72-3113-46C7-A666-E14B5606931F}"/>
              </a:ext>
            </a:extLst>
          </p:cNvPr>
          <p:cNvSpPr>
            <a:spLocks noGrp="1"/>
          </p:cNvSpPr>
          <p:nvPr>
            <p:ph type="sldNum" sz="quarter" idx="12"/>
          </p:nvPr>
        </p:nvSpPr>
        <p:spPr/>
        <p:txBody>
          <a:bodyPr/>
          <a:lstStyle/>
          <a:p>
            <a:fld id="{00E6A5BD-C011-4A45-AA3A-201790FB7F2B}" type="slidenum">
              <a:rPr lang="en-CA" smtClean="0"/>
              <a:pPr/>
              <a:t>15</a:t>
            </a:fld>
            <a:endParaRPr lang="en-CA" dirty="0"/>
          </a:p>
        </p:txBody>
      </p:sp>
      <p:pic>
        <p:nvPicPr>
          <p:cNvPr id="15" name="Picture 14">
            <a:extLst>
              <a:ext uri="{FF2B5EF4-FFF2-40B4-BE49-F238E27FC236}">
                <a16:creationId xmlns="" xmlns:a16="http://schemas.microsoft.com/office/drawing/2014/main" id="{9C91B9FA-1FDB-4385-9958-D21EE5C4314E}"/>
              </a:ext>
            </a:extLst>
          </p:cNvPr>
          <p:cNvPicPr>
            <a:picLocks noChangeAspect="1"/>
          </p:cNvPicPr>
          <p:nvPr/>
        </p:nvPicPr>
        <p:blipFill>
          <a:blip r:embed="rId2"/>
          <a:stretch>
            <a:fillRect/>
          </a:stretch>
        </p:blipFill>
        <p:spPr>
          <a:xfrm>
            <a:off x="7833359" y="90654"/>
            <a:ext cx="914576" cy="880450"/>
          </a:xfrm>
          <a:prstGeom prst="rect">
            <a:avLst/>
          </a:prstGeom>
        </p:spPr>
      </p:pic>
      <p:pic>
        <p:nvPicPr>
          <p:cNvPr id="7" name="Picture 6">
            <a:extLst>
              <a:ext uri="{FF2B5EF4-FFF2-40B4-BE49-F238E27FC236}">
                <a16:creationId xmlns="" xmlns:a16="http://schemas.microsoft.com/office/drawing/2014/main" id="{CF542532-0D46-4E0F-BD02-C8B0804CC9F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3985" b="21977"/>
          <a:stretch/>
        </p:blipFill>
        <p:spPr>
          <a:xfrm>
            <a:off x="4687452" y="4269221"/>
            <a:ext cx="3889620" cy="1768370"/>
          </a:xfrm>
          <a:prstGeom prst="rect">
            <a:avLst/>
          </a:prstGeom>
        </p:spPr>
      </p:pic>
      <p:sp>
        <p:nvSpPr>
          <p:cNvPr id="8" name="Rectangle 7">
            <a:extLst>
              <a:ext uri="{FF2B5EF4-FFF2-40B4-BE49-F238E27FC236}">
                <a16:creationId xmlns="" xmlns:a16="http://schemas.microsoft.com/office/drawing/2014/main" id="{35F14E03-F3F7-407F-ACD8-FAD0EEAABC3C}"/>
              </a:ext>
            </a:extLst>
          </p:cNvPr>
          <p:cNvSpPr/>
          <p:nvPr/>
        </p:nvSpPr>
        <p:spPr>
          <a:xfrm>
            <a:off x="4572000" y="6009032"/>
            <a:ext cx="4235727" cy="215444"/>
          </a:xfrm>
          <a:prstGeom prst="rect">
            <a:avLst/>
          </a:prstGeom>
        </p:spPr>
        <p:txBody>
          <a:bodyPr wrap="square">
            <a:spAutoFit/>
          </a:bodyPr>
          <a:lstStyle/>
          <a:p>
            <a:r>
              <a:rPr lang="en-GB" sz="800" dirty="0">
                <a:latin typeface="Arial" panose="020B0604020202020204" pitchFamily="34" charset="0"/>
                <a:ea typeface="Calibri" panose="020F0502020204030204" pitchFamily="34" charset="0"/>
                <a:cs typeface="Arial" panose="020B0604020202020204" pitchFamily="34" charset="0"/>
              </a:rPr>
              <a:t>CCC are leading the way nationally in development of chemotherapy in patients’ homes.</a:t>
            </a:r>
            <a:endParaRPr lang="en-GB" sz="800" dirty="0">
              <a:latin typeface="Arial" panose="020B0604020202020204" pitchFamily="34" charset="0"/>
              <a:cs typeface="Arial" panose="020B0604020202020204" pitchFamily="34" charset="0"/>
            </a:endParaRPr>
          </a:p>
        </p:txBody>
      </p:sp>
      <p:pic>
        <p:nvPicPr>
          <p:cNvPr id="11" name="Picture 10">
            <a:extLst>
              <a:ext uri="{FF2B5EF4-FFF2-40B4-BE49-F238E27FC236}">
                <a16:creationId xmlns="" xmlns:a16="http://schemas.microsoft.com/office/drawing/2014/main" id="{86D4017E-B043-4532-83A0-30FAB5042E69}"/>
              </a:ext>
            </a:extLst>
          </p:cNvPr>
          <p:cNvPicPr>
            <a:picLocks noChangeAspect="1"/>
          </p:cNvPicPr>
          <p:nvPr/>
        </p:nvPicPr>
        <p:blipFill rotWithShape="1">
          <a:blip r:embed="rId4"/>
          <a:srcRect r="63168"/>
          <a:stretch/>
        </p:blipFill>
        <p:spPr>
          <a:xfrm>
            <a:off x="493775" y="6197389"/>
            <a:ext cx="549581" cy="531763"/>
          </a:xfrm>
          <a:prstGeom prst="rect">
            <a:avLst/>
          </a:prstGeom>
        </p:spPr>
      </p:pic>
      <p:sp>
        <p:nvSpPr>
          <p:cNvPr id="12" name="Rectangle 11">
            <a:extLst>
              <a:ext uri="{FF2B5EF4-FFF2-40B4-BE49-F238E27FC236}">
                <a16:creationId xmlns="" xmlns:a16="http://schemas.microsoft.com/office/drawing/2014/main" id="{4811A5B3-F785-454D-8DAC-88BD47622991}"/>
              </a:ext>
            </a:extLst>
          </p:cNvPr>
          <p:cNvSpPr/>
          <p:nvPr/>
        </p:nvSpPr>
        <p:spPr>
          <a:xfrm>
            <a:off x="1043356" y="6309380"/>
            <a:ext cx="3344185" cy="307777"/>
          </a:xfrm>
          <a:prstGeom prst="rect">
            <a:avLst/>
          </a:prstGeom>
        </p:spPr>
        <p:txBody>
          <a:bodyPr wrap="none">
            <a:spAutoFit/>
          </a:bodyPr>
          <a:lstStyle/>
          <a:p>
            <a:r>
              <a:rPr lang="en-GB" sz="1400" i="1" dirty="0">
                <a:solidFill>
                  <a:srgbClr val="006A71"/>
                </a:solidFill>
              </a:rPr>
              <a:t>Excellence in care, research and innovation</a:t>
            </a:r>
            <a:endParaRPr lang="en-GB" sz="1400" dirty="0"/>
          </a:p>
        </p:txBody>
      </p:sp>
    </p:spTree>
    <p:extLst>
      <p:ext uri="{BB962C8B-B14F-4D97-AF65-F5344CB8AC3E}">
        <p14:creationId xmlns:p14="http://schemas.microsoft.com/office/powerpoint/2010/main" val="17704184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51B32FB-A48C-4B3A-8E97-80DA23538401}"/>
              </a:ext>
            </a:extLst>
          </p:cNvPr>
          <p:cNvSpPr>
            <a:spLocks noGrp="1"/>
          </p:cNvSpPr>
          <p:nvPr>
            <p:ph type="title"/>
          </p:nvPr>
        </p:nvSpPr>
        <p:spPr/>
        <p:txBody>
          <a:bodyPr/>
          <a:lstStyle/>
          <a:p>
            <a:r>
              <a:rPr lang="en-GB" dirty="0"/>
              <a:t>Investing in research and innovation</a:t>
            </a:r>
          </a:p>
        </p:txBody>
      </p:sp>
      <p:sp>
        <p:nvSpPr>
          <p:cNvPr id="3" name="Text Placeholder 2">
            <a:extLst>
              <a:ext uri="{FF2B5EF4-FFF2-40B4-BE49-F238E27FC236}">
                <a16:creationId xmlns="" xmlns:a16="http://schemas.microsoft.com/office/drawing/2014/main" id="{877B1868-CC90-4591-86EF-88DF826A2F20}"/>
              </a:ext>
            </a:extLst>
          </p:cNvPr>
          <p:cNvSpPr>
            <a:spLocks noGrp="1"/>
          </p:cNvSpPr>
          <p:nvPr>
            <p:ph type="body" sz="quarter" idx="13"/>
          </p:nvPr>
        </p:nvSpPr>
        <p:spPr/>
        <p:txBody>
          <a:bodyPr>
            <a:normAutofit/>
          </a:bodyPr>
          <a:lstStyle/>
          <a:p>
            <a:r>
              <a:rPr lang="en-GB" sz="1100" dirty="0"/>
              <a:t>We will build on CCC’s pioneering research developments in order to raise our research profile nationally and transform CCC into a ‘research active hospital.’</a:t>
            </a:r>
          </a:p>
        </p:txBody>
      </p:sp>
      <p:sp>
        <p:nvSpPr>
          <p:cNvPr id="4" name="Content Placeholder 3">
            <a:extLst>
              <a:ext uri="{FF2B5EF4-FFF2-40B4-BE49-F238E27FC236}">
                <a16:creationId xmlns="" xmlns:a16="http://schemas.microsoft.com/office/drawing/2014/main" id="{EBFF748B-A3E6-4637-8613-C82823B1450A}"/>
              </a:ext>
            </a:extLst>
          </p:cNvPr>
          <p:cNvSpPr>
            <a:spLocks noGrp="1"/>
          </p:cNvSpPr>
          <p:nvPr>
            <p:ph sz="quarter" idx="14"/>
          </p:nvPr>
        </p:nvSpPr>
        <p:spPr>
          <a:xfrm>
            <a:off x="431800" y="1089026"/>
            <a:ext cx="8316913" cy="5111750"/>
          </a:xfrm>
        </p:spPr>
        <p:txBody>
          <a:bodyPr numCol="2" spcCol="180000"/>
          <a:lstStyle/>
          <a:p>
            <a:pPr>
              <a:spcAft>
                <a:spcPts val="600"/>
              </a:spcAft>
            </a:pPr>
            <a:endParaRPr lang="en-GB" sz="1000" dirty="0">
              <a:solidFill>
                <a:schemeClr val="tx1"/>
              </a:solidFill>
            </a:endParaRPr>
          </a:p>
          <a:p>
            <a:pPr>
              <a:spcAft>
                <a:spcPts val="600"/>
              </a:spcAft>
            </a:pPr>
            <a:endParaRPr lang="en-GB" sz="1000" dirty="0">
              <a:solidFill>
                <a:schemeClr val="tx1"/>
              </a:solidFill>
            </a:endParaRPr>
          </a:p>
          <a:p>
            <a:pPr>
              <a:spcAft>
                <a:spcPts val="600"/>
              </a:spcAft>
            </a:pPr>
            <a:endParaRPr lang="en-GB" sz="1000" dirty="0">
              <a:solidFill>
                <a:schemeClr val="tx1"/>
              </a:solidFill>
            </a:endParaRPr>
          </a:p>
          <a:p>
            <a:pPr>
              <a:spcAft>
                <a:spcPts val="600"/>
              </a:spcAft>
            </a:pPr>
            <a:endParaRPr lang="en-GB" sz="1000" dirty="0">
              <a:solidFill>
                <a:schemeClr val="tx1"/>
              </a:solidFill>
            </a:endParaRPr>
          </a:p>
          <a:p>
            <a:pPr>
              <a:spcAft>
                <a:spcPts val="600"/>
              </a:spcAft>
            </a:pPr>
            <a:endParaRPr lang="en-GB" sz="1000" dirty="0">
              <a:solidFill>
                <a:schemeClr val="tx1"/>
              </a:solidFill>
            </a:endParaRPr>
          </a:p>
          <a:p>
            <a:pPr>
              <a:spcAft>
                <a:spcPts val="600"/>
              </a:spcAft>
            </a:pPr>
            <a:endParaRPr lang="en-GB" sz="1000" dirty="0">
              <a:solidFill>
                <a:schemeClr val="tx1"/>
              </a:solidFill>
            </a:endParaRPr>
          </a:p>
          <a:p>
            <a:pPr>
              <a:spcAft>
                <a:spcPts val="600"/>
              </a:spcAft>
            </a:pPr>
            <a:endParaRPr lang="en-GB" sz="1000" dirty="0">
              <a:solidFill>
                <a:schemeClr val="tx1"/>
              </a:solidFill>
            </a:endParaRPr>
          </a:p>
          <a:p>
            <a:pPr>
              <a:spcAft>
                <a:spcPts val="600"/>
              </a:spcAft>
            </a:pPr>
            <a:endParaRPr lang="en-GB" sz="1000" dirty="0">
              <a:solidFill>
                <a:schemeClr val="tx1"/>
              </a:solidFill>
            </a:endParaRPr>
          </a:p>
          <a:p>
            <a:pPr>
              <a:spcAft>
                <a:spcPts val="600"/>
              </a:spcAft>
            </a:pPr>
            <a:r>
              <a:rPr lang="en-GB" sz="1000" dirty="0">
                <a:solidFill>
                  <a:schemeClr val="tx1"/>
                </a:solidFill>
              </a:rPr>
              <a:t>We will build on CCC’s pioneering research in order to raise our profile nationally and internationally, and transform CCC into a ‘research active hospital.’ Our research strategy will bring research into practice and so help us realise our vision of ‘excellent research for patient benefit.’</a:t>
            </a:r>
          </a:p>
          <a:p>
            <a:pPr>
              <a:spcAft>
                <a:spcPts val="600"/>
              </a:spcAft>
            </a:pPr>
            <a:r>
              <a:rPr lang="en-GB" sz="1000" dirty="0">
                <a:solidFill>
                  <a:schemeClr val="tx1"/>
                </a:solidFill>
              </a:rPr>
              <a:t>Our new clinical model will fully integrate clinical research teams into the multi-disciplinary team working concept. We will consolidate our existing research strengths into an internationally-recognised understanding of what characterises an outstanding patient experience. Elements of this consolidation include: </a:t>
            </a:r>
          </a:p>
          <a:p>
            <a:pPr marL="171450" indent="-171450">
              <a:spcAft>
                <a:spcPts val="600"/>
              </a:spcAft>
              <a:buFont typeface="Arial" panose="020B0604020202020204" pitchFamily="34" charset="0"/>
              <a:buChar char="•"/>
            </a:pPr>
            <a:r>
              <a:rPr lang="en-GB" sz="1000" dirty="0">
                <a:solidFill>
                  <a:schemeClr val="tx1"/>
                </a:solidFill>
              </a:rPr>
              <a:t>Our new site will provide an environment for research to flourish – including enabling closer working with key partners. </a:t>
            </a:r>
          </a:p>
          <a:p>
            <a:pPr marL="171450" indent="-171450">
              <a:spcAft>
                <a:spcPts val="600"/>
              </a:spcAft>
              <a:buFont typeface="Arial" panose="020B0604020202020204" pitchFamily="34" charset="0"/>
              <a:buChar char="•"/>
            </a:pPr>
            <a:r>
              <a:rPr lang="en-GB" sz="1000" dirty="0">
                <a:solidFill>
                  <a:schemeClr val="tx1"/>
                </a:solidFill>
              </a:rPr>
              <a:t>Patients will enter CCC through local hospitals and Sector Hubs.  Therefore we will ensure equitable access to research wherever the patient is.</a:t>
            </a:r>
          </a:p>
          <a:p>
            <a:pPr marL="171450" indent="-171450">
              <a:spcAft>
                <a:spcPts val="600"/>
              </a:spcAft>
              <a:buFont typeface="Arial" panose="020B0604020202020204" pitchFamily="34" charset="0"/>
              <a:buChar char="•"/>
            </a:pPr>
            <a:r>
              <a:rPr lang="en-GB" sz="1000" dirty="0">
                <a:solidFill>
                  <a:schemeClr val="tx1"/>
                </a:solidFill>
              </a:rPr>
              <a:t>Our new IM&amp;T infrastructure will facilitate screening of patient eligibility for research given all patients are potential participants. </a:t>
            </a:r>
          </a:p>
          <a:p>
            <a:pPr>
              <a:spcAft>
                <a:spcPts val="600"/>
              </a:spcAft>
            </a:pPr>
            <a:r>
              <a:rPr lang="en-GB" sz="1000" b="1" dirty="0">
                <a:solidFill>
                  <a:schemeClr val="tx1"/>
                </a:solidFill>
              </a:rPr>
              <a:t>Doubling participation in clinical trials:</a:t>
            </a:r>
          </a:p>
          <a:p>
            <a:pPr>
              <a:spcAft>
                <a:spcPts val="600"/>
              </a:spcAft>
            </a:pPr>
            <a:r>
              <a:rPr lang="en-GB" sz="1000" dirty="0">
                <a:solidFill>
                  <a:schemeClr val="tx1"/>
                </a:solidFill>
              </a:rPr>
              <a:t>Trial participation gives patients access to novel treatments and care</a:t>
            </a:r>
            <a:br>
              <a:rPr lang="en-GB" sz="1000" dirty="0">
                <a:solidFill>
                  <a:schemeClr val="tx1"/>
                </a:solidFill>
              </a:rPr>
            </a:br>
            <a:r>
              <a:rPr lang="en-GB" sz="1000" dirty="0">
                <a:solidFill>
                  <a:schemeClr val="tx1"/>
                </a:solidFill>
              </a:rPr>
              <a:t/>
            </a:r>
            <a:br>
              <a:rPr lang="en-GB" sz="1000" dirty="0">
                <a:solidFill>
                  <a:schemeClr val="tx1"/>
                </a:solidFill>
              </a:rPr>
            </a:br>
            <a:r>
              <a:rPr lang="en-GB" sz="1000" dirty="0">
                <a:solidFill>
                  <a:schemeClr val="tx1"/>
                </a:solidFill>
              </a:rPr>
              <a:t>approaches which are not available elsewhere, and they in turn contribute to others’ future care through their research participation. </a:t>
            </a:r>
          </a:p>
          <a:p>
            <a:pPr>
              <a:spcAft>
                <a:spcPts val="600"/>
              </a:spcAft>
            </a:pPr>
            <a:r>
              <a:rPr lang="en-GB" sz="1000" dirty="0">
                <a:solidFill>
                  <a:schemeClr val="tx1"/>
                </a:solidFill>
              </a:rPr>
              <a:t>We will increase participant recruitment from 526 to 1000 participants per year by 2020. We will do this through:</a:t>
            </a:r>
          </a:p>
          <a:p>
            <a:pPr marL="171450" indent="-171450">
              <a:spcAft>
                <a:spcPts val="600"/>
              </a:spcAft>
              <a:buFont typeface="Arial" panose="020B0604020202020204" pitchFamily="34" charset="0"/>
              <a:buChar char="•"/>
            </a:pPr>
            <a:r>
              <a:rPr lang="en-GB" sz="1000" b="1" dirty="0">
                <a:solidFill>
                  <a:schemeClr val="tx1"/>
                </a:solidFill>
              </a:rPr>
              <a:t>Smarter working, </a:t>
            </a:r>
            <a:r>
              <a:rPr lang="en-GB" sz="1000" dirty="0">
                <a:solidFill>
                  <a:schemeClr val="tx1"/>
                </a:solidFill>
              </a:rPr>
              <a:t>including using our new digital platform to proactively identify patients who could participate in trials.. </a:t>
            </a:r>
          </a:p>
          <a:p>
            <a:pPr marL="171450" indent="-171450">
              <a:spcAft>
                <a:spcPts val="600"/>
              </a:spcAft>
              <a:buFont typeface="Arial" panose="020B0604020202020204" pitchFamily="34" charset="0"/>
              <a:buChar char="•"/>
            </a:pPr>
            <a:r>
              <a:rPr lang="en-GB" sz="1000" b="1" dirty="0">
                <a:solidFill>
                  <a:schemeClr val="tx1"/>
                </a:solidFill>
              </a:rPr>
              <a:t>Critical selection of studies </a:t>
            </a:r>
            <a:r>
              <a:rPr lang="en-GB" sz="1000" dirty="0">
                <a:solidFill>
                  <a:schemeClr val="tx1"/>
                </a:solidFill>
              </a:rPr>
              <a:t>including a particular drive to recruit to observational studies (see below); and</a:t>
            </a:r>
            <a:r>
              <a:rPr lang="en-GB" sz="1000" b="1" dirty="0">
                <a:solidFill>
                  <a:schemeClr val="tx1"/>
                </a:solidFill>
              </a:rPr>
              <a:t> </a:t>
            </a:r>
          </a:p>
          <a:p>
            <a:pPr marL="171450" indent="-171450">
              <a:spcAft>
                <a:spcPts val="600"/>
              </a:spcAft>
              <a:buFont typeface="Arial" panose="020B0604020202020204" pitchFamily="34" charset="0"/>
              <a:buChar char="•"/>
            </a:pPr>
            <a:r>
              <a:rPr lang="en-GB" sz="1000" b="1" dirty="0">
                <a:solidFill>
                  <a:schemeClr val="tx1"/>
                </a:solidFill>
              </a:rPr>
              <a:t>Promoting our biobank. </a:t>
            </a:r>
            <a:r>
              <a:rPr lang="en-GB" sz="1000" dirty="0">
                <a:solidFill>
                  <a:schemeClr val="tx1"/>
                </a:solidFill>
              </a:rPr>
              <a:t>The CCC Biobank gives our patients and their families’ opportunities to take part in broader research projects translating research from ‘bench to bedside.’ </a:t>
            </a:r>
          </a:p>
          <a:p>
            <a:pPr>
              <a:spcAft>
                <a:spcPts val="600"/>
              </a:spcAft>
            </a:pPr>
            <a:r>
              <a:rPr lang="en-GB" sz="1000" b="1" dirty="0">
                <a:solidFill>
                  <a:schemeClr val="tx1"/>
                </a:solidFill>
              </a:rPr>
              <a:t>Becoming renowned leaders in qualitative research:</a:t>
            </a:r>
          </a:p>
          <a:p>
            <a:pPr>
              <a:spcAft>
                <a:spcPts val="600"/>
              </a:spcAft>
            </a:pPr>
            <a:r>
              <a:rPr lang="en-GB" sz="1000" dirty="0">
                <a:solidFill>
                  <a:schemeClr val="tx1"/>
                </a:solidFill>
              </a:rPr>
              <a:t>We will expand our presence in qualitative research (from 11% to 20% of our portfolio). This will reflect CCC’s caring and compassionate strengths, and will enhance the knowledge base which underpins our holistic approach to care. This will be supplemented by a Patient Panel for Research, including lay advocacy for the design and delivery of trials. </a:t>
            </a:r>
            <a:endParaRPr lang="en-GB" sz="1000" b="1" dirty="0">
              <a:solidFill>
                <a:schemeClr val="tx1"/>
              </a:solidFill>
            </a:endParaRPr>
          </a:p>
          <a:p>
            <a:pPr>
              <a:spcAft>
                <a:spcPts val="600"/>
              </a:spcAft>
            </a:pPr>
            <a:r>
              <a:rPr lang="en-GB" sz="1000" b="1" dirty="0">
                <a:solidFill>
                  <a:schemeClr val="tx1"/>
                </a:solidFill>
              </a:rPr>
              <a:t>Double the number of studies for which CCC acts as sponsor:</a:t>
            </a:r>
          </a:p>
          <a:p>
            <a:pPr>
              <a:spcAft>
                <a:spcPts val="600"/>
              </a:spcAft>
            </a:pPr>
            <a:r>
              <a:rPr lang="en-GB" sz="1000" dirty="0">
                <a:solidFill>
                  <a:schemeClr val="tx1"/>
                </a:solidFill>
              </a:rPr>
              <a:t>We have invested heavily in academic oncology in recent years. We will now go further, doubling the number of studies for which we act as sponsor. This will bring a number of benefits including:</a:t>
            </a:r>
          </a:p>
          <a:p>
            <a:pPr marL="171450" indent="-171450">
              <a:spcAft>
                <a:spcPts val="600"/>
              </a:spcAft>
              <a:buFont typeface="Arial" panose="020B0604020202020204" pitchFamily="34" charset="0"/>
              <a:buChar char="•"/>
            </a:pPr>
            <a:r>
              <a:rPr lang="en-GB" sz="1000" dirty="0">
                <a:solidFill>
                  <a:schemeClr val="tx1"/>
                </a:solidFill>
              </a:rPr>
              <a:t>Raising the profile of CCC as a national opinion leader for research.</a:t>
            </a:r>
          </a:p>
          <a:p>
            <a:pPr marL="171450" indent="-171450">
              <a:spcAft>
                <a:spcPts val="600"/>
              </a:spcAft>
              <a:buFont typeface="Arial" panose="020B0604020202020204" pitchFamily="34" charset="0"/>
              <a:buChar char="•"/>
            </a:pPr>
            <a:r>
              <a:rPr lang="en-GB" sz="1000" dirty="0">
                <a:solidFill>
                  <a:schemeClr val="tx1"/>
                </a:solidFill>
              </a:rPr>
              <a:t>Making CCC an exciting and attractive Trust for talented research- focused clinicians, and providing a clear research development pathway for our ‘home-grown’ research and clinical fellows. </a:t>
            </a:r>
          </a:p>
          <a:p>
            <a:pPr marL="171450" indent="-171450">
              <a:spcAft>
                <a:spcPts val="600"/>
              </a:spcAft>
              <a:buFont typeface="Arial" panose="020B0604020202020204" pitchFamily="34" charset="0"/>
              <a:buChar char="•"/>
            </a:pPr>
            <a:r>
              <a:rPr lang="en-GB" sz="1000" dirty="0">
                <a:solidFill>
                  <a:schemeClr val="tx1"/>
                </a:solidFill>
              </a:rPr>
              <a:t>Bringing forward academic collaborations for a ‘bench to bedside’ approach, ensuring that our research is of direct benefit to patients.</a:t>
            </a:r>
          </a:p>
          <a:p>
            <a:pPr marL="171450" indent="-171450">
              <a:spcAft>
                <a:spcPts val="600"/>
              </a:spcAft>
              <a:buFont typeface="Arial" panose="020B0604020202020204" pitchFamily="34" charset="0"/>
              <a:buChar char="•"/>
            </a:pPr>
            <a:r>
              <a:rPr lang="en-GB" sz="1000" dirty="0">
                <a:solidFill>
                  <a:schemeClr val="tx1"/>
                </a:solidFill>
              </a:rPr>
              <a:t>Diversifying research sponsorships and income.</a:t>
            </a:r>
            <a:endParaRPr lang="en-GB" sz="1000" b="1" dirty="0">
              <a:solidFill>
                <a:schemeClr val="tx1"/>
              </a:solidFill>
            </a:endParaRPr>
          </a:p>
        </p:txBody>
      </p:sp>
      <p:sp>
        <p:nvSpPr>
          <p:cNvPr id="5" name="Slide Number Placeholder 4">
            <a:extLst>
              <a:ext uri="{FF2B5EF4-FFF2-40B4-BE49-F238E27FC236}">
                <a16:creationId xmlns="" xmlns:a16="http://schemas.microsoft.com/office/drawing/2014/main" id="{E4C3FF72-3113-46C7-A666-E14B5606931F}"/>
              </a:ext>
            </a:extLst>
          </p:cNvPr>
          <p:cNvSpPr>
            <a:spLocks noGrp="1"/>
          </p:cNvSpPr>
          <p:nvPr>
            <p:ph type="sldNum" sz="quarter" idx="12"/>
          </p:nvPr>
        </p:nvSpPr>
        <p:spPr/>
        <p:txBody>
          <a:bodyPr/>
          <a:lstStyle/>
          <a:p>
            <a:fld id="{00E6A5BD-C011-4A45-AA3A-201790FB7F2B}" type="slidenum">
              <a:rPr lang="en-CA" smtClean="0"/>
              <a:pPr/>
              <a:t>16</a:t>
            </a:fld>
            <a:endParaRPr lang="en-CA" dirty="0"/>
          </a:p>
        </p:txBody>
      </p:sp>
      <p:sp>
        <p:nvSpPr>
          <p:cNvPr id="9" name="Rectangle 8">
            <a:extLst>
              <a:ext uri="{FF2B5EF4-FFF2-40B4-BE49-F238E27FC236}">
                <a16:creationId xmlns="" xmlns:a16="http://schemas.microsoft.com/office/drawing/2014/main" id="{ADB07138-247B-4BA0-BC44-2C26655B9699}"/>
              </a:ext>
            </a:extLst>
          </p:cNvPr>
          <p:cNvSpPr/>
          <p:nvPr/>
        </p:nvSpPr>
        <p:spPr>
          <a:xfrm>
            <a:off x="431800" y="1089027"/>
            <a:ext cx="4140200" cy="1800477"/>
          </a:xfrm>
          <a:prstGeom prst="rect">
            <a:avLst/>
          </a:prstGeom>
          <a:solidFill>
            <a:srgbClr val="BCDCDE"/>
          </a:solidFill>
          <a:ln w="9525">
            <a:solidFill>
              <a:srgbClr val="006A7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300"/>
              </a:spcAft>
            </a:pPr>
            <a:r>
              <a:rPr lang="en-GB" sz="1000" b="1" dirty="0">
                <a:solidFill>
                  <a:schemeClr val="tx1"/>
                </a:solidFill>
                <a:latin typeface="Arial" panose="020B0604020202020204" pitchFamily="34" charset="0"/>
                <a:cs typeface="Arial" panose="020B0604020202020204" pitchFamily="34" charset="0"/>
              </a:rPr>
              <a:t>Investing in research and innovation: </a:t>
            </a:r>
          </a:p>
          <a:p>
            <a:pPr marL="171450" indent="-171450">
              <a:spcAft>
                <a:spcPts val="300"/>
              </a:spcAft>
              <a:buFont typeface="Wingdings" panose="05000000000000000000" pitchFamily="2" charset="2"/>
              <a:buChar char="ü"/>
            </a:pPr>
            <a:r>
              <a:rPr lang="en-GB" sz="1000" dirty="0">
                <a:solidFill>
                  <a:schemeClr val="tx1"/>
                </a:solidFill>
                <a:latin typeface="Arial" panose="020B0604020202020204" pitchFamily="34" charset="0"/>
                <a:cs typeface="Arial" panose="020B0604020202020204" pitchFamily="34" charset="0"/>
              </a:rPr>
              <a:t>Double participation in clinical trials, double the number of CCC-sponsored studies, and become renowned for qualitative research.</a:t>
            </a:r>
          </a:p>
          <a:p>
            <a:pPr marL="171450" indent="-171450">
              <a:spcAft>
                <a:spcPts val="300"/>
              </a:spcAft>
              <a:buFont typeface="Wingdings" panose="05000000000000000000" pitchFamily="2" charset="2"/>
              <a:buChar char="ü"/>
            </a:pPr>
            <a:r>
              <a:rPr lang="en-GB" sz="1000" dirty="0">
                <a:solidFill>
                  <a:schemeClr val="tx1"/>
                </a:solidFill>
                <a:latin typeface="Arial" panose="020B0604020202020204" pitchFamily="34" charset="0"/>
                <a:cs typeface="Arial" panose="020B0604020202020204" pitchFamily="34" charset="0"/>
              </a:rPr>
              <a:t>Ensure continued access to cutting-edge research through ECMC status. </a:t>
            </a:r>
          </a:p>
          <a:p>
            <a:pPr marL="171450" indent="-171450">
              <a:spcAft>
                <a:spcPts val="600"/>
              </a:spcAft>
              <a:buFont typeface="Wingdings" panose="05000000000000000000" pitchFamily="2" charset="2"/>
              <a:buChar char="ü"/>
            </a:pPr>
            <a:r>
              <a:rPr lang="en-GB" sz="1000" dirty="0">
                <a:solidFill>
                  <a:schemeClr val="tx1"/>
                </a:solidFill>
                <a:latin typeface="Arial" panose="020B0604020202020204" pitchFamily="34" charset="0"/>
                <a:cs typeface="Arial" panose="020B0604020202020204" pitchFamily="34" charset="0"/>
              </a:rPr>
              <a:t>Lead the research and innovation agenda through taking an active leadership role in Liverpool Health Partners,  the Liverpool Knowledge Quarter, the North West Coast Innovation Agency and the </a:t>
            </a:r>
            <a:r>
              <a:rPr lang="en-GB" sz="1000" dirty="0" smtClean="0">
                <a:solidFill>
                  <a:schemeClr val="tx1"/>
                </a:solidFill>
                <a:latin typeface="Arial" panose="020B0604020202020204" pitchFamily="34" charset="0"/>
                <a:cs typeface="Arial" panose="020B0604020202020204" pitchFamily="34" charset="0"/>
              </a:rPr>
              <a:t>Clinical </a:t>
            </a:r>
            <a:r>
              <a:rPr lang="en-GB" sz="1000" dirty="0">
                <a:solidFill>
                  <a:schemeClr val="tx1"/>
                </a:solidFill>
                <a:latin typeface="Arial" panose="020B0604020202020204" pitchFamily="34" charset="0"/>
                <a:cs typeface="Arial" panose="020B0604020202020204" pitchFamily="34" charset="0"/>
              </a:rPr>
              <a:t>Research Network (“CRN”).  </a:t>
            </a:r>
          </a:p>
          <a:p>
            <a:pPr marL="171450" indent="-171450">
              <a:spcAft>
                <a:spcPts val="300"/>
              </a:spcAft>
              <a:buFont typeface="Wingdings" panose="05000000000000000000" pitchFamily="2" charset="2"/>
              <a:buChar char="ü"/>
            </a:pPr>
            <a:r>
              <a:rPr lang="en-GB" sz="1000" dirty="0">
                <a:solidFill>
                  <a:schemeClr val="tx1"/>
                </a:solidFill>
                <a:latin typeface="Arial" panose="020B0604020202020204" pitchFamily="34" charset="0"/>
                <a:cs typeface="Arial" panose="020B0604020202020204" pitchFamily="34" charset="0"/>
              </a:rPr>
              <a:t>Maximise our opportunities to be at the forefront of innovation.</a:t>
            </a:r>
          </a:p>
        </p:txBody>
      </p:sp>
      <p:pic>
        <p:nvPicPr>
          <p:cNvPr id="11" name="Picture 10">
            <a:extLst>
              <a:ext uri="{FF2B5EF4-FFF2-40B4-BE49-F238E27FC236}">
                <a16:creationId xmlns="" xmlns:a16="http://schemas.microsoft.com/office/drawing/2014/main" id="{E77C6348-0F14-43BC-BBA8-A8D2AF6AED73}"/>
              </a:ext>
            </a:extLst>
          </p:cNvPr>
          <p:cNvPicPr>
            <a:picLocks noChangeAspect="1"/>
          </p:cNvPicPr>
          <p:nvPr/>
        </p:nvPicPr>
        <p:blipFill>
          <a:blip r:embed="rId2"/>
          <a:stretch>
            <a:fillRect/>
          </a:stretch>
        </p:blipFill>
        <p:spPr>
          <a:xfrm>
            <a:off x="7833359" y="90654"/>
            <a:ext cx="914576" cy="880450"/>
          </a:xfrm>
          <a:prstGeom prst="rect">
            <a:avLst/>
          </a:prstGeom>
        </p:spPr>
      </p:pic>
      <p:pic>
        <p:nvPicPr>
          <p:cNvPr id="13" name="Picture 12">
            <a:extLst>
              <a:ext uri="{FF2B5EF4-FFF2-40B4-BE49-F238E27FC236}">
                <a16:creationId xmlns="" xmlns:a16="http://schemas.microsoft.com/office/drawing/2014/main" id="{E86916A4-54FB-4D35-9E9B-3AAFF6D0F8CD}"/>
              </a:ext>
            </a:extLst>
          </p:cNvPr>
          <p:cNvPicPr>
            <a:picLocks noChangeAspect="1"/>
          </p:cNvPicPr>
          <p:nvPr/>
        </p:nvPicPr>
        <p:blipFill rotWithShape="1">
          <a:blip r:embed="rId3"/>
          <a:srcRect r="63168"/>
          <a:stretch/>
        </p:blipFill>
        <p:spPr>
          <a:xfrm>
            <a:off x="493775" y="6197389"/>
            <a:ext cx="549581" cy="531763"/>
          </a:xfrm>
          <a:prstGeom prst="rect">
            <a:avLst/>
          </a:prstGeom>
        </p:spPr>
      </p:pic>
      <p:sp>
        <p:nvSpPr>
          <p:cNvPr id="14" name="Rectangle 13">
            <a:extLst>
              <a:ext uri="{FF2B5EF4-FFF2-40B4-BE49-F238E27FC236}">
                <a16:creationId xmlns="" xmlns:a16="http://schemas.microsoft.com/office/drawing/2014/main" id="{9F6B560B-F86C-4BA3-BDBF-6D99CB63012E}"/>
              </a:ext>
            </a:extLst>
          </p:cNvPr>
          <p:cNvSpPr/>
          <p:nvPr/>
        </p:nvSpPr>
        <p:spPr>
          <a:xfrm>
            <a:off x="1043356" y="6309380"/>
            <a:ext cx="3344185" cy="307777"/>
          </a:xfrm>
          <a:prstGeom prst="rect">
            <a:avLst/>
          </a:prstGeom>
        </p:spPr>
        <p:txBody>
          <a:bodyPr wrap="none">
            <a:spAutoFit/>
          </a:bodyPr>
          <a:lstStyle/>
          <a:p>
            <a:r>
              <a:rPr lang="en-GB" sz="1400" i="1" dirty="0">
                <a:solidFill>
                  <a:srgbClr val="006A71"/>
                </a:solidFill>
              </a:rPr>
              <a:t>Excellence in care, research and innovation</a:t>
            </a:r>
            <a:endParaRPr lang="en-GB" sz="1400" dirty="0"/>
          </a:p>
        </p:txBody>
      </p:sp>
    </p:spTree>
    <p:extLst>
      <p:ext uri="{BB962C8B-B14F-4D97-AF65-F5344CB8AC3E}">
        <p14:creationId xmlns:p14="http://schemas.microsoft.com/office/powerpoint/2010/main" val="42630040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51B32FB-A48C-4B3A-8E97-80DA23538401}"/>
              </a:ext>
            </a:extLst>
          </p:cNvPr>
          <p:cNvSpPr>
            <a:spLocks noGrp="1"/>
          </p:cNvSpPr>
          <p:nvPr>
            <p:ph type="title"/>
          </p:nvPr>
        </p:nvSpPr>
        <p:spPr/>
        <p:txBody>
          <a:bodyPr/>
          <a:lstStyle/>
          <a:p>
            <a:r>
              <a:rPr lang="en-GB" dirty="0"/>
              <a:t>Investing in research and innovation</a:t>
            </a:r>
          </a:p>
        </p:txBody>
      </p:sp>
      <p:sp>
        <p:nvSpPr>
          <p:cNvPr id="3" name="Text Placeholder 2">
            <a:extLst>
              <a:ext uri="{FF2B5EF4-FFF2-40B4-BE49-F238E27FC236}">
                <a16:creationId xmlns="" xmlns:a16="http://schemas.microsoft.com/office/drawing/2014/main" id="{877B1868-CC90-4591-86EF-88DF826A2F20}"/>
              </a:ext>
            </a:extLst>
          </p:cNvPr>
          <p:cNvSpPr>
            <a:spLocks noGrp="1"/>
          </p:cNvSpPr>
          <p:nvPr>
            <p:ph type="body" sz="quarter" idx="13"/>
          </p:nvPr>
        </p:nvSpPr>
        <p:spPr/>
        <p:txBody>
          <a:bodyPr>
            <a:normAutofit/>
          </a:bodyPr>
          <a:lstStyle/>
          <a:p>
            <a:r>
              <a:rPr lang="en-GB" sz="1100" dirty="0"/>
              <a:t>We will build on CCC’s pioneering research developments in order to raise our research profile nationally and transform CCC into a ‘research active hospital.’</a:t>
            </a:r>
          </a:p>
        </p:txBody>
      </p:sp>
      <p:sp>
        <p:nvSpPr>
          <p:cNvPr id="4" name="Content Placeholder 3">
            <a:extLst>
              <a:ext uri="{FF2B5EF4-FFF2-40B4-BE49-F238E27FC236}">
                <a16:creationId xmlns="" xmlns:a16="http://schemas.microsoft.com/office/drawing/2014/main" id="{EBFF748B-A3E6-4637-8613-C82823B1450A}"/>
              </a:ext>
            </a:extLst>
          </p:cNvPr>
          <p:cNvSpPr>
            <a:spLocks noGrp="1"/>
          </p:cNvSpPr>
          <p:nvPr>
            <p:ph sz="quarter" idx="14"/>
          </p:nvPr>
        </p:nvSpPr>
        <p:spPr>
          <a:xfrm>
            <a:off x="431800" y="1089025"/>
            <a:ext cx="8316135" cy="5528132"/>
          </a:xfrm>
        </p:spPr>
        <p:txBody>
          <a:bodyPr numCol="2" spcCol="180000"/>
          <a:lstStyle/>
          <a:p>
            <a:pPr>
              <a:spcAft>
                <a:spcPts val="600"/>
              </a:spcAft>
            </a:pPr>
            <a:endParaRPr lang="en-GB" sz="1000" b="1" dirty="0">
              <a:solidFill>
                <a:schemeClr val="tx1"/>
              </a:solidFill>
            </a:endParaRPr>
          </a:p>
          <a:p>
            <a:pPr>
              <a:spcAft>
                <a:spcPts val="600"/>
              </a:spcAft>
            </a:pPr>
            <a:endParaRPr lang="en-GB" sz="1000" b="1" dirty="0">
              <a:solidFill>
                <a:schemeClr val="tx1"/>
              </a:solidFill>
            </a:endParaRPr>
          </a:p>
          <a:p>
            <a:pPr>
              <a:spcAft>
                <a:spcPts val="600"/>
              </a:spcAft>
            </a:pPr>
            <a:endParaRPr lang="en-GB" sz="1000" b="1" dirty="0">
              <a:solidFill>
                <a:schemeClr val="tx1"/>
              </a:solidFill>
            </a:endParaRPr>
          </a:p>
          <a:p>
            <a:pPr>
              <a:spcAft>
                <a:spcPts val="600"/>
              </a:spcAft>
            </a:pPr>
            <a:endParaRPr lang="en-GB" sz="1000" b="1" dirty="0">
              <a:solidFill>
                <a:schemeClr val="tx1"/>
              </a:solidFill>
            </a:endParaRPr>
          </a:p>
          <a:p>
            <a:pPr>
              <a:spcAft>
                <a:spcPts val="600"/>
              </a:spcAft>
            </a:pPr>
            <a:endParaRPr lang="en-GB" sz="1000" b="1" dirty="0">
              <a:solidFill>
                <a:schemeClr val="tx1"/>
              </a:solidFill>
            </a:endParaRPr>
          </a:p>
          <a:p>
            <a:pPr>
              <a:spcAft>
                <a:spcPts val="600"/>
              </a:spcAft>
            </a:pPr>
            <a:endParaRPr lang="en-GB" sz="1000" b="1" dirty="0">
              <a:solidFill>
                <a:schemeClr val="tx1"/>
              </a:solidFill>
            </a:endParaRPr>
          </a:p>
          <a:p>
            <a:pPr>
              <a:spcAft>
                <a:spcPts val="600"/>
              </a:spcAft>
            </a:pPr>
            <a:endParaRPr lang="en-GB" sz="1000" b="1" dirty="0">
              <a:solidFill>
                <a:schemeClr val="tx1"/>
              </a:solidFill>
            </a:endParaRPr>
          </a:p>
          <a:p>
            <a:pPr>
              <a:spcAft>
                <a:spcPts val="600"/>
              </a:spcAft>
            </a:pPr>
            <a:endParaRPr lang="en-GB" sz="1000" b="1" dirty="0">
              <a:solidFill>
                <a:schemeClr val="tx1"/>
              </a:solidFill>
            </a:endParaRPr>
          </a:p>
          <a:p>
            <a:pPr>
              <a:spcAft>
                <a:spcPts val="600"/>
              </a:spcAft>
            </a:pPr>
            <a:r>
              <a:rPr lang="en-GB" sz="1000" b="1" dirty="0">
                <a:solidFill>
                  <a:schemeClr val="tx1"/>
                </a:solidFill>
              </a:rPr>
              <a:t>Developing a ‘research active workforce’</a:t>
            </a:r>
          </a:p>
          <a:p>
            <a:pPr>
              <a:spcAft>
                <a:spcPts val="600"/>
              </a:spcAft>
            </a:pPr>
            <a:r>
              <a:rPr lang="en-GB" sz="1000" dirty="0">
                <a:solidFill>
                  <a:schemeClr val="tx1"/>
                </a:solidFill>
              </a:rPr>
              <a:t>By 2022 we will have 80% of our consultants enabling recruitment into research (up from 50% currently). We will do this through:</a:t>
            </a:r>
          </a:p>
          <a:p>
            <a:pPr marL="171450" indent="-171450">
              <a:spcAft>
                <a:spcPts val="600"/>
              </a:spcAft>
              <a:buFont typeface="Arial" panose="020B0604020202020204" pitchFamily="34" charset="0"/>
              <a:buChar char="•"/>
            </a:pPr>
            <a:r>
              <a:rPr lang="en-GB" sz="1000" dirty="0">
                <a:solidFill>
                  <a:schemeClr val="tx1"/>
                </a:solidFill>
              </a:rPr>
              <a:t>A review of Consultant job plans and investing in Consultant time specifically allocated to research.</a:t>
            </a:r>
          </a:p>
          <a:p>
            <a:pPr marL="171450" indent="-171450">
              <a:spcAft>
                <a:spcPts val="600"/>
              </a:spcAft>
              <a:buFont typeface="Arial" panose="020B0604020202020204" pitchFamily="34" charset="0"/>
              <a:buChar char="•"/>
            </a:pPr>
            <a:r>
              <a:rPr lang="en-GB" sz="1000" dirty="0">
                <a:solidFill>
                  <a:schemeClr val="tx1"/>
                </a:solidFill>
              </a:rPr>
              <a:t>Developing the next generation of researchers through our Clinical Fellows programme.</a:t>
            </a:r>
          </a:p>
          <a:p>
            <a:pPr marL="171450" indent="-171450">
              <a:spcAft>
                <a:spcPts val="600"/>
              </a:spcAft>
              <a:buFont typeface="Arial" panose="020B0604020202020204" pitchFamily="34" charset="0"/>
              <a:buChar char="•"/>
            </a:pPr>
            <a:r>
              <a:rPr lang="en-GB" sz="1000" dirty="0">
                <a:solidFill>
                  <a:schemeClr val="tx1"/>
                </a:solidFill>
              </a:rPr>
              <a:t>Expanding our recently-developed ‘research focused clinics.’</a:t>
            </a:r>
          </a:p>
          <a:p>
            <a:pPr marL="171450" indent="-171450">
              <a:spcAft>
                <a:spcPts val="600"/>
              </a:spcAft>
              <a:buFont typeface="Arial" panose="020B0604020202020204" pitchFamily="34" charset="0"/>
              <a:buChar char="•"/>
            </a:pPr>
            <a:r>
              <a:rPr lang="en-GB" sz="1000" dirty="0">
                <a:solidFill>
                  <a:schemeClr val="tx1"/>
                </a:solidFill>
              </a:rPr>
              <a:t>Continued participation in national programmes and regional partnerships to promote research posts and expertise.</a:t>
            </a:r>
            <a:endParaRPr lang="en-GB" sz="1000" b="1" dirty="0">
              <a:solidFill>
                <a:schemeClr val="tx1"/>
              </a:solidFill>
            </a:endParaRPr>
          </a:p>
          <a:p>
            <a:pPr>
              <a:spcAft>
                <a:spcPts val="600"/>
              </a:spcAft>
            </a:pPr>
            <a:r>
              <a:rPr lang="en-GB" sz="1000" b="1" dirty="0">
                <a:solidFill>
                  <a:schemeClr val="tx1"/>
                </a:solidFill>
              </a:rPr>
              <a:t>Ensuring continued access to cutting-edge research and treatments through ECMC status:</a:t>
            </a:r>
          </a:p>
          <a:p>
            <a:pPr>
              <a:spcAft>
                <a:spcPts val="600"/>
              </a:spcAft>
            </a:pPr>
            <a:r>
              <a:rPr lang="en-GB" sz="1000" dirty="0">
                <a:solidFill>
                  <a:schemeClr val="tx1"/>
                </a:solidFill>
              </a:rPr>
              <a:t>The Experimental Cancer Medicine Centre Network (“ECMC”) is a collaboration of world-leading scientists and clinicians who bring together expertise and techniques to drive the discovery, development and testing of new cancer treatments and biomarkers in early phase studies and trials. CCC is the current NHS partner for the Liverpool ECMC.</a:t>
            </a:r>
          </a:p>
          <a:p>
            <a:pPr>
              <a:spcAft>
                <a:spcPts val="600"/>
              </a:spcAft>
            </a:pPr>
            <a:endParaRPr lang="en-GB" sz="1000" dirty="0">
              <a:solidFill>
                <a:schemeClr val="tx1"/>
              </a:solidFill>
            </a:endParaRPr>
          </a:p>
          <a:p>
            <a:pPr>
              <a:spcAft>
                <a:spcPts val="600"/>
              </a:spcAft>
            </a:pPr>
            <a:r>
              <a:rPr lang="en-GB" sz="1000" dirty="0">
                <a:solidFill>
                  <a:schemeClr val="tx1"/>
                </a:solidFill>
              </a:rPr>
              <a:t>ECMC status brings national and international recognition for our research, as well as access to novel therapies, drug developments, trials and partnerships otherwise unavailable to our researchers and patients. We will prioritise maintaining ECMC status when it is renewed in 2022.</a:t>
            </a:r>
          </a:p>
          <a:p>
            <a:pPr>
              <a:spcAft>
                <a:spcPts val="600"/>
              </a:spcAft>
            </a:pPr>
            <a:r>
              <a:rPr lang="en-GB" sz="1000" dirty="0">
                <a:solidFill>
                  <a:schemeClr val="tx1"/>
                </a:solidFill>
              </a:rPr>
              <a:t>Complementing this, we will also nurture and expand our strategic relationships with Pharma, enabling access to novel agents, funding for investigator-led and commercially-funded studies for which CCC is a participating site - generating investment income. </a:t>
            </a:r>
            <a:endParaRPr lang="en-GB" sz="1000" b="1" dirty="0">
              <a:solidFill>
                <a:schemeClr val="tx1"/>
              </a:solidFill>
            </a:endParaRPr>
          </a:p>
          <a:p>
            <a:pPr>
              <a:spcAft>
                <a:spcPts val="600"/>
              </a:spcAft>
            </a:pPr>
            <a:r>
              <a:rPr lang="en-GB" sz="1000" b="1" dirty="0">
                <a:solidFill>
                  <a:schemeClr val="tx1"/>
                </a:solidFill>
              </a:rPr>
              <a:t>Leading research and innovation across C&amp;M, nationally and internationally:</a:t>
            </a:r>
          </a:p>
          <a:p>
            <a:pPr>
              <a:spcAft>
                <a:spcPts val="600"/>
              </a:spcAft>
            </a:pPr>
            <a:r>
              <a:rPr lang="en-GB" sz="1000" dirty="0">
                <a:solidFill>
                  <a:schemeClr val="tx1"/>
                </a:solidFill>
              </a:rPr>
              <a:t>In addition to research excellence within CCC, our research strategy provides a platform for collaboration and research more widely, and therefore to realise benefits for our patients and the local economy, we will:</a:t>
            </a:r>
          </a:p>
          <a:p>
            <a:pPr marL="171450" indent="-171450">
              <a:spcAft>
                <a:spcPts val="600"/>
              </a:spcAft>
              <a:buFont typeface="Arial" panose="020B0604020202020204" pitchFamily="34" charset="0"/>
              <a:buChar char="•"/>
            </a:pPr>
            <a:r>
              <a:rPr lang="en-GB" sz="1000" dirty="0">
                <a:solidFill>
                  <a:schemeClr val="tx1"/>
                </a:solidFill>
              </a:rPr>
              <a:t>Work with </a:t>
            </a:r>
            <a:r>
              <a:rPr lang="en-GB" sz="1000" b="1" dirty="0">
                <a:solidFill>
                  <a:schemeClr val="tx1"/>
                </a:solidFill>
              </a:rPr>
              <a:t>Liverpool Health Partners </a:t>
            </a:r>
            <a:r>
              <a:rPr lang="en-GB" sz="1000" dirty="0">
                <a:solidFill>
                  <a:schemeClr val="tx1"/>
                </a:solidFill>
              </a:rPr>
              <a:t>to maximise the benefit of their Joint Research Office (JRO) infrastructure – bringing together academic and clinical partners for research and clinical trial design and delivery.</a:t>
            </a:r>
          </a:p>
          <a:p>
            <a:pPr marL="171450" indent="-171450">
              <a:spcAft>
                <a:spcPts val="600"/>
              </a:spcAft>
              <a:buFont typeface="Arial" panose="020B0604020202020204" pitchFamily="34" charset="0"/>
              <a:buChar char="•"/>
            </a:pPr>
            <a:r>
              <a:rPr lang="en-GB" sz="1000" dirty="0">
                <a:solidFill>
                  <a:schemeClr val="tx1"/>
                </a:solidFill>
              </a:rPr>
              <a:t>Work with the </a:t>
            </a:r>
            <a:r>
              <a:rPr lang="en-GB" sz="1000" b="1" dirty="0">
                <a:solidFill>
                  <a:schemeClr val="tx1"/>
                </a:solidFill>
              </a:rPr>
              <a:t>North West </a:t>
            </a:r>
            <a:r>
              <a:rPr lang="en-GB" sz="1000" b="1">
                <a:solidFill>
                  <a:schemeClr val="tx1"/>
                </a:solidFill>
              </a:rPr>
              <a:t>Coast </a:t>
            </a:r>
            <a:r>
              <a:rPr lang="en-GB" sz="1000" b="1" smtClean="0">
                <a:solidFill>
                  <a:schemeClr val="tx1"/>
                </a:solidFill>
              </a:rPr>
              <a:t>Clinical </a:t>
            </a:r>
            <a:r>
              <a:rPr lang="en-GB" sz="1000" b="1" dirty="0">
                <a:solidFill>
                  <a:schemeClr val="tx1"/>
                </a:solidFill>
              </a:rPr>
              <a:t>Research Network</a:t>
            </a:r>
            <a:r>
              <a:rPr lang="en-GB" sz="1000" dirty="0">
                <a:solidFill>
                  <a:schemeClr val="tx1"/>
                </a:solidFill>
              </a:rPr>
              <a:t> to promote all types of cancer research across C&amp;M, with the aim of reaching the top 20% of research areas for participant numbers nationally by 2022.</a:t>
            </a:r>
          </a:p>
          <a:p>
            <a:pPr marL="171450" indent="-171450">
              <a:spcAft>
                <a:spcPts val="600"/>
              </a:spcAft>
              <a:buFont typeface="Arial" panose="020B0604020202020204" pitchFamily="34" charset="0"/>
              <a:buChar char="•"/>
            </a:pPr>
            <a:r>
              <a:rPr lang="en-GB" sz="1000" dirty="0">
                <a:solidFill>
                  <a:schemeClr val="tx1"/>
                </a:solidFill>
              </a:rPr>
              <a:t>Work with the </a:t>
            </a:r>
            <a:r>
              <a:rPr lang="en-GB" sz="1000" b="1" dirty="0">
                <a:solidFill>
                  <a:schemeClr val="tx1"/>
                </a:solidFill>
              </a:rPr>
              <a:t>Innovation Agency </a:t>
            </a:r>
            <a:r>
              <a:rPr lang="en-GB" sz="1000" dirty="0">
                <a:solidFill>
                  <a:schemeClr val="tx1"/>
                </a:solidFill>
              </a:rPr>
              <a:t>(the Academic Health Science Network for the North West Coast) to support the adoption – and where applicable commercialisation - of our research into practice. This includes the adoption of proven innovation in relevant medical devices, digital technologies and innovative treatments in the Trust.</a:t>
            </a:r>
          </a:p>
          <a:p>
            <a:pPr marL="171450" indent="-171450">
              <a:spcAft>
                <a:spcPts val="600"/>
              </a:spcAft>
              <a:buFont typeface="Arial" panose="020B0604020202020204" pitchFamily="34" charset="0"/>
              <a:buChar char="•"/>
            </a:pPr>
            <a:r>
              <a:rPr lang="en-GB" sz="1000" dirty="0">
                <a:solidFill>
                  <a:schemeClr val="tx1"/>
                </a:solidFill>
              </a:rPr>
              <a:t>Work with partners to support the development of </a:t>
            </a:r>
            <a:r>
              <a:rPr lang="en-GB" sz="1000" b="1" dirty="0">
                <a:solidFill>
                  <a:schemeClr val="tx1"/>
                </a:solidFill>
              </a:rPr>
              <a:t>personalised medicine </a:t>
            </a:r>
            <a:r>
              <a:rPr lang="en-GB" sz="1000" dirty="0">
                <a:solidFill>
                  <a:schemeClr val="tx1"/>
                </a:solidFill>
              </a:rPr>
              <a:t>in line with the next stages of the 100K genome project. </a:t>
            </a:r>
          </a:p>
          <a:p>
            <a:pPr>
              <a:spcAft>
                <a:spcPts val="600"/>
              </a:spcAft>
            </a:pPr>
            <a:r>
              <a:rPr lang="en-GB" sz="1000" dirty="0">
                <a:solidFill>
                  <a:schemeClr val="tx1"/>
                </a:solidFill>
              </a:rPr>
              <a:t>The national and international reach of CCC’s research portfolio is outlined at </a:t>
            </a:r>
            <a:r>
              <a:rPr lang="en-GB" sz="1000" b="1" dirty="0">
                <a:solidFill>
                  <a:schemeClr val="tx1"/>
                </a:solidFill>
              </a:rPr>
              <a:t>Appendix C.</a:t>
            </a:r>
          </a:p>
        </p:txBody>
      </p:sp>
      <p:sp>
        <p:nvSpPr>
          <p:cNvPr id="5" name="Slide Number Placeholder 4">
            <a:extLst>
              <a:ext uri="{FF2B5EF4-FFF2-40B4-BE49-F238E27FC236}">
                <a16:creationId xmlns="" xmlns:a16="http://schemas.microsoft.com/office/drawing/2014/main" id="{E4C3FF72-3113-46C7-A666-E14B5606931F}"/>
              </a:ext>
            </a:extLst>
          </p:cNvPr>
          <p:cNvSpPr>
            <a:spLocks noGrp="1"/>
          </p:cNvSpPr>
          <p:nvPr>
            <p:ph type="sldNum" sz="quarter" idx="12"/>
          </p:nvPr>
        </p:nvSpPr>
        <p:spPr/>
        <p:txBody>
          <a:bodyPr/>
          <a:lstStyle/>
          <a:p>
            <a:fld id="{00E6A5BD-C011-4A45-AA3A-201790FB7F2B}" type="slidenum">
              <a:rPr lang="en-CA" smtClean="0"/>
              <a:pPr/>
              <a:t>17</a:t>
            </a:fld>
            <a:endParaRPr lang="en-CA" dirty="0"/>
          </a:p>
        </p:txBody>
      </p:sp>
      <p:pic>
        <p:nvPicPr>
          <p:cNvPr id="7" name="Picture 6">
            <a:extLst>
              <a:ext uri="{FF2B5EF4-FFF2-40B4-BE49-F238E27FC236}">
                <a16:creationId xmlns="" xmlns:a16="http://schemas.microsoft.com/office/drawing/2014/main" id="{D27CA2F2-5E2F-4CDD-B4F8-6BC7688A7698}"/>
              </a:ext>
            </a:extLst>
          </p:cNvPr>
          <p:cNvPicPr>
            <a:picLocks noChangeAspect="1"/>
          </p:cNvPicPr>
          <p:nvPr/>
        </p:nvPicPr>
        <p:blipFill>
          <a:blip r:embed="rId2"/>
          <a:stretch>
            <a:fillRect/>
          </a:stretch>
        </p:blipFill>
        <p:spPr>
          <a:xfrm>
            <a:off x="7833359" y="90654"/>
            <a:ext cx="914576" cy="880450"/>
          </a:xfrm>
          <a:prstGeom prst="rect">
            <a:avLst/>
          </a:prstGeom>
        </p:spPr>
      </p:pic>
      <p:pic>
        <p:nvPicPr>
          <p:cNvPr id="13" name="Picture 12">
            <a:extLst>
              <a:ext uri="{FF2B5EF4-FFF2-40B4-BE49-F238E27FC236}">
                <a16:creationId xmlns="" xmlns:a16="http://schemas.microsoft.com/office/drawing/2014/main" id="{47515FC0-DD9D-4C17-BC20-FDBAAAD66B9F}"/>
              </a:ext>
            </a:extLst>
          </p:cNvPr>
          <p:cNvPicPr>
            <a:picLocks noChangeAspect="1"/>
          </p:cNvPicPr>
          <p:nvPr/>
        </p:nvPicPr>
        <p:blipFill rotWithShape="1">
          <a:blip r:embed="rId3"/>
          <a:srcRect r="63168"/>
          <a:stretch/>
        </p:blipFill>
        <p:spPr>
          <a:xfrm>
            <a:off x="493775" y="6197389"/>
            <a:ext cx="549581" cy="531763"/>
          </a:xfrm>
          <a:prstGeom prst="rect">
            <a:avLst/>
          </a:prstGeom>
        </p:spPr>
      </p:pic>
      <p:sp>
        <p:nvSpPr>
          <p:cNvPr id="14" name="Rectangle 13">
            <a:extLst>
              <a:ext uri="{FF2B5EF4-FFF2-40B4-BE49-F238E27FC236}">
                <a16:creationId xmlns="" xmlns:a16="http://schemas.microsoft.com/office/drawing/2014/main" id="{1705BD1F-83D0-408E-8826-A653CBC24277}"/>
              </a:ext>
            </a:extLst>
          </p:cNvPr>
          <p:cNvSpPr/>
          <p:nvPr/>
        </p:nvSpPr>
        <p:spPr>
          <a:xfrm>
            <a:off x="1043356" y="6309380"/>
            <a:ext cx="3344185" cy="307777"/>
          </a:xfrm>
          <a:prstGeom prst="rect">
            <a:avLst/>
          </a:prstGeom>
        </p:spPr>
        <p:txBody>
          <a:bodyPr wrap="none">
            <a:spAutoFit/>
          </a:bodyPr>
          <a:lstStyle/>
          <a:p>
            <a:r>
              <a:rPr lang="en-GB" sz="1400" i="1" dirty="0">
                <a:solidFill>
                  <a:srgbClr val="006A71"/>
                </a:solidFill>
              </a:rPr>
              <a:t>Excellence in care, research and innovation</a:t>
            </a:r>
            <a:endParaRPr lang="en-GB" sz="1400" dirty="0"/>
          </a:p>
        </p:txBody>
      </p:sp>
      <p:pic>
        <p:nvPicPr>
          <p:cNvPr id="9" name="Picture 2" descr="image001">
            <a:extLst>
              <a:ext uri="{FF2B5EF4-FFF2-40B4-BE49-F238E27FC236}">
                <a16:creationId xmlns="" xmlns:a16="http://schemas.microsoft.com/office/drawing/2014/main" id="{50175367-B382-4578-8B5F-7AD85828EBB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4344" b="6210"/>
          <a:stretch/>
        </p:blipFill>
        <p:spPr bwMode="auto">
          <a:xfrm>
            <a:off x="431800" y="1089025"/>
            <a:ext cx="4077652" cy="1821815"/>
          </a:xfrm>
          <a:prstGeom prst="rect">
            <a:avLst/>
          </a:prstGeom>
          <a:ln w="9525">
            <a:noFill/>
            <a:miter lim="800000"/>
            <a:headEnd/>
            <a:tailEnd/>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47149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51B32FB-A48C-4B3A-8E97-80DA23538401}"/>
              </a:ext>
            </a:extLst>
          </p:cNvPr>
          <p:cNvSpPr>
            <a:spLocks noGrp="1"/>
          </p:cNvSpPr>
          <p:nvPr>
            <p:ph type="title"/>
          </p:nvPr>
        </p:nvSpPr>
        <p:spPr/>
        <p:txBody>
          <a:bodyPr/>
          <a:lstStyle/>
          <a:p>
            <a:r>
              <a:rPr lang="en-GB" dirty="0"/>
              <a:t>Investing in research and innovation</a:t>
            </a:r>
          </a:p>
        </p:txBody>
      </p:sp>
      <p:sp>
        <p:nvSpPr>
          <p:cNvPr id="3" name="Text Placeholder 2">
            <a:extLst>
              <a:ext uri="{FF2B5EF4-FFF2-40B4-BE49-F238E27FC236}">
                <a16:creationId xmlns="" xmlns:a16="http://schemas.microsoft.com/office/drawing/2014/main" id="{877B1868-CC90-4591-86EF-88DF826A2F20}"/>
              </a:ext>
            </a:extLst>
          </p:cNvPr>
          <p:cNvSpPr>
            <a:spLocks noGrp="1"/>
          </p:cNvSpPr>
          <p:nvPr>
            <p:ph type="body" sz="quarter" idx="13"/>
          </p:nvPr>
        </p:nvSpPr>
        <p:spPr>
          <a:xfrm>
            <a:off x="493776" y="633524"/>
            <a:ext cx="7199376" cy="338328"/>
          </a:xfrm>
        </p:spPr>
        <p:txBody>
          <a:bodyPr>
            <a:noAutofit/>
          </a:bodyPr>
          <a:lstStyle/>
          <a:p>
            <a:r>
              <a:rPr lang="en-GB" sz="1100" dirty="0">
                <a:solidFill>
                  <a:schemeClr val="tx1"/>
                </a:solidFill>
              </a:rPr>
              <a:t>We will maximise our opportunities as a specialist trust to be at the forefront of innovation. We will adopt new clinical and digital technologies to transform care and apply innovative approaches to service delivery.</a:t>
            </a:r>
          </a:p>
        </p:txBody>
      </p:sp>
      <p:sp>
        <p:nvSpPr>
          <p:cNvPr id="4" name="Content Placeholder 3">
            <a:extLst>
              <a:ext uri="{FF2B5EF4-FFF2-40B4-BE49-F238E27FC236}">
                <a16:creationId xmlns="" xmlns:a16="http://schemas.microsoft.com/office/drawing/2014/main" id="{EBFF748B-A3E6-4637-8613-C82823B1450A}"/>
              </a:ext>
            </a:extLst>
          </p:cNvPr>
          <p:cNvSpPr>
            <a:spLocks noGrp="1"/>
          </p:cNvSpPr>
          <p:nvPr>
            <p:ph sz="quarter" idx="14"/>
          </p:nvPr>
        </p:nvSpPr>
        <p:spPr>
          <a:xfrm>
            <a:off x="431800" y="1088278"/>
            <a:ext cx="8316913" cy="5112498"/>
          </a:xfrm>
        </p:spPr>
        <p:txBody>
          <a:bodyPr numCol="2" spcCol="180000"/>
          <a:lstStyle/>
          <a:p>
            <a:pPr>
              <a:spcAft>
                <a:spcPts val="600"/>
              </a:spcAft>
            </a:pPr>
            <a:r>
              <a:rPr lang="en-GB" sz="1000" b="1" dirty="0">
                <a:solidFill>
                  <a:schemeClr val="tx1"/>
                </a:solidFill>
              </a:rPr>
              <a:t>Maximising our opportunities to be at the forefront of innovation:</a:t>
            </a:r>
          </a:p>
          <a:p>
            <a:pPr algn="just">
              <a:spcAft>
                <a:spcPts val="600"/>
              </a:spcAft>
            </a:pPr>
            <a:r>
              <a:rPr lang="en-GB" sz="1000" dirty="0">
                <a:solidFill>
                  <a:schemeClr val="tx1"/>
                </a:solidFill>
              </a:rPr>
              <a:t>CCC has a strong tradition of innovation and is recognised nationally in a number of areas for ‘national firsts’ – including developing proton therapy for eye cancers (right) and Papillon treatment for rectal cancers.</a:t>
            </a:r>
          </a:p>
          <a:p>
            <a:pPr algn="just">
              <a:spcAft>
                <a:spcPts val="600"/>
              </a:spcAft>
            </a:pPr>
            <a:r>
              <a:rPr lang="en-GB" sz="1000" dirty="0">
                <a:solidFill>
                  <a:schemeClr val="tx1"/>
                </a:solidFill>
              </a:rPr>
              <a:t>We will continue to lead the way in innovation which bridges research and clinical care. For example, immunotherapy is one of the most promising treatments in the last decade. It represents a paradigm shift offering significant benefits in cancers previously responding poorly to standard chemotherapy treatments. At CCC we are proud to be at the forefront nationally in leading service innovation for delivery of immunotherapy treatments and management of side effects ensuring our patients have access to outstanding care.</a:t>
            </a:r>
          </a:p>
          <a:p>
            <a:pPr algn="just">
              <a:spcAft>
                <a:spcPts val="600"/>
              </a:spcAft>
            </a:pPr>
            <a:r>
              <a:rPr lang="en-GB" sz="1000" dirty="0">
                <a:solidFill>
                  <a:schemeClr val="tx1"/>
                </a:solidFill>
              </a:rPr>
              <a:t>We will further develop this innovation culture that allows novel approaches to flourish.</a:t>
            </a:r>
          </a:p>
          <a:p>
            <a:pPr algn="just">
              <a:spcAft>
                <a:spcPts val="600"/>
              </a:spcAft>
            </a:pPr>
            <a:r>
              <a:rPr lang="en-GB" sz="1000" b="1" dirty="0">
                <a:solidFill>
                  <a:schemeClr val="tx1"/>
                </a:solidFill>
              </a:rPr>
              <a:t>Building innovation into everything we do:  </a:t>
            </a:r>
          </a:p>
          <a:p>
            <a:pPr algn="just">
              <a:spcAft>
                <a:spcPts val="600"/>
              </a:spcAft>
            </a:pPr>
            <a:r>
              <a:rPr lang="en-GB" sz="1000" dirty="0">
                <a:solidFill>
                  <a:schemeClr val="tx1"/>
                </a:solidFill>
              </a:rPr>
              <a:t>Innovation is no less important for our corporate and support services than for our clinical teams, all of whom will need to innovate and work differently in future. Our innovation priorities will enable us to become an organisation in which </a:t>
            </a:r>
            <a:r>
              <a:rPr lang="en-GB" sz="1000" i="1" dirty="0">
                <a:solidFill>
                  <a:schemeClr val="tx1"/>
                </a:solidFill>
              </a:rPr>
              <a:t>all</a:t>
            </a:r>
            <a:r>
              <a:rPr lang="en-GB" sz="1000" dirty="0">
                <a:solidFill>
                  <a:schemeClr val="tx1"/>
                </a:solidFill>
              </a:rPr>
              <a:t> of our teams feel supported to innovate, in relation to </a:t>
            </a:r>
            <a:r>
              <a:rPr lang="en-GB" sz="1000" i="1" dirty="0">
                <a:solidFill>
                  <a:schemeClr val="tx1"/>
                </a:solidFill>
              </a:rPr>
              <a:t>all</a:t>
            </a:r>
            <a:r>
              <a:rPr lang="en-GB" sz="1000" dirty="0">
                <a:solidFill>
                  <a:schemeClr val="tx1"/>
                </a:solidFill>
              </a:rPr>
              <a:t> aspects of the service they provide. We will:</a:t>
            </a:r>
          </a:p>
          <a:p>
            <a:pPr marL="171450" indent="-171450">
              <a:spcAft>
                <a:spcPts val="600"/>
              </a:spcAft>
              <a:buFont typeface="Arial" panose="020B0604020202020204" pitchFamily="34" charset="0"/>
              <a:buChar char="•"/>
            </a:pPr>
            <a:r>
              <a:rPr lang="en-GB" sz="1000" dirty="0">
                <a:solidFill>
                  <a:schemeClr val="tx1"/>
                </a:solidFill>
              </a:rPr>
              <a:t>Develop and implement new diagnostic and treatment technologies and drugs so that patients in Cheshire and Merseyside have early access to advancements in care.</a:t>
            </a:r>
          </a:p>
          <a:p>
            <a:pPr marL="171450" indent="-171450">
              <a:spcAft>
                <a:spcPts val="600"/>
              </a:spcAft>
              <a:buFont typeface="Arial" panose="020B0604020202020204" pitchFamily="34" charset="0"/>
              <a:buChar char="•"/>
            </a:pPr>
            <a:r>
              <a:rPr lang="en-GB" sz="1000" dirty="0">
                <a:solidFill>
                  <a:schemeClr val="tx1"/>
                </a:solidFill>
              </a:rPr>
              <a:t>Use the learning from our new clinical model to influence the local, regional and national development of new service delivery models       (for example in ambulatory acute oncology care and immunotherapies).</a:t>
            </a:r>
          </a:p>
          <a:p>
            <a:pPr marL="171450" indent="-171450">
              <a:spcAft>
                <a:spcPts val="600"/>
              </a:spcAft>
              <a:buFont typeface="Arial" panose="020B0604020202020204" pitchFamily="34" charset="0"/>
              <a:buChar char="•"/>
            </a:pPr>
            <a:r>
              <a:rPr lang="en-GB" sz="1000" dirty="0">
                <a:solidFill>
                  <a:schemeClr val="tx1"/>
                </a:solidFill>
              </a:rPr>
              <a:t>Employ digital technologies to maximise the delivery of care closer to home using telemedicine.</a:t>
            </a:r>
          </a:p>
          <a:p>
            <a:pPr marL="171450" indent="-171450">
              <a:spcAft>
                <a:spcPts val="600"/>
              </a:spcAft>
              <a:buFont typeface="Arial" panose="020B0604020202020204" pitchFamily="34" charset="0"/>
              <a:buChar char="•"/>
            </a:pPr>
            <a:r>
              <a:rPr lang="en-GB" sz="1000" dirty="0">
                <a:solidFill>
                  <a:schemeClr val="tx1"/>
                </a:solidFill>
              </a:rPr>
              <a:t/>
            </a:r>
            <a:br>
              <a:rPr lang="en-GB" sz="1000" dirty="0">
                <a:solidFill>
                  <a:schemeClr val="tx1"/>
                </a:solidFill>
              </a:rPr>
            </a:br>
            <a:r>
              <a:rPr lang="en-GB" sz="1000" dirty="0">
                <a:solidFill>
                  <a:schemeClr val="tx1"/>
                </a:solidFill>
              </a:rPr>
              <a:t/>
            </a:r>
            <a:br>
              <a:rPr lang="en-GB" sz="1000" dirty="0">
                <a:solidFill>
                  <a:schemeClr val="tx1"/>
                </a:solidFill>
              </a:rPr>
            </a:br>
            <a:r>
              <a:rPr lang="en-GB" sz="1000" dirty="0">
                <a:solidFill>
                  <a:schemeClr val="tx1"/>
                </a:solidFill>
              </a:rPr>
              <a:t/>
            </a:r>
            <a:br>
              <a:rPr lang="en-GB" sz="1000" dirty="0">
                <a:solidFill>
                  <a:schemeClr val="tx1"/>
                </a:solidFill>
              </a:rPr>
            </a:br>
            <a:r>
              <a:rPr lang="en-GB" sz="1000" dirty="0">
                <a:solidFill>
                  <a:schemeClr val="tx1"/>
                </a:solidFill>
              </a:rPr>
              <a:t/>
            </a:r>
            <a:br>
              <a:rPr lang="en-GB" sz="1000" dirty="0">
                <a:solidFill>
                  <a:schemeClr val="tx1"/>
                </a:solidFill>
              </a:rPr>
            </a:br>
            <a:r>
              <a:rPr lang="en-GB" sz="1000" dirty="0">
                <a:solidFill>
                  <a:schemeClr val="tx1"/>
                </a:solidFill>
              </a:rPr>
              <a:t/>
            </a:r>
            <a:br>
              <a:rPr lang="en-GB" sz="1000" dirty="0">
                <a:solidFill>
                  <a:schemeClr val="tx1"/>
                </a:solidFill>
              </a:rPr>
            </a:br>
            <a:r>
              <a:rPr lang="en-GB" sz="1000" dirty="0">
                <a:solidFill>
                  <a:schemeClr val="tx1"/>
                </a:solidFill>
              </a:rPr>
              <a:t/>
            </a:r>
            <a:br>
              <a:rPr lang="en-GB" sz="1000" dirty="0">
                <a:solidFill>
                  <a:schemeClr val="tx1"/>
                </a:solidFill>
              </a:rPr>
            </a:br>
            <a:r>
              <a:rPr lang="en-GB" sz="1000" dirty="0">
                <a:solidFill>
                  <a:schemeClr val="tx1"/>
                </a:solidFill>
              </a:rPr>
              <a:t/>
            </a:r>
            <a:br>
              <a:rPr lang="en-GB" sz="1000" dirty="0">
                <a:solidFill>
                  <a:schemeClr val="tx1"/>
                </a:solidFill>
              </a:rPr>
            </a:br>
            <a:r>
              <a:rPr lang="en-GB" sz="1000" dirty="0">
                <a:solidFill>
                  <a:schemeClr val="tx1"/>
                </a:solidFill>
              </a:rPr>
              <a:t/>
            </a:r>
            <a:br>
              <a:rPr lang="en-GB" sz="1000" dirty="0">
                <a:solidFill>
                  <a:schemeClr val="tx1"/>
                </a:solidFill>
              </a:rPr>
            </a:br>
            <a:r>
              <a:rPr lang="en-GB" sz="1000" dirty="0">
                <a:solidFill>
                  <a:schemeClr val="tx1"/>
                </a:solidFill>
              </a:rPr>
              <a:t/>
            </a:r>
            <a:br>
              <a:rPr lang="en-GB" sz="1000" dirty="0">
                <a:solidFill>
                  <a:schemeClr val="tx1"/>
                </a:solidFill>
              </a:rPr>
            </a:br>
            <a:r>
              <a:rPr lang="en-GB" sz="1000" dirty="0">
                <a:solidFill>
                  <a:schemeClr val="tx1"/>
                </a:solidFill>
              </a:rPr>
              <a:t/>
            </a:r>
            <a:br>
              <a:rPr lang="en-GB" sz="1000" dirty="0">
                <a:solidFill>
                  <a:schemeClr val="tx1"/>
                </a:solidFill>
              </a:rPr>
            </a:br>
            <a:r>
              <a:rPr lang="en-GB" sz="1000" dirty="0">
                <a:solidFill>
                  <a:schemeClr val="tx1"/>
                </a:solidFill>
              </a:rPr>
              <a:t/>
            </a:r>
            <a:br>
              <a:rPr lang="en-GB" sz="1000" dirty="0">
                <a:solidFill>
                  <a:schemeClr val="tx1"/>
                </a:solidFill>
              </a:rPr>
            </a:br>
            <a:endParaRPr lang="en-GB" sz="1000" dirty="0">
              <a:solidFill>
                <a:schemeClr val="tx1"/>
              </a:solidFill>
            </a:endParaRPr>
          </a:p>
          <a:p>
            <a:pPr marL="171450" indent="-171450">
              <a:spcAft>
                <a:spcPts val="600"/>
              </a:spcAft>
              <a:buFont typeface="Arial" panose="020B0604020202020204" pitchFamily="34" charset="0"/>
              <a:buChar char="•"/>
            </a:pPr>
            <a:r>
              <a:rPr lang="en-GB" sz="1000" dirty="0">
                <a:solidFill>
                  <a:schemeClr val="tx1"/>
                </a:solidFill>
              </a:rPr>
              <a:t>Ensure our patients have access to their care records online.</a:t>
            </a:r>
          </a:p>
          <a:p>
            <a:pPr marL="171450" indent="-171450">
              <a:spcAft>
                <a:spcPts val="600"/>
              </a:spcAft>
              <a:buFont typeface="Arial" panose="020B0604020202020204" pitchFamily="34" charset="0"/>
              <a:buChar char="•"/>
            </a:pPr>
            <a:r>
              <a:rPr lang="en-GB" sz="1000" dirty="0">
                <a:solidFill>
                  <a:schemeClr val="tx1"/>
                </a:solidFill>
              </a:rPr>
              <a:t>Empower and enable patients to co-ordinate their care and communicate with CCC using latest digital technologies. </a:t>
            </a:r>
          </a:p>
          <a:p>
            <a:pPr marL="171450" indent="-171450">
              <a:spcAft>
                <a:spcPts val="600"/>
              </a:spcAft>
              <a:buFont typeface="Arial" panose="020B0604020202020204" pitchFamily="34" charset="0"/>
              <a:buChar char="•"/>
            </a:pPr>
            <a:r>
              <a:rPr lang="en-GB" sz="1000" dirty="0">
                <a:solidFill>
                  <a:schemeClr val="tx1"/>
                </a:solidFill>
              </a:rPr>
              <a:t>Transform our workforce through leading the way on novel role development in specialist cancer care, maximising the potential of our clinical and non-clinical staff. For example, we are actively developing new roles including physician associates, non-medical prescribers, care navigators, allied health professionals and clinical nurse specialists.</a:t>
            </a:r>
          </a:p>
          <a:p>
            <a:pPr marL="171450" indent="-171450">
              <a:spcAft>
                <a:spcPts val="600"/>
              </a:spcAft>
              <a:buFont typeface="Arial" panose="020B0604020202020204" pitchFamily="34" charset="0"/>
              <a:buChar char="•"/>
            </a:pPr>
            <a:r>
              <a:rPr lang="en-GB" sz="1000" dirty="0">
                <a:solidFill>
                  <a:schemeClr val="tx1"/>
                </a:solidFill>
              </a:rPr>
              <a:t>Build on our track record of commercial innovation, through maximising the potential of our subsidiary companies (PharmaC and PropCare) and Joint Venture (Clatterbridge Private Clinic), as well as seeking new commercial ventures and partnerships linked to our investment in research (see above).</a:t>
            </a:r>
          </a:p>
          <a:p>
            <a:pPr marL="171450" indent="-171450">
              <a:spcAft>
                <a:spcPts val="600"/>
              </a:spcAft>
              <a:buFont typeface="Arial" panose="020B0604020202020204" pitchFamily="34" charset="0"/>
              <a:buChar char="•"/>
            </a:pPr>
            <a:r>
              <a:rPr lang="en-GB" sz="1000" dirty="0">
                <a:solidFill>
                  <a:schemeClr val="tx1"/>
                </a:solidFill>
              </a:rPr>
              <a:t>Equip our workforce with improvement skills and techniques through a consistent approach to Quality Improvement (see page 19).</a:t>
            </a:r>
            <a:endParaRPr lang="en-GB" sz="1000" b="1" dirty="0">
              <a:solidFill>
                <a:schemeClr val="tx1"/>
              </a:solidFill>
            </a:endParaRPr>
          </a:p>
        </p:txBody>
      </p:sp>
      <p:sp>
        <p:nvSpPr>
          <p:cNvPr id="5" name="Slide Number Placeholder 4">
            <a:extLst>
              <a:ext uri="{FF2B5EF4-FFF2-40B4-BE49-F238E27FC236}">
                <a16:creationId xmlns="" xmlns:a16="http://schemas.microsoft.com/office/drawing/2014/main" id="{E4C3FF72-3113-46C7-A666-E14B5606931F}"/>
              </a:ext>
            </a:extLst>
          </p:cNvPr>
          <p:cNvSpPr>
            <a:spLocks noGrp="1"/>
          </p:cNvSpPr>
          <p:nvPr>
            <p:ph type="sldNum" sz="quarter" idx="12"/>
          </p:nvPr>
        </p:nvSpPr>
        <p:spPr/>
        <p:txBody>
          <a:bodyPr/>
          <a:lstStyle/>
          <a:p>
            <a:fld id="{00E6A5BD-C011-4A45-AA3A-201790FB7F2B}" type="slidenum">
              <a:rPr lang="en-CA" smtClean="0"/>
              <a:pPr/>
              <a:t>18</a:t>
            </a:fld>
            <a:endParaRPr lang="en-CA" dirty="0"/>
          </a:p>
        </p:txBody>
      </p:sp>
      <p:pic>
        <p:nvPicPr>
          <p:cNvPr id="8" name="Picture 7">
            <a:extLst>
              <a:ext uri="{FF2B5EF4-FFF2-40B4-BE49-F238E27FC236}">
                <a16:creationId xmlns="" xmlns:a16="http://schemas.microsoft.com/office/drawing/2014/main" id="{1F83F86C-DBF1-4027-89C1-F32317B2EF50}"/>
              </a:ext>
            </a:extLst>
          </p:cNvPr>
          <p:cNvPicPr>
            <a:picLocks noChangeAspect="1"/>
          </p:cNvPicPr>
          <p:nvPr/>
        </p:nvPicPr>
        <p:blipFill>
          <a:blip r:embed="rId2"/>
          <a:stretch>
            <a:fillRect/>
          </a:stretch>
        </p:blipFill>
        <p:spPr>
          <a:xfrm>
            <a:off x="7833359" y="90654"/>
            <a:ext cx="914576" cy="880450"/>
          </a:xfrm>
          <a:prstGeom prst="rect">
            <a:avLst/>
          </a:prstGeom>
        </p:spPr>
      </p:pic>
      <p:grpSp>
        <p:nvGrpSpPr>
          <p:cNvPr id="20" name="Group 19">
            <a:extLst>
              <a:ext uri="{FF2B5EF4-FFF2-40B4-BE49-F238E27FC236}">
                <a16:creationId xmlns="" xmlns:a16="http://schemas.microsoft.com/office/drawing/2014/main" id="{3AF64DC3-C07F-4B65-A925-7B29F71D9A14}"/>
              </a:ext>
            </a:extLst>
          </p:cNvPr>
          <p:cNvGrpSpPr/>
          <p:nvPr/>
        </p:nvGrpSpPr>
        <p:grpSpPr>
          <a:xfrm>
            <a:off x="4636655" y="5760424"/>
            <a:ext cx="4112058" cy="623046"/>
            <a:chOff x="4893536" y="5633807"/>
            <a:chExt cx="4849107" cy="760230"/>
          </a:xfrm>
        </p:grpSpPr>
        <p:pic>
          <p:nvPicPr>
            <p:cNvPr id="11" name="Picture 10">
              <a:extLst>
                <a:ext uri="{FF2B5EF4-FFF2-40B4-BE49-F238E27FC236}">
                  <a16:creationId xmlns="" xmlns:a16="http://schemas.microsoft.com/office/drawing/2014/main" id="{4693E546-19FC-454E-A962-15C15FC7888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93536" y="5796377"/>
              <a:ext cx="1879219" cy="435090"/>
            </a:xfrm>
            <a:prstGeom prst="rect">
              <a:avLst/>
            </a:prstGeom>
          </p:spPr>
        </p:pic>
        <p:pic>
          <p:nvPicPr>
            <p:cNvPr id="13" name="Picture 12">
              <a:extLst>
                <a:ext uri="{FF2B5EF4-FFF2-40B4-BE49-F238E27FC236}">
                  <a16:creationId xmlns="" xmlns:a16="http://schemas.microsoft.com/office/drawing/2014/main" id="{CC1B6E6D-DBD8-40D3-A112-5AF6E64C876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55524" y="5763302"/>
              <a:ext cx="1787119" cy="501240"/>
            </a:xfrm>
            <a:prstGeom prst="rect">
              <a:avLst/>
            </a:prstGeom>
          </p:spPr>
        </p:pic>
        <p:pic>
          <p:nvPicPr>
            <p:cNvPr id="15" name="Picture 14">
              <a:extLst>
                <a:ext uri="{FF2B5EF4-FFF2-40B4-BE49-F238E27FC236}">
                  <a16:creationId xmlns="" xmlns:a16="http://schemas.microsoft.com/office/drawing/2014/main" id="{78A3A4AA-D973-4AB0-925C-28C61B72C8D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68612" y="5633807"/>
              <a:ext cx="991055" cy="760230"/>
            </a:xfrm>
            <a:prstGeom prst="rect">
              <a:avLst/>
            </a:prstGeom>
          </p:spPr>
        </p:pic>
      </p:grpSp>
      <p:pic>
        <p:nvPicPr>
          <p:cNvPr id="14" name="Picture 13">
            <a:extLst>
              <a:ext uri="{FF2B5EF4-FFF2-40B4-BE49-F238E27FC236}">
                <a16:creationId xmlns="" xmlns:a16="http://schemas.microsoft.com/office/drawing/2014/main" id="{8F73503F-0C42-442D-9FD1-B962C2DEAFA5}"/>
              </a:ext>
            </a:extLst>
          </p:cNvPr>
          <p:cNvPicPr>
            <a:picLocks noChangeAspect="1"/>
          </p:cNvPicPr>
          <p:nvPr/>
        </p:nvPicPr>
        <p:blipFill rotWithShape="1">
          <a:blip r:embed="rId6"/>
          <a:srcRect r="63168"/>
          <a:stretch/>
        </p:blipFill>
        <p:spPr>
          <a:xfrm>
            <a:off x="493775" y="6197389"/>
            <a:ext cx="549581" cy="531763"/>
          </a:xfrm>
          <a:prstGeom prst="rect">
            <a:avLst/>
          </a:prstGeom>
        </p:spPr>
      </p:pic>
      <p:sp>
        <p:nvSpPr>
          <p:cNvPr id="16" name="Rectangle 15">
            <a:extLst>
              <a:ext uri="{FF2B5EF4-FFF2-40B4-BE49-F238E27FC236}">
                <a16:creationId xmlns="" xmlns:a16="http://schemas.microsoft.com/office/drawing/2014/main" id="{D655AA28-CD22-4A75-BC2B-DF5AF86208A0}"/>
              </a:ext>
            </a:extLst>
          </p:cNvPr>
          <p:cNvSpPr/>
          <p:nvPr/>
        </p:nvSpPr>
        <p:spPr>
          <a:xfrm>
            <a:off x="1043356" y="6309380"/>
            <a:ext cx="3344185" cy="307777"/>
          </a:xfrm>
          <a:prstGeom prst="rect">
            <a:avLst/>
          </a:prstGeom>
        </p:spPr>
        <p:txBody>
          <a:bodyPr wrap="none">
            <a:spAutoFit/>
          </a:bodyPr>
          <a:lstStyle/>
          <a:p>
            <a:r>
              <a:rPr lang="en-GB" sz="1400" i="1" dirty="0">
                <a:solidFill>
                  <a:srgbClr val="006A71"/>
                </a:solidFill>
              </a:rPr>
              <a:t>Excellence in care, research and innovation</a:t>
            </a:r>
            <a:endParaRPr lang="en-GB" sz="1400" dirty="0"/>
          </a:p>
        </p:txBody>
      </p:sp>
      <p:pic>
        <p:nvPicPr>
          <p:cNvPr id="7" name="Picture 6" descr="A picture containing person, man, sewing machine, appliance&#10;&#10;Description generated with very high confidence">
            <a:extLst>
              <a:ext uri="{FF2B5EF4-FFF2-40B4-BE49-F238E27FC236}">
                <a16:creationId xmlns="" xmlns:a16="http://schemas.microsoft.com/office/drawing/2014/main" id="{E2259727-194B-4D05-8359-44C3B46B8C13}"/>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15648" r="780" b="19306"/>
          <a:stretch/>
        </p:blipFill>
        <p:spPr>
          <a:xfrm>
            <a:off x="4579620" y="1089025"/>
            <a:ext cx="4168315" cy="1821816"/>
          </a:xfrm>
          <a:prstGeom prst="rect">
            <a:avLst/>
          </a:prstGeom>
        </p:spPr>
      </p:pic>
    </p:spTree>
    <p:extLst>
      <p:ext uri="{BB962C8B-B14F-4D97-AF65-F5344CB8AC3E}">
        <p14:creationId xmlns:p14="http://schemas.microsoft.com/office/powerpoint/2010/main" val="2515727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9" name="Group 18">
            <a:extLst>
              <a:ext uri="{FF2B5EF4-FFF2-40B4-BE49-F238E27FC236}">
                <a16:creationId xmlns="" xmlns:a16="http://schemas.microsoft.com/office/drawing/2014/main" id="{2FFECB6A-E151-4F76-8395-724AB9E9FF42}"/>
              </a:ext>
            </a:extLst>
          </p:cNvPr>
          <p:cNvGrpSpPr/>
          <p:nvPr/>
        </p:nvGrpSpPr>
        <p:grpSpPr>
          <a:xfrm>
            <a:off x="4689201" y="5023300"/>
            <a:ext cx="4097953" cy="1203666"/>
            <a:chOff x="4938374" y="4791002"/>
            <a:chExt cx="4097953" cy="1203666"/>
          </a:xfrm>
        </p:grpSpPr>
        <p:pic>
          <p:nvPicPr>
            <p:cNvPr id="15" name="Picture 14">
              <a:extLst>
                <a:ext uri="{FF2B5EF4-FFF2-40B4-BE49-F238E27FC236}">
                  <a16:creationId xmlns="" xmlns:a16="http://schemas.microsoft.com/office/drawing/2014/main" id="{73B4E883-7293-42E6-AA88-0C508B5525A5}"/>
                </a:ext>
              </a:extLst>
            </p:cNvPr>
            <p:cNvPicPr/>
            <p:nvPr/>
          </p:nvPicPr>
          <p:blipFill>
            <a:blip r:embed="rId3" cstate="print">
              <a:extLst>
                <a:ext uri="{28A0092B-C50C-407E-A947-70E740481C1C}">
                  <a14:useLocalDpi xmlns:a14="http://schemas.microsoft.com/office/drawing/2010/main" val="0"/>
                </a:ext>
              </a:extLst>
            </a:blip>
            <a:srcRect l="21284" t="4007" r="40555" b="88780"/>
            <a:stretch>
              <a:fillRect/>
            </a:stretch>
          </p:blipFill>
          <p:spPr bwMode="auto">
            <a:xfrm>
              <a:off x="6826527" y="4967332"/>
              <a:ext cx="2209800" cy="590739"/>
            </a:xfrm>
            <a:prstGeom prst="rect">
              <a:avLst/>
            </a:prstGeom>
            <a:noFill/>
            <a:ln>
              <a:noFill/>
            </a:ln>
          </p:spPr>
        </p:pic>
        <p:pic>
          <p:nvPicPr>
            <p:cNvPr id="16" name="Picture 15">
              <a:extLst>
                <a:ext uri="{FF2B5EF4-FFF2-40B4-BE49-F238E27FC236}">
                  <a16:creationId xmlns="" xmlns:a16="http://schemas.microsoft.com/office/drawing/2014/main" id="{567CAF53-2D89-43E9-B32B-2205E56D259B}"/>
                </a:ext>
              </a:extLst>
            </p:cNvPr>
            <p:cNvPicPr/>
            <p:nvPr/>
          </p:nvPicPr>
          <p:blipFill>
            <a:blip r:embed="rId4"/>
            <a:stretch>
              <a:fillRect/>
            </a:stretch>
          </p:blipFill>
          <p:spPr>
            <a:xfrm>
              <a:off x="4938374" y="4791002"/>
              <a:ext cx="1744472" cy="877358"/>
            </a:xfrm>
            <a:prstGeom prst="rect">
              <a:avLst/>
            </a:prstGeom>
          </p:spPr>
        </p:pic>
        <p:sp>
          <p:nvSpPr>
            <p:cNvPr id="17" name="TextBox 16">
              <a:extLst>
                <a:ext uri="{FF2B5EF4-FFF2-40B4-BE49-F238E27FC236}">
                  <a16:creationId xmlns="" xmlns:a16="http://schemas.microsoft.com/office/drawing/2014/main" id="{66255F54-C039-42D5-9C1B-AFEEC8028A77}"/>
                </a:ext>
              </a:extLst>
            </p:cNvPr>
            <p:cNvSpPr txBox="1"/>
            <p:nvPr/>
          </p:nvSpPr>
          <p:spPr>
            <a:xfrm>
              <a:off x="4998720" y="5686891"/>
              <a:ext cx="1684126" cy="307777"/>
            </a:xfrm>
            <a:prstGeom prst="rect">
              <a:avLst/>
            </a:prstGeom>
            <a:noFill/>
          </p:spPr>
          <p:txBody>
            <a:bodyPr wrap="square" lIns="0" tIns="0" rIns="0" bIns="0" rtlCol="0">
              <a:spAutoFit/>
            </a:bodyPr>
            <a:lstStyle/>
            <a:p>
              <a:pPr algn="ctr"/>
              <a:r>
                <a:rPr lang="en-GB" sz="1000" b="1" dirty="0">
                  <a:solidFill>
                    <a:schemeClr val="accent2"/>
                  </a:solidFill>
                  <a:latin typeface="Arial" panose="020B0604020202020204" pitchFamily="34" charset="0"/>
                  <a:cs typeface="Arial" panose="020B0604020202020204" pitchFamily="34" charset="0"/>
                </a:rPr>
                <a:t>Phil Edgington</a:t>
              </a:r>
            </a:p>
            <a:p>
              <a:pPr algn="ctr"/>
              <a:r>
                <a:rPr lang="en-GB" sz="1000" b="1" dirty="0">
                  <a:solidFill>
                    <a:schemeClr val="accent2"/>
                  </a:solidFill>
                  <a:latin typeface="Arial" panose="020B0604020202020204" pitchFamily="34" charset="0"/>
                  <a:cs typeface="Arial" panose="020B0604020202020204" pitchFamily="34" charset="0"/>
                </a:rPr>
                <a:t>Chair</a:t>
              </a:r>
            </a:p>
          </p:txBody>
        </p:sp>
        <p:sp>
          <p:nvSpPr>
            <p:cNvPr id="18" name="TextBox 17">
              <a:extLst>
                <a:ext uri="{FF2B5EF4-FFF2-40B4-BE49-F238E27FC236}">
                  <a16:creationId xmlns="" xmlns:a16="http://schemas.microsoft.com/office/drawing/2014/main" id="{C3BCEF3D-4253-40ED-8DF5-60F2E3CAA294}"/>
                </a:ext>
              </a:extLst>
            </p:cNvPr>
            <p:cNvSpPr txBox="1"/>
            <p:nvPr/>
          </p:nvSpPr>
          <p:spPr>
            <a:xfrm>
              <a:off x="6953918" y="5686890"/>
              <a:ext cx="1684126" cy="307777"/>
            </a:xfrm>
            <a:prstGeom prst="rect">
              <a:avLst/>
            </a:prstGeom>
            <a:noFill/>
          </p:spPr>
          <p:txBody>
            <a:bodyPr wrap="square" lIns="0" tIns="0" rIns="0" bIns="0" rtlCol="0">
              <a:spAutoFit/>
            </a:bodyPr>
            <a:lstStyle/>
            <a:p>
              <a:pPr algn="ctr"/>
              <a:r>
                <a:rPr lang="en-GB" sz="1000" b="1" dirty="0">
                  <a:solidFill>
                    <a:schemeClr val="accent2"/>
                  </a:solidFill>
                  <a:latin typeface="Arial" panose="020B0604020202020204" pitchFamily="34" charset="0"/>
                  <a:cs typeface="Arial" panose="020B0604020202020204" pitchFamily="34" charset="0"/>
                </a:rPr>
                <a:t>Ann Farrar</a:t>
              </a:r>
            </a:p>
            <a:p>
              <a:pPr algn="ctr"/>
              <a:r>
                <a:rPr lang="en-GB" sz="1000" b="1" dirty="0">
                  <a:solidFill>
                    <a:schemeClr val="accent2"/>
                  </a:solidFill>
                  <a:latin typeface="Arial" panose="020B0604020202020204" pitchFamily="34" charset="0"/>
                  <a:cs typeface="Arial" panose="020B0604020202020204" pitchFamily="34" charset="0"/>
                </a:rPr>
                <a:t>Interim Chief Executive</a:t>
              </a:r>
            </a:p>
          </p:txBody>
        </p:sp>
      </p:grpSp>
      <p:sp>
        <p:nvSpPr>
          <p:cNvPr id="2" name="Title 1">
            <a:extLst>
              <a:ext uri="{FF2B5EF4-FFF2-40B4-BE49-F238E27FC236}">
                <a16:creationId xmlns="" xmlns:a16="http://schemas.microsoft.com/office/drawing/2014/main" id="{5526B35D-1228-47FE-8609-91BEA5048678}"/>
              </a:ext>
            </a:extLst>
          </p:cNvPr>
          <p:cNvSpPr>
            <a:spLocks noGrp="1"/>
          </p:cNvSpPr>
          <p:nvPr>
            <p:ph type="title"/>
          </p:nvPr>
        </p:nvSpPr>
        <p:spPr/>
        <p:txBody>
          <a:bodyPr/>
          <a:lstStyle/>
          <a:p>
            <a:r>
              <a:rPr lang="en-GB" dirty="0"/>
              <a:t>Introduction</a:t>
            </a:r>
          </a:p>
        </p:txBody>
      </p:sp>
      <p:sp>
        <p:nvSpPr>
          <p:cNvPr id="4" name="Content Placeholder 3">
            <a:extLst>
              <a:ext uri="{FF2B5EF4-FFF2-40B4-BE49-F238E27FC236}">
                <a16:creationId xmlns="" xmlns:a16="http://schemas.microsoft.com/office/drawing/2014/main" id="{A89D0A2E-EF8A-4113-A402-08EA71A243C0}"/>
              </a:ext>
            </a:extLst>
          </p:cNvPr>
          <p:cNvSpPr>
            <a:spLocks noGrp="1"/>
          </p:cNvSpPr>
          <p:nvPr>
            <p:ph sz="quarter" idx="14"/>
          </p:nvPr>
        </p:nvSpPr>
        <p:spPr>
          <a:xfrm>
            <a:off x="431800" y="1089025"/>
            <a:ext cx="8316913" cy="4645024"/>
          </a:xfrm>
        </p:spPr>
        <p:txBody>
          <a:bodyPr numCol="2" spcCol="180000"/>
          <a:lstStyle/>
          <a:p>
            <a:pPr>
              <a:lnSpc>
                <a:spcPct val="114000"/>
              </a:lnSpc>
              <a:spcAft>
                <a:spcPts val="600"/>
              </a:spcAft>
            </a:pPr>
            <a:endParaRPr lang="en-GB" sz="1000" dirty="0">
              <a:solidFill>
                <a:schemeClr val="tx1"/>
              </a:solidFill>
            </a:endParaRPr>
          </a:p>
          <a:p>
            <a:pPr>
              <a:lnSpc>
                <a:spcPct val="114000"/>
              </a:lnSpc>
              <a:spcAft>
                <a:spcPts val="600"/>
              </a:spcAft>
            </a:pPr>
            <a:endParaRPr lang="en-GB" sz="1000" dirty="0">
              <a:solidFill>
                <a:schemeClr val="tx1"/>
              </a:solidFill>
            </a:endParaRPr>
          </a:p>
          <a:p>
            <a:pPr>
              <a:lnSpc>
                <a:spcPct val="114000"/>
              </a:lnSpc>
              <a:spcAft>
                <a:spcPts val="600"/>
              </a:spcAft>
            </a:pPr>
            <a:endParaRPr lang="en-GB" sz="1000" dirty="0">
              <a:solidFill>
                <a:schemeClr val="tx1"/>
              </a:solidFill>
            </a:endParaRPr>
          </a:p>
          <a:p>
            <a:pPr>
              <a:lnSpc>
                <a:spcPct val="114000"/>
              </a:lnSpc>
              <a:spcAft>
                <a:spcPts val="600"/>
              </a:spcAft>
            </a:pPr>
            <a:endParaRPr lang="en-GB" sz="1000" dirty="0">
              <a:solidFill>
                <a:schemeClr val="tx1"/>
              </a:solidFill>
            </a:endParaRPr>
          </a:p>
          <a:p>
            <a:pPr>
              <a:lnSpc>
                <a:spcPct val="114000"/>
              </a:lnSpc>
              <a:spcAft>
                <a:spcPts val="600"/>
              </a:spcAft>
            </a:pPr>
            <a:endParaRPr lang="en-GB" sz="1000" dirty="0">
              <a:solidFill>
                <a:schemeClr val="tx1"/>
              </a:solidFill>
            </a:endParaRPr>
          </a:p>
          <a:p>
            <a:pPr>
              <a:lnSpc>
                <a:spcPct val="114000"/>
              </a:lnSpc>
              <a:spcAft>
                <a:spcPts val="600"/>
              </a:spcAft>
            </a:pPr>
            <a:endParaRPr lang="en-GB" sz="1000" dirty="0">
              <a:solidFill>
                <a:schemeClr val="tx1"/>
              </a:solidFill>
            </a:endParaRPr>
          </a:p>
          <a:p>
            <a:pPr>
              <a:lnSpc>
                <a:spcPct val="114000"/>
              </a:lnSpc>
              <a:spcAft>
                <a:spcPts val="600"/>
              </a:spcAft>
            </a:pPr>
            <a:endParaRPr lang="en-GB" sz="1000" dirty="0">
              <a:solidFill>
                <a:schemeClr val="tx1"/>
              </a:solidFill>
            </a:endParaRPr>
          </a:p>
          <a:p>
            <a:pPr>
              <a:lnSpc>
                <a:spcPct val="114000"/>
              </a:lnSpc>
              <a:spcAft>
                <a:spcPts val="600"/>
              </a:spcAft>
            </a:pPr>
            <a:r>
              <a:rPr lang="en-GB" sz="1000" dirty="0">
                <a:solidFill>
                  <a:schemeClr val="tx1"/>
                </a:solidFill>
              </a:rPr>
              <a:t>We are delighted to present The Clatterbridge Cancer Centre’s (“CCCs”) summary strategic </a:t>
            </a:r>
            <a:r>
              <a:rPr lang="en-GB" sz="1000" dirty="0" smtClean="0">
                <a:solidFill>
                  <a:schemeClr val="tx1"/>
                </a:solidFill>
              </a:rPr>
              <a:t>direction </a:t>
            </a:r>
            <a:r>
              <a:rPr lang="en-GB" sz="1000" dirty="0">
                <a:solidFill>
                  <a:schemeClr val="tx1"/>
                </a:solidFill>
              </a:rPr>
              <a:t>– setting out our key objectives and choices to ensure that we continue to deliver excellence for our patients.</a:t>
            </a:r>
          </a:p>
          <a:p>
            <a:pPr>
              <a:lnSpc>
                <a:spcPct val="114000"/>
              </a:lnSpc>
              <a:spcAft>
                <a:spcPts val="600"/>
              </a:spcAft>
            </a:pPr>
            <a:r>
              <a:rPr lang="en-GB" sz="1000" dirty="0">
                <a:solidFill>
                  <a:schemeClr val="tx1"/>
                </a:solidFill>
              </a:rPr>
              <a:t>This </a:t>
            </a:r>
            <a:r>
              <a:rPr lang="en-GB" sz="1000" dirty="0" smtClean="0">
                <a:solidFill>
                  <a:schemeClr val="tx1"/>
                </a:solidFill>
              </a:rPr>
              <a:t>strategy </a:t>
            </a:r>
            <a:r>
              <a:rPr lang="en-GB" sz="1000" dirty="0">
                <a:solidFill>
                  <a:schemeClr val="tx1"/>
                </a:solidFill>
              </a:rPr>
              <a:t>builds on the excellent work developed by teams across the Trust – working together and with our partners – to shape a highly ambitious range of priorities which build on our strengths, and help us realise the opportunities and meet the key challenges which we will face within the changing NHS.</a:t>
            </a:r>
          </a:p>
          <a:p>
            <a:pPr>
              <a:lnSpc>
                <a:spcPct val="114000"/>
              </a:lnSpc>
              <a:spcAft>
                <a:spcPts val="600"/>
              </a:spcAft>
            </a:pPr>
            <a:r>
              <a:rPr lang="en-GB" sz="1000" dirty="0">
                <a:solidFill>
                  <a:schemeClr val="tx1"/>
                </a:solidFill>
              </a:rPr>
              <a:t>This strategy is presented in two phases. Its main focus is on our strategic priorities to 2022. These priorities are built around – but are certainly not limited to – delivering our new model of cancer care. This will have a fundamental impact on everything we do, allowing us to provide high-quality, sustainable services into the future, move care and treatment closer to our patients and their families, and bring together care with pioneering research.</a:t>
            </a:r>
          </a:p>
          <a:p>
            <a:pPr>
              <a:lnSpc>
                <a:spcPct val="114000"/>
              </a:lnSpc>
              <a:spcAft>
                <a:spcPts val="600"/>
              </a:spcAft>
            </a:pPr>
            <a:r>
              <a:rPr lang="en-GB" sz="1000" dirty="0">
                <a:solidFill>
                  <a:schemeClr val="tx1"/>
                </a:solidFill>
              </a:rPr>
              <a:t>Our other priority objectives and programmes – working across the system, being enterprising, investing in research and innovation, maintaining excellent quality, financial and operational performance and developing our people – are designed to complement and support this transformation. None of our ambitions for excellence – whether relating to care, research or supporting our staff, can be achieved in isolation from the others. </a:t>
            </a:r>
          </a:p>
          <a:p>
            <a:pPr>
              <a:lnSpc>
                <a:spcPct val="114000"/>
              </a:lnSpc>
              <a:spcAft>
                <a:spcPts val="600"/>
              </a:spcAft>
            </a:pPr>
            <a:r>
              <a:rPr lang="en-GB" sz="1000" dirty="0">
                <a:solidFill>
                  <a:schemeClr val="tx1"/>
                </a:solidFill>
              </a:rPr>
              <a:t>However, we will realise the full potential of these changes only by complementing them with longer-term plans. This strategy therefore includes initial thinking about how our priorities will evolve to 2027 and beyond. Our focus here will be on working across the system, building on our current strengths in order to play a leading role in the development of excellent, integrated cancer care and research across Cheshire and Merseyside and beyond.</a:t>
            </a:r>
          </a:p>
          <a:p>
            <a:pPr>
              <a:lnSpc>
                <a:spcPct val="114000"/>
              </a:lnSpc>
              <a:spcAft>
                <a:spcPts val="600"/>
              </a:spcAft>
            </a:pPr>
            <a:r>
              <a:rPr lang="en-GB" sz="1000" dirty="0">
                <a:solidFill>
                  <a:schemeClr val="tx1"/>
                </a:solidFill>
              </a:rPr>
              <a:t>This is intended as the start of a debate about how CCC and its partners should work together to meet the longer-term cancer challenge – and therefore to deliver the best possible outcomes for our patients and community. We would welcome contributions to develop our thinking.</a:t>
            </a:r>
          </a:p>
          <a:p>
            <a:pPr>
              <a:lnSpc>
                <a:spcPct val="114000"/>
              </a:lnSpc>
              <a:spcAft>
                <a:spcPts val="600"/>
              </a:spcAft>
            </a:pPr>
            <a:r>
              <a:rPr lang="en-GB" sz="1000" dirty="0">
                <a:solidFill>
                  <a:schemeClr val="tx1"/>
                </a:solidFill>
              </a:rPr>
              <a:t>Achieving the transformation set out in this strategy will make this the most exciting time in CCC’s history. We look forward to working with our staff, patients and partners to realise these changes and to continue our transformation further into the future.</a:t>
            </a:r>
          </a:p>
          <a:p>
            <a:pPr>
              <a:lnSpc>
                <a:spcPct val="114000"/>
              </a:lnSpc>
              <a:spcAft>
                <a:spcPts val="600"/>
              </a:spcAft>
            </a:pPr>
            <a:endParaRPr lang="en-GB" sz="1000" dirty="0">
              <a:solidFill>
                <a:schemeClr val="tx1"/>
              </a:solidFill>
            </a:endParaRPr>
          </a:p>
        </p:txBody>
      </p:sp>
      <p:sp>
        <p:nvSpPr>
          <p:cNvPr id="5" name="Slide Number Placeholder 4">
            <a:extLst>
              <a:ext uri="{FF2B5EF4-FFF2-40B4-BE49-F238E27FC236}">
                <a16:creationId xmlns="" xmlns:a16="http://schemas.microsoft.com/office/drawing/2014/main" id="{EC6CCA91-5E0B-4EF6-B33D-9EEBF8913EB6}"/>
              </a:ext>
            </a:extLst>
          </p:cNvPr>
          <p:cNvSpPr>
            <a:spLocks noGrp="1"/>
          </p:cNvSpPr>
          <p:nvPr>
            <p:ph type="sldNum" sz="quarter" idx="12"/>
          </p:nvPr>
        </p:nvSpPr>
        <p:spPr>
          <a:xfrm>
            <a:off x="8468361" y="6472238"/>
            <a:ext cx="339366" cy="182880"/>
          </a:xfrm>
        </p:spPr>
        <p:txBody>
          <a:bodyPr/>
          <a:lstStyle/>
          <a:p>
            <a:fld id="{00E6A5BD-C011-4A45-AA3A-201790FB7F2B}" type="slidenum">
              <a:rPr lang="en-CA" smtClean="0"/>
              <a:pPr/>
              <a:t>1</a:t>
            </a:fld>
            <a:endParaRPr lang="en-CA" dirty="0"/>
          </a:p>
        </p:txBody>
      </p:sp>
      <p:grpSp>
        <p:nvGrpSpPr>
          <p:cNvPr id="9" name="Group 8">
            <a:extLst>
              <a:ext uri="{FF2B5EF4-FFF2-40B4-BE49-F238E27FC236}">
                <a16:creationId xmlns="" xmlns:a16="http://schemas.microsoft.com/office/drawing/2014/main" id="{D65E68D1-75BE-42FC-9681-19F6453657A9}"/>
              </a:ext>
            </a:extLst>
          </p:cNvPr>
          <p:cNvGrpSpPr/>
          <p:nvPr/>
        </p:nvGrpSpPr>
        <p:grpSpPr>
          <a:xfrm>
            <a:off x="833457" y="893885"/>
            <a:ext cx="3348949" cy="1701534"/>
            <a:chOff x="657966" y="893884"/>
            <a:chExt cx="3689252" cy="1874435"/>
          </a:xfrm>
        </p:grpSpPr>
        <p:pic>
          <p:nvPicPr>
            <p:cNvPr id="6" name="Picture 5">
              <a:extLst>
                <a:ext uri="{FF2B5EF4-FFF2-40B4-BE49-F238E27FC236}">
                  <a16:creationId xmlns="" xmlns:a16="http://schemas.microsoft.com/office/drawing/2014/main" id="{1A430294-EE14-48A8-8EA3-7AE00C12BE3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9692" r="20742"/>
            <a:stretch/>
          </p:blipFill>
          <p:spPr>
            <a:xfrm>
              <a:off x="2472783" y="893884"/>
              <a:ext cx="1874435" cy="1874435"/>
            </a:xfrm>
            <a:prstGeom prst="rect">
              <a:avLst/>
            </a:prstGeom>
          </p:spPr>
        </p:pic>
        <p:pic>
          <p:nvPicPr>
            <p:cNvPr id="8" name="Picture 7">
              <a:extLst>
                <a:ext uri="{FF2B5EF4-FFF2-40B4-BE49-F238E27FC236}">
                  <a16:creationId xmlns="" xmlns:a16="http://schemas.microsoft.com/office/drawing/2014/main" id="{85E5B29D-6F36-46C0-8FB0-73B5CD858224}"/>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24" t="11918" r="5904" b="21379"/>
            <a:stretch/>
          </p:blipFill>
          <p:spPr>
            <a:xfrm>
              <a:off x="657966" y="1060494"/>
              <a:ext cx="1751354" cy="1707825"/>
            </a:xfrm>
            <a:prstGeom prst="rect">
              <a:avLst/>
            </a:prstGeom>
          </p:spPr>
        </p:pic>
      </p:grpSp>
      <p:pic>
        <p:nvPicPr>
          <p:cNvPr id="14" name="Picture 13">
            <a:extLst>
              <a:ext uri="{FF2B5EF4-FFF2-40B4-BE49-F238E27FC236}">
                <a16:creationId xmlns="" xmlns:a16="http://schemas.microsoft.com/office/drawing/2014/main" id="{F13D00EF-195C-410C-AA81-F2319AE5A039}"/>
              </a:ext>
            </a:extLst>
          </p:cNvPr>
          <p:cNvPicPr>
            <a:picLocks noChangeAspect="1"/>
          </p:cNvPicPr>
          <p:nvPr/>
        </p:nvPicPr>
        <p:blipFill rotWithShape="1">
          <a:blip r:embed="rId7"/>
          <a:srcRect r="63168"/>
          <a:stretch/>
        </p:blipFill>
        <p:spPr>
          <a:xfrm>
            <a:off x="493775" y="6197389"/>
            <a:ext cx="549581" cy="531763"/>
          </a:xfrm>
          <a:prstGeom prst="rect">
            <a:avLst/>
          </a:prstGeom>
        </p:spPr>
      </p:pic>
      <p:sp>
        <p:nvSpPr>
          <p:cNvPr id="20" name="Rectangle 19">
            <a:extLst>
              <a:ext uri="{FF2B5EF4-FFF2-40B4-BE49-F238E27FC236}">
                <a16:creationId xmlns="" xmlns:a16="http://schemas.microsoft.com/office/drawing/2014/main" id="{6E24D9CE-6AD6-41FE-BB6B-43B94A061BCC}"/>
              </a:ext>
            </a:extLst>
          </p:cNvPr>
          <p:cNvSpPr/>
          <p:nvPr/>
        </p:nvSpPr>
        <p:spPr>
          <a:xfrm>
            <a:off x="1043356" y="6309380"/>
            <a:ext cx="3344185" cy="307777"/>
          </a:xfrm>
          <a:prstGeom prst="rect">
            <a:avLst/>
          </a:prstGeom>
        </p:spPr>
        <p:txBody>
          <a:bodyPr wrap="none">
            <a:spAutoFit/>
          </a:bodyPr>
          <a:lstStyle/>
          <a:p>
            <a:r>
              <a:rPr lang="en-GB" sz="1400" i="1" dirty="0">
                <a:solidFill>
                  <a:srgbClr val="006A71"/>
                </a:solidFill>
              </a:rPr>
              <a:t>Excellence in care, research and innovation</a:t>
            </a:r>
            <a:endParaRPr lang="en-GB" sz="1400" dirty="0"/>
          </a:p>
        </p:txBody>
      </p:sp>
    </p:spTree>
    <p:extLst>
      <p:ext uri="{BB962C8B-B14F-4D97-AF65-F5344CB8AC3E}">
        <p14:creationId xmlns:p14="http://schemas.microsoft.com/office/powerpoint/2010/main" val="7319542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D5F1C2F-8489-4B89-8FAD-C0DA22E0ECF6}"/>
              </a:ext>
            </a:extLst>
          </p:cNvPr>
          <p:cNvSpPr>
            <a:spLocks noGrp="1"/>
          </p:cNvSpPr>
          <p:nvPr>
            <p:ph type="title"/>
          </p:nvPr>
        </p:nvSpPr>
        <p:spPr>
          <a:xfrm>
            <a:off x="493775" y="219456"/>
            <a:ext cx="8313951" cy="411480"/>
          </a:xfrm>
        </p:spPr>
        <p:txBody>
          <a:bodyPr/>
          <a:lstStyle/>
          <a:p>
            <a:r>
              <a:rPr lang="en-GB" dirty="0"/>
              <a:t>Developing our outstanding staff</a:t>
            </a:r>
          </a:p>
        </p:txBody>
      </p:sp>
      <p:sp>
        <p:nvSpPr>
          <p:cNvPr id="3" name="Text Placeholder 2">
            <a:extLst>
              <a:ext uri="{FF2B5EF4-FFF2-40B4-BE49-F238E27FC236}">
                <a16:creationId xmlns="" xmlns:a16="http://schemas.microsoft.com/office/drawing/2014/main" id="{E24C7469-22A9-4521-BD16-C181F859EEB2}"/>
              </a:ext>
            </a:extLst>
          </p:cNvPr>
          <p:cNvSpPr>
            <a:spLocks noGrp="1"/>
          </p:cNvSpPr>
          <p:nvPr>
            <p:ph type="body" sz="quarter" idx="13"/>
          </p:nvPr>
        </p:nvSpPr>
        <p:spPr/>
        <p:txBody>
          <a:bodyPr>
            <a:normAutofit/>
          </a:bodyPr>
          <a:lstStyle/>
          <a:p>
            <a:r>
              <a:rPr lang="en-GB" sz="1100" dirty="0"/>
              <a:t>We will support our people to focus on improvement and excellence in everything they do.</a:t>
            </a:r>
          </a:p>
        </p:txBody>
      </p:sp>
      <p:sp>
        <p:nvSpPr>
          <p:cNvPr id="4" name="Content Placeholder 3">
            <a:extLst>
              <a:ext uri="{FF2B5EF4-FFF2-40B4-BE49-F238E27FC236}">
                <a16:creationId xmlns="" xmlns:a16="http://schemas.microsoft.com/office/drawing/2014/main" id="{7E05B50E-2606-44D6-99D3-A817D360E72B}"/>
              </a:ext>
            </a:extLst>
          </p:cNvPr>
          <p:cNvSpPr>
            <a:spLocks noGrp="1"/>
          </p:cNvSpPr>
          <p:nvPr>
            <p:ph sz="quarter" idx="14"/>
          </p:nvPr>
        </p:nvSpPr>
        <p:spPr>
          <a:xfrm>
            <a:off x="431800" y="1088278"/>
            <a:ext cx="8317039" cy="5112497"/>
          </a:xfrm>
        </p:spPr>
        <p:txBody>
          <a:bodyPr numCol="2" spcCol="180000"/>
          <a:lstStyle/>
          <a:p>
            <a:pPr>
              <a:spcAft>
                <a:spcPts val="600"/>
              </a:spcAft>
            </a:pPr>
            <a:endParaRPr lang="en-GB" sz="1000" dirty="0">
              <a:solidFill>
                <a:schemeClr val="tx1"/>
              </a:solidFill>
            </a:endParaRPr>
          </a:p>
          <a:p>
            <a:pPr>
              <a:spcAft>
                <a:spcPts val="600"/>
              </a:spcAft>
            </a:pPr>
            <a:endParaRPr lang="en-GB" sz="1000" dirty="0">
              <a:solidFill>
                <a:schemeClr val="tx1"/>
              </a:solidFill>
            </a:endParaRPr>
          </a:p>
          <a:p>
            <a:pPr>
              <a:spcAft>
                <a:spcPts val="600"/>
              </a:spcAft>
            </a:pPr>
            <a:endParaRPr lang="en-GB" sz="1000" dirty="0">
              <a:solidFill>
                <a:schemeClr val="tx1"/>
              </a:solidFill>
            </a:endParaRPr>
          </a:p>
          <a:p>
            <a:pPr>
              <a:spcAft>
                <a:spcPts val="600"/>
              </a:spcAft>
            </a:pPr>
            <a:endParaRPr lang="en-GB" sz="1000" dirty="0">
              <a:solidFill>
                <a:schemeClr val="tx1"/>
              </a:solidFill>
            </a:endParaRPr>
          </a:p>
          <a:p>
            <a:pPr>
              <a:spcAft>
                <a:spcPts val="600"/>
              </a:spcAft>
            </a:pPr>
            <a:endParaRPr lang="en-GB" sz="1000" dirty="0">
              <a:solidFill>
                <a:schemeClr val="tx1"/>
              </a:solidFill>
            </a:endParaRPr>
          </a:p>
          <a:p>
            <a:pPr>
              <a:spcAft>
                <a:spcPts val="600"/>
              </a:spcAft>
            </a:pPr>
            <a:endParaRPr lang="en-GB" sz="1000" dirty="0">
              <a:solidFill>
                <a:schemeClr val="tx1"/>
              </a:solidFill>
            </a:endParaRPr>
          </a:p>
          <a:p>
            <a:pPr>
              <a:spcAft>
                <a:spcPts val="600"/>
              </a:spcAft>
            </a:pPr>
            <a:r>
              <a:rPr lang="en-GB" sz="1000" dirty="0">
                <a:solidFill>
                  <a:schemeClr val="tx1"/>
                </a:solidFill>
              </a:rPr>
              <a:t/>
            </a:r>
            <a:br>
              <a:rPr lang="en-GB" sz="1000" dirty="0">
                <a:solidFill>
                  <a:schemeClr val="tx1"/>
                </a:solidFill>
              </a:rPr>
            </a:br>
            <a:endParaRPr lang="en-GB" sz="1000" dirty="0">
              <a:solidFill>
                <a:schemeClr val="tx1"/>
              </a:solidFill>
            </a:endParaRPr>
          </a:p>
          <a:p>
            <a:pPr>
              <a:spcAft>
                <a:spcPts val="600"/>
              </a:spcAft>
            </a:pPr>
            <a:r>
              <a:rPr lang="en-GB" sz="1000" dirty="0">
                <a:solidFill>
                  <a:schemeClr val="tx1"/>
                </a:solidFill>
              </a:rPr>
              <a:t>CCC’s successes and its current strengths are down to its outstanding people. However, we know that remaining an outstanding organisation will require a constant focus on improving our services and on developing our people. This will be all the more important as we support staff through the major changes to ways working associated with our new clinical model. </a:t>
            </a:r>
          </a:p>
          <a:p>
            <a:pPr>
              <a:spcAft>
                <a:spcPts val="600"/>
              </a:spcAft>
            </a:pPr>
            <a:r>
              <a:rPr lang="en-GB" sz="1000" dirty="0">
                <a:solidFill>
                  <a:schemeClr val="tx1"/>
                </a:solidFill>
              </a:rPr>
              <a:t>Our organisational development strategy will therefore support our people to focus on improvement and excellence in everything they do. </a:t>
            </a:r>
            <a:endParaRPr lang="en-GB" sz="1000" b="1" dirty="0">
              <a:solidFill>
                <a:schemeClr val="tx1"/>
              </a:solidFill>
            </a:endParaRPr>
          </a:p>
          <a:p>
            <a:pPr>
              <a:spcAft>
                <a:spcPts val="600"/>
              </a:spcAft>
            </a:pPr>
            <a:r>
              <a:rPr lang="en-GB" sz="1000" b="1" dirty="0">
                <a:solidFill>
                  <a:schemeClr val="tx1"/>
                </a:solidFill>
              </a:rPr>
              <a:t>Embedding our values in everything we do:</a:t>
            </a:r>
          </a:p>
          <a:p>
            <a:pPr>
              <a:spcAft>
                <a:spcPts val="600"/>
              </a:spcAft>
            </a:pPr>
            <a:r>
              <a:rPr lang="en-GB" sz="1000" dirty="0">
                <a:solidFill>
                  <a:schemeClr val="tx1"/>
                </a:solidFill>
              </a:rPr>
              <a:t>This strategy is grounded in and fully aligned to our values.  Our Board and senior leaders are fully committed to ensuring that our values remain front and centre as it is implemented. Our Council of Governors, new staff leaders forum, and staff and patient feedback will hold us to account for this as implementation proceeds.</a:t>
            </a:r>
          </a:p>
          <a:p>
            <a:pPr>
              <a:spcAft>
                <a:spcPts val="600"/>
              </a:spcAft>
            </a:pPr>
            <a:r>
              <a:rPr lang="en-GB" sz="1000" dirty="0">
                <a:solidFill>
                  <a:schemeClr val="tx1"/>
                </a:solidFill>
              </a:rPr>
              <a:t>We will also take a number of specific actions to further embed our values in everything we do. We will:</a:t>
            </a:r>
          </a:p>
          <a:p>
            <a:pPr marL="171450" indent="-171450">
              <a:spcAft>
                <a:spcPts val="600"/>
              </a:spcAft>
              <a:buFont typeface="Arial" panose="020B0604020202020204" pitchFamily="34" charset="0"/>
              <a:buChar char="•"/>
            </a:pPr>
            <a:r>
              <a:rPr lang="en-GB" sz="1000" dirty="0">
                <a:solidFill>
                  <a:schemeClr val="tx1"/>
                </a:solidFill>
              </a:rPr>
              <a:t>Promote our values through our new clinical model, including embedding multi-disciplinary team working and supporting clinical teams to develop a culture of shared responsibility and learning.</a:t>
            </a:r>
          </a:p>
          <a:p>
            <a:pPr marL="171450" indent="-171450">
              <a:spcAft>
                <a:spcPts val="600"/>
              </a:spcAft>
              <a:buFont typeface="Arial" panose="020B0604020202020204" pitchFamily="34" charset="0"/>
              <a:buChar char="•"/>
            </a:pPr>
            <a:r>
              <a:rPr lang="en-GB" sz="1000" dirty="0">
                <a:solidFill>
                  <a:schemeClr val="tx1"/>
                </a:solidFill>
              </a:rPr>
              <a:t>Embed values-based recruitment, appraisal, reward and recognition for all staff.</a:t>
            </a:r>
          </a:p>
          <a:p>
            <a:pPr marL="171450" indent="-171450">
              <a:spcAft>
                <a:spcPts val="600"/>
              </a:spcAft>
              <a:buFont typeface="Arial" panose="020B0604020202020204" pitchFamily="34" charset="0"/>
              <a:buChar char="•"/>
            </a:pPr>
            <a:r>
              <a:rPr lang="en-GB" sz="1000" dirty="0">
                <a:solidFill>
                  <a:schemeClr val="tx1"/>
                </a:solidFill>
              </a:rPr>
              <a:t>Ensure that Directorate priorities and staff objectives are explicitly linked to Trust values.</a:t>
            </a:r>
          </a:p>
          <a:p>
            <a:pPr marL="171450" indent="-171450">
              <a:spcAft>
                <a:spcPts val="600"/>
              </a:spcAft>
              <a:buFont typeface="Arial" panose="020B0604020202020204" pitchFamily="34" charset="0"/>
              <a:buChar char="•"/>
            </a:pPr>
            <a:r>
              <a:rPr lang="en-GB" sz="1000" dirty="0">
                <a:solidFill>
                  <a:schemeClr val="tx1"/>
                </a:solidFill>
              </a:rPr>
              <a:t>Promote ‘Freedom to Speak Up’ (the national integrated whistleblowing policy to standardise the way NHS organisations support staff who raise concerns).</a:t>
            </a:r>
            <a:endParaRPr lang="en-GB" sz="1000" b="1" dirty="0">
              <a:solidFill>
                <a:schemeClr val="tx1"/>
              </a:solidFill>
            </a:endParaRPr>
          </a:p>
          <a:p>
            <a:pPr>
              <a:spcAft>
                <a:spcPts val="600"/>
              </a:spcAft>
            </a:pPr>
            <a:r>
              <a:rPr lang="en-GB" sz="1000" b="1" dirty="0">
                <a:solidFill>
                  <a:schemeClr val="tx1"/>
                </a:solidFill>
              </a:rPr>
              <a:t>Continuing to embed a culture of quality:</a:t>
            </a:r>
          </a:p>
          <a:p>
            <a:pPr>
              <a:spcAft>
                <a:spcPts val="600"/>
              </a:spcAft>
            </a:pPr>
            <a:r>
              <a:rPr lang="en-GB" sz="1000" dirty="0">
                <a:solidFill>
                  <a:schemeClr val="tx1"/>
                </a:solidFill>
              </a:rPr>
              <a:t>We will support people from ‘Floor to Board’ to strengthen their focus on enhanced quality. We will strengthen Directorate performance management through consistent dashboards and templates, underpinned by improved data quality and timeliness through our investment in data infrastructure.</a:t>
            </a:r>
          </a:p>
          <a:p>
            <a:pPr>
              <a:spcAft>
                <a:spcPts val="600"/>
              </a:spcAft>
            </a:pPr>
            <a:r>
              <a:rPr lang="en-GB" sz="1000" dirty="0">
                <a:solidFill>
                  <a:schemeClr val="tx1"/>
                </a:solidFill>
              </a:rPr>
              <a:t>Consistent reporting will then form the basis of a trust-wide focus on transparency which will include embedding the principles of good governance throughout the organisation, training staff in risk reporting and escalation, including specific consideration of risk appetite at Board level, and embedding a consistent approach to learning from mistakes. This will include robust mechanisms to ensure learning is spread across the organisation –including between sites as our new clinical model is implemented.</a:t>
            </a:r>
            <a:endParaRPr lang="en-GB" sz="1000" b="1" dirty="0">
              <a:solidFill>
                <a:schemeClr val="tx1"/>
              </a:solidFill>
            </a:endParaRPr>
          </a:p>
          <a:p>
            <a:pPr>
              <a:spcAft>
                <a:spcPts val="600"/>
              </a:spcAft>
            </a:pPr>
            <a:r>
              <a:rPr lang="en-GB" sz="1000" b="1" dirty="0">
                <a:solidFill>
                  <a:schemeClr val="tx1"/>
                </a:solidFill>
              </a:rPr>
              <a:t>A consistent approach to quality improvement (QI):</a:t>
            </a:r>
          </a:p>
          <a:p>
            <a:pPr>
              <a:spcAft>
                <a:spcPts val="600"/>
              </a:spcAft>
            </a:pPr>
            <a:r>
              <a:rPr lang="en-GB" sz="1000" dirty="0">
                <a:solidFill>
                  <a:schemeClr val="tx1"/>
                </a:solidFill>
              </a:rPr>
              <a:t>However, embedding a culture of quality, transparency and excellence is not just about managing risk and performance. It is also about challenging ourselves to continuously improve the service we provide to our patients. Building on the CCC approach to change management, we will adopt a consistent methodology for QI. We will then work with the Advancing Quality Alliance (</a:t>
            </a:r>
            <a:r>
              <a:rPr lang="en-GB" sz="1000" dirty="0" err="1">
                <a:solidFill>
                  <a:schemeClr val="tx1"/>
                </a:solidFill>
              </a:rPr>
              <a:t>AQuA</a:t>
            </a:r>
            <a:r>
              <a:rPr lang="en-GB" sz="1000" dirty="0">
                <a:solidFill>
                  <a:schemeClr val="tx1"/>
                </a:solidFill>
              </a:rPr>
              <a:t>) to support rollout across the organisation – enabling staff to design and implement improvements in their areas. </a:t>
            </a:r>
          </a:p>
        </p:txBody>
      </p:sp>
      <p:sp>
        <p:nvSpPr>
          <p:cNvPr id="5" name="Slide Number Placeholder 4">
            <a:extLst>
              <a:ext uri="{FF2B5EF4-FFF2-40B4-BE49-F238E27FC236}">
                <a16:creationId xmlns="" xmlns:a16="http://schemas.microsoft.com/office/drawing/2014/main" id="{42EA990C-A57E-4ACD-9C19-98545EE92314}"/>
              </a:ext>
            </a:extLst>
          </p:cNvPr>
          <p:cNvSpPr>
            <a:spLocks noGrp="1"/>
          </p:cNvSpPr>
          <p:nvPr>
            <p:ph type="sldNum" sz="quarter" idx="12"/>
          </p:nvPr>
        </p:nvSpPr>
        <p:spPr/>
        <p:txBody>
          <a:bodyPr/>
          <a:lstStyle/>
          <a:p>
            <a:fld id="{00E6A5BD-C011-4A45-AA3A-201790FB7F2B}" type="slidenum">
              <a:rPr lang="en-CA" smtClean="0"/>
              <a:pPr/>
              <a:t>19</a:t>
            </a:fld>
            <a:endParaRPr lang="en-CA" dirty="0"/>
          </a:p>
        </p:txBody>
      </p:sp>
      <p:sp>
        <p:nvSpPr>
          <p:cNvPr id="8" name="Rectangle 7">
            <a:extLst>
              <a:ext uri="{FF2B5EF4-FFF2-40B4-BE49-F238E27FC236}">
                <a16:creationId xmlns="" xmlns:a16="http://schemas.microsoft.com/office/drawing/2014/main" id="{DC42163A-FEDA-4413-B71C-33865920D490}"/>
              </a:ext>
            </a:extLst>
          </p:cNvPr>
          <p:cNvSpPr/>
          <p:nvPr/>
        </p:nvSpPr>
        <p:spPr>
          <a:xfrm>
            <a:off x="431801" y="1089025"/>
            <a:ext cx="4140200" cy="1713930"/>
          </a:xfrm>
          <a:prstGeom prst="rect">
            <a:avLst/>
          </a:prstGeom>
          <a:solidFill>
            <a:srgbClr val="BCDCDE"/>
          </a:solidFill>
          <a:ln w="9525">
            <a:solidFill>
              <a:srgbClr val="006A7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300"/>
              </a:spcAft>
            </a:pPr>
            <a:r>
              <a:rPr lang="en-GB" sz="1000" b="1" dirty="0">
                <a:solidFill>
                  <a:schemeClr val="tx1"/>
                </a:solidFill>
                <a:latin typeface="Arial" panose="020B0604020202020204" pitchFamily="34" charset="0"/>
                <a:cs typeface="Arial" panose="020B0604020202020204" pitchFamily="34" charset="0"/>
              </a:rPr>
              <a:t>Developing our outstanding staff:</a:t>
            </a:r>
          </a:p>
          <a:p>
            <a:pPr marL="171450" indent="-171450">
              <a:spcAft>
                <a:spcPts val="300"/>
              </a:spcAft>
              <a:buFont typeface="Wingdings" panose="05000000000000000000" pitchFamily="2" charset="2"/>
              <a:buChar char="ü"/>
            </a:pPr>
            <a:r>
              <a:rPr lang="en-GB" sz="1000" dirty="0">
                <a:solidFill>
                  <a:schemeClr val="tx1"/>
                </a:solidFill>
                <a:latin typeface="Arial" panose="020B0604020202020204" pitchFamily="34" charset="0"/>
                <a:cs typeface="Arial" panose="020B0604020202020204" pitchFamily="34" charset="0"/>
              </a:rPr>
              <a:t>Embedding our values in everything we do.</a:t>
            </a:r>
          </a:p>
          <a:p>
            <a:pPr marL="171450" indent="-171450">
              <a:spcAft>
                <a:spcPts val="300"/>
              </a:spcAft>
              <a:buFont typeface="Wingdings" panose="05000000000000000000" pitchFamily="2" charset="2"/>
              <a:buChar char="ü"/>
            </a:pPr>
            <a:r>
              <a:rPr lang="en-GB" sz="1000" dirty="0">
                <a:solidFill>
                  <a:schemeClr val="tx1"/>
                </a:solidFill>
                <a:latin typeface="Arial" panose="020B0604020202020204" pitchFamily="34" charset="0"/>
                <a:cs typeface="Arial" panose="020B0604020202020204" pitchFamily="34" charset="0"/>
              </a:rPr>
              <a:t>Continuing to embed a culture of quality, transparency, and excellence.</a:t>
            </a:r>
          </a:p>
          <a:p>
            <a:pPr marL="171450" indent="-171450">
              <a:spcAft>
                <a:spcPts val="300"/>
              </a:spcAft>
              <a:buFont typeface="Wingdings" panose="05000000000000000000" pitchFamily="2" charset="2"/>
              <a:buChar char="ü"/>
            </a:pPr>
            <a:r>
              <a:rPr lang="en-GB" sz="1000" dirty="0">
                <a:solidFill>
                  <a:schemeClr val="tx1"/>
                </a:solidFill>
                <a:latin typeface="Arial" panose="020B0604020202020204" pitchFamily="34" charset="0"/>
                <a:cs typeface="Arial" panose="020B0604020202020204" pitchFamily="34" charset="0"/>
              </a:rPr>
              <a:t>A consistent approach to quality improvement.</a:t>
            </a:r>
          </a:p>
          <a:p>
            <a:pPr marL="171450" indent="-171450">
              <a:spcAft>
                <a:spcPts val="300"/>
              </a:spcAft>
              <a:buFont typeface="Wingdings" panose="05000000000000000000" pitchFamily="2" charset="2"/>
              <a:buChar char="ü"/>
            </a:pPr>
            <a:r>
              <a:rPr lang="en-GB" sz="1000" dirty="0">
                <a:solidFill>
                  <a:schemeClr val="tx1"/>
                </a:solidFill>
                <a:latin typeface="Arial" panose="020B0604020202020204" pitchFamily="34" charset="0"/>
                <a:cs typeface="Arial" panose="020B0604020202020204" pitchFamily="34" charset="0"/>
              </a:rPr>
              <a:t>Developing a comprehensive approach to Education and Training.</a:t>
            </a:r>
          </a:p>
          <a:p>
            <a:pPr marL="171450" indent="-171450">
              <a:spcAft>
                <a:spcPts val="300"/>
              </a:spcAft>
              <a:buFont typeface="Wingdings" panose="05000000000000000000" pitchFamily="2" charset="2"/>
              <a:buChar char="ü"/>
            </a:pPr>
            <a:r>
              <a:rPr lang="en-GB" sz="1000" dirty="0">
                <a:solidFill>
                  <a:schemeClr val="tx1"/>
                </a:solidFill>
                <a:latin typeface="Arial" panose="020B0604020202020204" pitchFamily="34" charset="0"/>
                <a:cs typeface="Arial" panose="020B0604020202020204" pitchFamily="34" charset="0"/>
              </a:rPr>
              <a:t>A focus on engaging and empowering staff.</a:t>
            </a:r>
          </a:p>
          <a:p>
            <a:pPr marL="171450" indent="-171450">
              <a:spcAft>
                <a:spcPts val="300"/>
              </a:spcAft>
              <a:buFont typeface="Wingdings" panose="05000000000000000000" pitchFamily="2" charset="2"/>
              <a:buChar char="ü"/>
            </a:pPr>
            <a:r>
              <a:rPr lang="en-GB" sz="1000" dirty="0">
                <a:solidFill>
                  <a:schemeClr val="tx1"/>
                </a:solidFill>
                <a:latin typeface="Arial" panose="020B0604020202020204" pitchFamily="34" charset="0"/>
                <a:cs typeface="Arial" panose="020B0604020202020204" pitchFamily="34" charset="0"/>
              </a:rPr>
              <a:t>Leadership development and succession planning to meet our workforce challenges.</a:t>
            </a:r>
          </a:p>
          <a:p>
            <a:pPr>
              <a:spcAft>
                <a:spcPts val="300"/>
              </a:spcAft>
            </a:pPr>
            <a:endParaRPr lang="en-GB" sz="1000" b="1" i="1" dirty="0">
              <a:solidFill>
                <a:schemeClr val="tx1"/>
              </a:solidFill>
              <a:latin typeface="Arial" panose="020B0604020202020204" pitchFamily="34" charset="0"/>
              <a:cs typeface="Arial" panose="020B0604020202020204" pitchFamily="34" charset="0"/>
            </a:endParaRPr>
          </a:p>
        </p:txBody>
      </p:sp>
      <p:pic>
        <p:nvPicPr>
          <p:cNvPr id="10" name="Picture 9">
            <a:extLst>
              <a:ext uri="{FF2B5EF4-FFF2-40B4-BE49-F238E27FC236}">
                <a16:creationId xmlns="" xmlns:a16="http://schemas.microsoft.com/office/drawing/2014/main" id="{F1AD02A7-B55A-4C68-A865-618300DADAF0}"/>
              </a:ext>
            </a:extLst>
          </p:cNvPr>
          <p:cNvPicPr>
            <a:picLocks noChangeAspect="1"/>
          </p:cNvPicPr>
          <p:nvPr/>
        </p:nvPicPr>
        <p:blipFill>
          <a:blip r:embed="rId2"/>
          <a:stretch>
            <a:fillRect/>
          </a:stretch>
        </p:blipFill>
        <p:spPr>
          <a:xfrm>
            <a:off x="7833359" y="90655"/>
            <a:ext cx="914576" cy="880450"/>
          </a:xfrm>
          <a:prstGeom prst="rect">
            <a:avLst/>
          </a:prstGeom>
        </p:spPr>
      </p:pic>
      <p:pic>
        <p:nvPicPr>
          <p:cNvPr id="12" name="Picture 11">
            <a:extLst>
              <a:ext uri="{FF2B5EF4-FFF2-40B4-BE49-F238E27FC236}">
                <a16:creationId xmlns="" xmlns:a16="http://schemas.microsoft.com/office/drawing/2014/main" id="{3F90F687-FAAD-4214-9B5F-2B13796AA872}"/>
              </a:ext>
            </a:extLst>
          </p:cNvPr>
          <p:cNvPicPr>
            <a:picLocks noChangeAspect="1"/>
          </p:cNvPicPr>
          <p:nvPr/>
        </p:nvPicPr>
        <p:blipFill rotWithShape="1">
          <a:blip r:embed="rId3"/>
          <a:srcRect r="63168"/>
          <a:stretch/>
        </p:blipFill>
        <p:spPr>
          <a:xfrm>
            <a:off x="493775" y="6197389"/>
            <a:ext cx="549581" cy="531763"/>
          </a:xfrm>
          <a:prstGeom prst="rect">
            <a:avLst/>
          </a:prstGeom>
        </p:spPr>
      </p:pic>
      <p:sp>
        <p:nvSpPr>
          <p:cNvPr id="13" name="Rectangle 12">
            <a:extLst>
              <a:ext uri="{FF2B5EF4-FFF2-40B4-BE49-F238E27FC236}">
                <a16:creationId xmlns="" xmlns:a16="http://schemas.microsoft.com/office/drawing/2014/main" id="{408F1806-2DF2-4E04-923F-11D7B36D9B4B}"/>
              </a:ext>
            </a:extLst>
          </p:cNvPr>
          <p:cNvSpPr/>
          <p:nvPr/>
        </p:nvSpPr>
        <p:spPr>
          <a:xfrm>
            <a:off x="1043356" y="6309380"/>
            <a:ext cx="3344185" cy="307777"/>
          </a:xfrm>
          <a:prstGeom prst="rect">
            <a:avLst/>
          </a:prstGeom>
        </p:spPr>
        <p:txBody>
          <a:bodyPr wrap="none">
            <a:spAutoFit/>
          </a:bodyPr>
          <a:lstStyle/>
          <a:p>
            <a:r>
              <a:rPr lang="en-GB" sz="1400" i="1" dirty="0">
                <a:solidFill>
                  <a:srgbClr val="006A71"/>
                </a:solidFill>
              </a:rPr>
              <a:t>Excellence in care, research and innovation</a:t>
            </a:r>
            <a:endParaRPr lang="en-GB" sz="1400" dirty="0"/>
          </a:p>
        </p:txBody>
      </p:sp>
    </p:spTree>
    <p:extLst>
      <p:ext uri="{BB962C8B-B14F-4D97-AF65-F5344CB8AC3E}">
        <p14:creationId xmlns:p14="http://schemas.microsoft.com/office/powerpoint/2010/main" val="41093514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D5F1C2F-8489-4B89-8FAD-C0DA22E0ECF6}"/>
              </a:ext>
            </a:extLst>
          </p:cNvPr>
          <p:cNvSpPr>
            <a:spLocks noGrp="1"/>
          </p:cNvSpPr>
          <p:nvPr>
            <p:ph type="title"/>
          </p:nvPr>
        </p:nvSpPr>
        <p:spPr>
          <a:xfrm>
            <a:off x="493775" y="219456"/>
            <a:ext cx="8313951" cy="411480"/>
          </a:xfrm>
        </p:spPr>
        <p:txBody>
          <a:bodyPr/>
          <a:lstStyle/>
          <a:p>
            <a:r>
              <a:rPr lang="en-GB" dirty="0"/>
              <a:t>Developing our outstanding staff</a:t>
            </a:r>
          </a:p>
        </p:txBody>
      </p:sp>
      <p:sp>
        <p:nvSpPr>
          <p:cNvPr id="3" name="Text Placeholder 2">
            <a:extLst>
              <a:ext uri="{FF2B5EF4-FFF2-40B4-BE49-F238E27FC236}">
                <a16:creationId xmlns="" xmlns:a16="http://schemas.microsoft.com/office/drawing/2014/main" id="{E24C7469-22A9-4521-BD16-C181F859EEB2}"/>
              </a:ext>
            </a:extLst>
          </p:cNvPr>
          <p:cNvSpPr>
            <a:spLocks noGrp="1"/>
          </p:cNvSpPr>
          <p:nvPr>
            <p:ph type="body" sz="quarter" idx="13"/>
          </p:nvPr>
        </p:nvSpPr>
        <p:spPr/>
        <p:txBody>
          <a:bodyPr>
            <a:normAutofit/>
          </a:bodyPr>
          <a:lstStyle/>
          <a:p>
            <a:r>
              <a:rPr lang="en-GB" sz="1100" dirty="0"/>
              <a:t>We will support our people to focus on improvement and excellence in everything they do.</a:t>
            </a:r>
          </a:p>
        </p:txBody>
      </p:sp>
      <p:sp>
        <p:nvSpPr>
          <p:cNvPr id="4" name="Content Placeholder 3">
            <a:extLst>
              <a:ext uri="{FF2B5EF4-FFF2-40B4-BE49-F238E27FC236}">
                <a16:creationId xmlns="" xmlns:a16="http://schemas.microsoft.com/office/drawing/2014/main" id="{7E05B50E-2606-44D6-99D3-A817D360E72B}"/>
              </a:ext>
            </a:extLst>
          </p:cNvPr>
          <p:cNvSpPr>
            <a:spLocks noGrp="1"/>
          </p:cNvSpPr>
          <p:nvPr>
            <p:ph sz="quarter" idx="14"/>
          </p:nvPr>
        </p:nvSpPr>
        <p:spPr>
          <a:xfrm>
            <a:off x="431800" y="1089025"/>
            <a:ext cx="8317039" cy="5111750"/>
          </a:xfrm>
        </p:spPr>
        <p:txBody>
          <a:bodyPr numCol="2" spcCol="180000"/>
          <a:lstStyle/>
          <a:p>
            <a:pPr>
              <a:spcAft>
                <a:spcPts val="600"/>
              </a:spcAft>
            </a:pPr>
            <a:r>
              <a:rPr lang="en-GB" sz="1000" b="1" dirty="0">
                <a:solidFill>
                  <a:schemeClr val="tx1"/>
                </a:solidFill>
              </a:rPr>
              <a:t>A consistent approach to quality improvement (continued):</a:t>
            </a:r>
            <a:endParaRPr lang="en-GB" sz="1000" dirty="0">
              <a:solidFill>
                <a:schemeClr val="tx1"/>
              </a:solidFill>
            </a:endParaRPr>
          </a:p>
          <a:p>
            <a:pPr>
              <a:spcAft>
                <a:spcPts val="600"/>
              </a:spcAft>
            </a:pPr>
            <a:r>
              <a:rPr lang="en-GB" sz="1000" dirty="0">
                <a:solidFill>
                  <a:schemeClr val="tx1"/>
                </a:solidFill>
              </a:rPr>
              <a:t>Our QI approach will be underpinned by explicit permission from the Board for teams to work together on changes for patient benefit, supported by technology enabling real time reporting of innovation and best practice. A consistent QI approach will be particularly important in implementing the ‘team working’ elements of our new clinical model –giving multi-disciplinary teams a common framework and language for making improvements and applying our values in practice.</a:t>
            </a:r>
            <a:endParaRPr lang="en-GB" sz="1000" b="1" dirty="0">
              <a:solidFill>
                <a:schemeClr val="tx1"/>
              </a:solidFill>
            </a:endParaRPr>
          </a:p>
          <a:p>
            <a:pPr>
              <a:spcAft>
                <a:spcPts val="600"/>
              </a:spcAft>
            </a:pPr>
            <a:r>
              <a:rPr lang="en-GB" sz="1000" b="1" dirty="0">
                <a:solidFill>
                  <a:schemeClr val="tx1"/>
                </a:solidFill>
              </a:rPr>
              <a:t>Developing a comprehensive approach to Education and Training: </a:t>
            </a:r>
            <a:r>
              <a:rPr lang="en-GB" sz="1000" dirty="0">
                <a:solidFill>
                  <a:schemeClr val="tx1"/>
                </a:solidFill>
              </a:rPr>
              <a:t>We are currently working in partnership with the Christie NHS FT to define our ambition as a leader in cancer education and training. We will work collaboratively to shape the future of clinical education and agree how we will deliver outstanding learning opportunities for all of our staff.</a:t>
            </a:r>
          </a:p>
          <a:p>
            <a:pPr>
              <a:spcAft>
                <a:spcPts val="600"/>
              </a:spcAft>
            </a:pPr>
            <a:r>
              <a:rPr lang="en-GB" sz="1000" b="1" dirty="0">
                <a:solidFill>
                  <a:schemeClr val="tx1"/>
                </a:solidFill>
              </a:rPr>
              <a:t>Engaging and empowering our staff:</a:t>
            </a:r>
          </a:p>
          <a:p>
            <a:pPr defTabSz="457200" fontAlgn="base">
              <a:spcAft>
                <a:spcPts val="600"/>
              </a:spcAft>
              <a:defRPr/>
            </a:pPr>
            <a:r>
              <a:rPr lang="en-GB" altLang="en-US" sz="1000" dirty="0">
                <a:solidFill>
                  <a:schemeClr val="tx1"/>
                </a:solidFill>
                <a:latin typeface="Arial" charset="0"/>
                <a:cs typeface="Arial" charset="0"/>
              </a:rPr>
              <a:t>We know that our staff are proud to work at CCC, but that they want to see our strategic choices reflect our values, culture and ethos in delivering outstanding patient-centred care.</a:t>
            </a:r>
          </a:p>
          <a:p>
            <a:pPr defTabSz="457200" fontAlgn="base">
              <a:spcAft>
                <a:spcPts val="600"/>
              </a:spcAft>
              <a:defRPr/>
            </a:pPr>
            <a:r>
              <a:rPr lang="en-GB" altLang="en-US" sz="1000" dirty="0">
                <a:solidFill>
                  <a:schemeClr val="tx1"/>
                </a:solidFill>
                <a:latin typeface="Arial" charset="0"/>
                <a:cs typeface="Arial" charset="0"/>
              </a:rPr>
              <a:t>We have engaged widely with staff in developing our plans. We know that this engagement must increase as we move to implement change. We will therefore reform our bi-monthly staff leaders forum, to provide an opportunity for frontline leaders to share practice and any emerging concerns from their teams, as well as horizon-scanning. The forum will also provide an opportunity to discuss and test our strategic plans with staff. This will build on our existing work to communicate our strategy and priorities, with the aim of helping all staff to understand their role within – and contribution to – CCC as a whole.</a:t>
            </a:r>
          </a:p>
          <a:p>
            <a:pPr defTabSz="457200" fontAlgn="base">
              <a:spcAft>
                <a:spcPts val="600"/>
              </a:spcAft>
              <a:defRPr/>
            </a:pPr>
            <a:r>
              <a:rPr lang="en-GB" altLang="en-US" sz="1000" dirty="0">
                <a:solidFill>
                  <a:schemeClr val="tx1"/>
                </a:solidFill>
                <a:latin typeface="Arial" charset="0"/>
                <a:cs typeface="Arial" charset="0"/>
              </a:rPr>
              <a:t>We will also p</a:t>
            </a:r>
            <a:r>
              <a:rPr lang="en-GB" sz="1000" dirty="0">
                <a:solidFill>
                  <a:schemeClr val="tx1"/>
                </a:solidFill>
              </a:rPr>
              <a:t>lace staff engagement firmly on the Board agenda. The Board have committed to implement key actions arising from our staff survey, based around the three priorities of staff health and wellbeing, staff involvement in change, and improving the quality of appraisals. </a:t>
            </a:r>
          </a:p>
          <a:p>
            <a:pPr>
              <a:spcAft>
                <a:spcPts val="600"/>
              </a:spcAft>
            </a:pPr>
            <a:r>
              <a:rPr lang="en-GB" sz="1000" b="1" dirty="0">
                <a:solidFill>
                  <a:schemeClr val="tx1"/>
                </a:solidFill>
              </a:rPr>
              <a:t/>
            </a:r>
            <a:br>
              <a:rPr lang="en-GB" sz="1000" b="1" dirty="0">
                <a:solidFill>
                  <a:schemeClr val="tx1"/>
                </a:solidFill>
              </a:rPr>
            </a:br>
            <a:r>
              <a:rPr lang="en-GB" sz="1000" b="1" dirty="0">
                <a:solidFill>
                  <a:schemeClr val="tx1"/>
                </a:solidFill>
              </a:rPr>
              <a:t/>
            </a:r>
            <a:br>
              <a:rPr lang="en-GB" sz="1000" b="1" dirty="0">
                <a:solidFill>
                  <a:schemeClr val="tx1"/>
                </a:solidFill>
              </a:rPr>
            </a:br>
            <a:r>
              <a:rPr lang="en-GB" sz="1000" b="1" dirty="0">
                <a:solidFill>
                  <a:schemeClr val="tx1"/>
                </a:solidFill>
              </a:rPr>
              <a:t/>
            </a:r>
            <a:br>
              <a:rPr lang="en-GB" sz="1000" b="1" dirty="0">
                <a:solidFill>
                  <a:schemeClr val="tx1"/>
                </a:solidFill>
              </a:rPr>
            </a:br>
            <a:r>
              <a:rPr lang="en-GB" sz="1000" b="1" dirty="0">
                <a:solidFill>
                  <a:schemeClr val="tx1"/>
                </a:solidFill>
              </a:rPr>
              <a:t/>
            </a:r>
            <a:br>
              <a:rPr lang="en-GB" sz="1000" b="1" dirty="0">
                <a:solidFill>
                  <a:schemeClr val="tx1"/>
                </a:solidFill>
              </a:rPr>
            </a:br>
            <a:r>
              <a:rPr lang="en-GB" sz="1000" b="1" dirty="0">
                <a:solidFill>
                  <a:schemeClr val="tx1"/>
                </a:solidFill>
              </a:rPr>
              <a:t/>
            </a:r>
            <a:br>
              <a:rPr lang="en-GB" sz="1000" b="1" dirty="0">
                <a:solidFill>
                  <a:schemeClr val="tx1"/>
                </a:solidFill>
              </a:rPr>
            </a:br>
            <a:r>
              <a:rPr lang="en-GB" sz="1000" b="1" dirty="0">
                <a:solidFill>
                  <a:schemeClr val="tx1"/>
                </a:solidFill>
              </a:rPr>
              <a:t/>
            </a:r>
            <a:br>
              <a:rPr lang="en-GB" sz="1000" b="1" dirty="0">
                <a:solidFill>
                  <a:schemeClr val="tx1"/>
                </a:solidFill>
              </a:rPr>
            </a:br>
            <a:r>
              <a:rPr lang="en-GB" sz="1000" b="1" dirty="0">
                <a:solidFill>
                  <a:schemeClr val="tx1"/>
                </a:solidFill>
              </a:rPr>
              <a:t/>
            </a:r>
            <a:br>
              <a:rPr lang="en-GB" sz="1000" b="1" dirty="0">
                <a:solidFill>
                  <a:schemeClr val="tx1"/>
                </a:solidFill>
              </a:rPr>
            </a:br>
            <a:r>
              <a:rPr lang="en-GB" sz="1000" b="1" dirty="0">
                <a:solidFill>
                  <a:schemeClr val="tx1"/>
                </a:solidFill>
              </a:rPr>
              <a:t/>
            </a:r>
            <a:br>
              <a:rPr lang="en-GB" sz="1000" b="1" dirty="0">
                <a:solidFill>
                  <a:schemeClr val="tx1"/>
                </a:solidFill>
              </a:rPr>
            </a:br>
            <a:r>
              <a:rPr lang="en-GB" sz="1000" b="1" dirty="0">
                <a:solidFill>
                  <a:schemeClr val="tx1"/>
                </a:solidFill>
              </a:rPr>
              <a:t/>
            </a:r>
            <a:br>
              <a:rPr lang="en-GB" sz="1000" b="1" dirty="0">
                <a:solidFill>
                  <a:schemeClr val="tx1"/>
                </a:solidFill>
              </a:rPr>
            </a:br>
            <a:r>
              <a:rPr lang="en-GB" sz="1000" b="1" dirty="0">
                <a:solidFill>
                  <a:schemeClr val="tx1"/>
                </a:solidFill>
              </a:rPr>
              <a:t/>
            </a:r>
            <a:br>
              <a:rPr lang="en-GB" sz="1000" b="1" dirty="0">
                <a:solidFill>
                  <a:schemeClr val="tx1"/>
                </a:solidFill>
              </a:rPr>
            </a:br>
            <a:r>
              <a:rPr lang="en-GB" sz="1000" b="1" dirty="0">
                <a:solidFill>
                  <a:schemeClr val="tx1"/>
                </a:solidFill>
              </a:rPr>
              <a:t/>
            </a:r>
            <a:br>
              <a:rPr lang="en-GB" sz="1000" b="1" dirty="0">
                <a:solidFill>
                  <a:schemeClr val="tx1"/>
                </a:solidFill>
              </a:rPr>
            </a:br>
            <a:r>
              <a:rPr lang="en-GB" sz="1000" b="1" dirty="0">
                <a:solidFill>
                  <a:schemeClr val="tx1"/>
                </a:solidFill>
              </a:rPr>
              <a:t/>
            </a:r>
            <a:br>
              <a:rPr lang="en-GB" sz="1000" b="1" dirty="0">
                <a:solidFill>
                  <a:schemeClr val="tx1"/>
                </a:solidFill>
              </a:rPr>
            </a:br>
            <a:r>
              <a:rPr lang="en-GB" sz="1000" b="1" dirty="0">
                <a:solidFill>
                  <a:schemeClr val="tx1"/>
                </a:solidFill>
              </a:rPr>
              <a:t>Developing future leaders – for CCC and across the system:</a:t>
            </a:r>
          </a:p>
          <a:p>
            <a:pPr>
              <a:spcAft>
                <a:spcPts val="600"/>
              </a:spcAft>
            </a:pPr>
            <a:r>
              <a:rPr lang="en-GB" sz="1000" dirty="0">
                <a:solidFill>
                  <a:schemeClr val="tx1"/>
                </a:solidFill>
              </a:rPr>
              <a:t>We will focus on developing leadership at every level. We will:</a:t>
            </a:r>
          </a:p>
          <a:p>
            <a:pPr marL="171450" indent="-171450">
              <a:spcAft>
                <a:spcPts val="600"/>
              </a:spcAft>
              <a:buFont typeface="Arial" panose="020B0604020202020204" pitchFamily="34" charset="0"/>
              <a:buChar char="•"/>
            </a:pPr>
            <a:r>
              <a:rPr lang="en-GB" sz="1000" dirty="0">
                <a:solidFill>
                  <a:schemeClr val="tx1"/>
                </a:solidFill>
              </a:rPr>
              <a:t>Make </a:t>
            </a:r>
            <a:r>
              <a:rPr lang="en-GB" sz="1000" b="1" dirty="0">
                <a:solidFill>
                  <a:schemeClr val="tx1"/>
                </a:solidFill>
              </a:rPr>
              <a:t>development programmes </a:t>
            </a:r>
            <a:r>
              <a:rPr lang="en-GB" sz="1000" dirty="0">
                <a:solidFill>
                  <a:schemeClr val="tx1"/>
                </a:solidFill>
              </a:rPr>
              <a:t>available to leaders at all levels.</a:t>
            </a:r>
          </a:p>
          <a:p>
            <a:pPr marL="171450" indent="-171450">
              <a:spcAft>
                <a:spcPts val="600"/>
              </a:spcAft>
              <a:buFont typeface="Arial" panose="020B0604020202020204" pitchFamily="34" charset="0"/>
              <a:buChar char="•"/>
            </a:pPr>
            <a:r>
              <a:rPr lang="en-GB" sz="1000" dirty="0">
                <a:solidFill>
                  <a:schemeClr val="tx1"/>
                </a:solidFill>
              </a:rPr>
              <a:t>Introduce a </a:t>
            </a:r>
            <a:r>
              <a:rPr lang="en-GB" sz="1000" b="1" dirty="0">
                <a:solidFill>
                  <a:schemeClr val="tx1"/>
                </a:solidFill>
              </a:rPr>
              <a:t>consistent leadership competency framework </a:t>
            </a:r>
            <a:r>
              <a:rPr lang="en-GB" sz="1000" dirty="0">
                <a:solidFill>
                  <a:schemeClr val="tx1"/>
                </a:solidFill>
              </a:rPr>
              <a:t>(NHSI Developing People: Improving Care).</a:t>
            </a:r>
          </a:p>
          <a:p>
            <a:pPr marL="171450" indent="-171450">
              <a:spcAft>
                <a:spcPts val="600"/>
              </a:spcAft>
              <a:buFont typeface="Arial" panose="020B0604020202020204" pitchFamily="34" charset="0"/>
              <a:buChar char="•"/>
            </a:pPr>
            <a:r>
              <a:rPr lang="en-GB" sz="1000" dirty="0">
                <a:solidFill>
                  <a:schemeClr val="tx1"/>
                </a:solidFill>
              </a:rPr>
              <a:t>Introduce </a:t>
            </a:r>
            <a:r>
              <a:rPr lang="en-GB" sz="1000" b="1" dirty="0">
                <a:solidFill>
                  <a:schemeClr val="tx1"/>
                </a:solidFill>
              </a:rPr>
              <a:t>regular 360 degree feedback </a:t>
            </a:r>
            <a:r>
              <a:rPr lang="en-GB" sz="1000" dirty="0">
                <a:solidFill>
                  <a:schemeClr val="tx1"/>
                </a:solidFill>
              </a:rPr>
              <a:t>reporting.</a:t>
            </a:r>
          </a:p>
          <a:p>
            <a:pPr marL="171450" indent="-171450">
              <a:spcAft>
                <a:spcPts val="600"/>
              </a:spcAft>
              <a:buFont typeface="Arial" panose="020B0604020202020204" pitchFamily="34" charset="0"/>
              <a:buChar char="•"/>
            </a:pPr>
            <a:r>
              <a:rPr lang="en-GB" sz="1000" dirty="0">
                <a:solidFill>
                  <a:schemeClr val="tx1"/>
                </a:solidFill>
              </a:rPr>
              <a:t>Invest in </a:t>
            </a:r>
            <a:r>
              <a:rPr lang="en-GB" sz="1000" b="1" dirty="0">
                <a:solidFill>
                  <a:schemeClr val="tx1"/>
                </a:solidFill>
              </a:rPr>
              <a:t>electronic systems for appraisal and talent mapping.</a:t>
            </a:r>
          </a:p>
          <a:p>
            <a:pPr marL="171450" indent="-171450">
              <a:spcAft>
                <a:spcPts val="600"/>
              </a:spcAft>
              <a:buFont typeface="Arial" panose="020B0604020202020204" pitchFamily="34" charset="0"/>
              <a:buChar char="•"/>
            </a:pPr>
            <a:r>
              <a:rPr lang="en-GB" sz="1000" b="1" dirty="0">
                <a:solidFill>
                  <a:schemeClr val="tx1"/>
                </a:solidFill>
              </a:rPr>
              <a:t>Expand links with Colleges/Universities </a:t>
            </a:r>
            <a:r>
              <a:rPr lang="en-GB" sz="1000" dirty="0">
                <a:solidFill>
                  <a:schemeClr val="tx1"/>
                </a:solidFill>
              </a:rPr>
              <a:t>and our apprenticeships to help “grow our own.”</a:t>
            </a:r>
          </a:p>
          <a:p>
            <a:pPr>
              <a:spcAft>
                <a:spcPts val="600"/>
              </a:spcAft>
            </a:pPr>
            <a:r>
              <a:rPr lang="en-GB" sz="1000" dirty="0">
                <a:solidFill>
                  <a:schemeClr val="tx1"/>
                </a:solidFill>
              </a:rPr>
              <a:t>Workforce shortages in key specialisms are amongst the most significant risks to the achievement of our long-term ambitions. Our </a:t>
            </a:r>
            <a:r>
              <a:rPr lang="en-GB" sz="1000" b="1" dirty="0">
                <a:solidFill>
                  <a:schemeClr val="tx1"/>
                </a:solidFill>
              </a:rPr>
              <a:t>talent management and succession planning </a:t>
            </a:r>
            <a:r>
              <a:rPr lang="en-GB" sz="1000" dirty="0">
                <a:solidFill>
                  <a:schemeClr val="tx1"/>
                </a:solidFill>
              </a:rPr>
              <a:t>approach will ensure that we are developing our future leaders from within CCC – and that we remain attractive to talented professionals nationally and internationally. The significant opportunities provided by our new clinical model and expanding research portfolio are a key part of this offer.  Our current and future leaders will also be supported to develop a system leadership perspective and skills, as part of our leadership programmes. </a:t>
            </a:r>
          </a:p>
        </p:txBody>
      </p:sp>
      <p:sp>
        <p:nvSpPr>
          <p:cNvPr id="5" name="Slide Number Placeholder 4">
            <a:extLst>
              <a:ext uri="{FF2B5EF4-FFF2-40B4-BE49-F238E27FC236}">
                <a16:creationId xmlns="" xmlns:a16="http://schemas.microsoft.com/office/drawing/2014/main" id="{42EA990C-A57E-4ACD-9C19-98545EE92314}"/>
              </a:ext>
            </a:extLst>
          </p:cNvPr>
          <p:cNvSpPr>
            <a:spLocks noGrp="1"/>
          </p:cNvSpPr>
          <p:nvPr>
            <p:ph type="sldNum" sz="quarter" idx="12"/>
          </p:nvPr>
        </p:nvSpPr>
        <p:spPr/>
        <p:txBody>
          <a:bodyPr/>
          <a:lstStyle/>
          <a:p>
            <a:fld id="{00E6A5BD-C011-4A45-AA3A-201790FB7F2B}" type="slidenum">
              <a:rPr lang="en-CA" smtClean="0"/>
              <a:pPr/>
              <a:t>20</a:t>
            </a:fld>
            <a:endParaRPr lang="en-CA" dirty="0"/>
          </a:p>
        </p:txBody>
      </p:sp>
      <p:pic>
        <p:nvPicPr>
          <p:cNvPr id="7" name="Picture 6">
            <a:extLst>
              <a:ext uri="{FF2B5EF4-FFF2-40B4-BE49-F238E27FC236}">
                <a16:creationId xmlns="" xmlns:a16="http://schemas.microsoft.com/office/drawing/2014/main" id="{870AB6CF-3B38-43C1-913B-38F708E216A8}"/>
              </a:ext>
            </a:extLst>
          </p:cNvPr>
          <p:cNvPicPr>
            <a:picLocks noChangeAspect="1"/>
          </p:cNvPicPr>
          <p:nvPr/>
        </p:nvPicPr>
        <p:blipFill>
          <a:blip r:embed="rId2"/>
          <a:stretch>
            <a:fillRect/>
          </a:stretch>
        </p:blipFill>
        <p:spPr>
          <a:xfrm>
            <a:off x="7833359" y="90655"/>
            <a:ext cx="914576" cy="880450"/>
          </a:xfrm>
          <a:prstGeom prst="rect">
            <a:avLst/>
          </a:prstGeom>
        </p:spPr>
      </p:pic>
      <p:pic>
        <p:nvPicPr>
          <p:cNvPr id="8" name="Picture 7">
            <a:extLst>
              <a:ext uri="{FF2B5EF4-FFF2-40B4-BE49-F238E27FC236}">
                <a16:creationId xmlns="" xmlns:a16="http://schemas.microsoft.com/office/drawing/2014/main" id="{2FC7DDD1-7439-458D-9902-5CBC1FA03D21}"/>
              </a:ext>
            </a:extLst>
          </p:cNvPr>
          <p:cNvPicPr>
            <a:picLocks noChangeAspect="1"/>
          </p:cNvPicPr>
          <p:nvPr/>
        </p:nvPicPr>
        <p:blipFill rotWithShape="1">
          <a:blip r:embed="rId3"/>
          <a:srcRect r="63168"/>
          <a:stretch/>
        </p:blipFill>
        <p:spPr>
          <a:xfrm>
            <a:off x="493775" y="6197389"/>
            <a:ext cx="549581" cy="531763"/>
          </a:xfrm>
          <a:prstGeom prst="rect">
            <a:avLst/>
          </a:prstGeom>
        </p:spPr>
      </p:pic>
      <p:sp>
        <p:nvSpPr>
          <p:cNvPr id="9" name="Rectangle 8">
            <a:extLst>
              <a:ext uri="{FF2B5EF4-FFF2-40B4-BE49-F238E27FC236}">
                <a16:creationId xmlns="" xmlns:a16="http://schemas.microsoft.com/office/drawing/2014/main" id="{C0320F05-DFE0-400A-8E0C-C04E96649360}"/>
              </a:ext>
            </a:extLst>
          </p:cNvPr>
          <p:cNvSpPr/>
          <p:nvPr/>
        </p:nvSpPr>
        <p:spPr>
          <a:xfrm>
            <a:off x="1043356" y="6309380"/>
            <a:ext cx="3344185" cy="307777"/>
          </a:xfrm>
          <a:prstGeom prst="rect">
            <a:avLst/>
          </a:prstGeom>
        </p:spPr>
        <p:txBody>
          <a:bodyPr wrap="none">
            <a:spAutoFit/>
          </a:bodyPr>
          <a:lstStyle/>
          <a:p>
            <a:r>
              <a:rPr lang="en-GB" sz="1400" i="1" dirty="0">
                <a:solidFill>
                  <a:srgbClr val="006A71"/>
                </a:solidFill>
              </a:rPr>
              <a:t>Excellence in care, research and innovation</a:t>
            </a:r>
            <a:endParaRPr lang="en-GB" sz="1400" dirty="0"/>
          </a:p>
        </p:txBody>
      </p:sp>
      <p:pic>
        <p:nvPicPr>
          <p:cNvPr id="10" name="Picture 9">
            <a:extLst>
              <a:ext uri="{FF2B5EF4-FFF2-40B4-BE49-F238E27FC236}">
                <a16:creationId xmlns="" xmlns:a16="http://schemas.microsoft.com/office/drawing/2014/main" id="{9759F48B-9E86-4BE8-94FC-E4C849D06A4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061" t="12516" b="21417"/>
          <a:stretch/>
        </p:blipFill>
        <p:spPr>
          <a:xfrm>
            <a:off x="4576895" y="1099906"/>
            <a:ext cx="4171881" cy="1795694"/>
          </a:xfrm>
          <a:prstGeom prst="rect">
            <a:avLst/>
          </a:prstGeom>
        </p:spPr>
      </p:pic>
    </p:spTree>
    <p:extLst>
      <p:ext uri="{BB962C8B-B14F-4D97-AF65-F5344CB8AC3E}">
        <p14:creationId xmlns:p14="http://schemas.microsoft.com/office/powerpoint/2010/main" val="30574058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D5F1C2F-8489-4B89-8FAD-C0DA22E0ECF6}"/>
              </a:ext>
            </a:extLst>
          </p:cNvPr>
          <p:cNvSpPr>
            <a:spLocks noGrp="1"/>
          </p:cNvSpPr>
          <p:nvPr>
            <p:ph type="title"/>
          </p:nvPr>
        </p:nvSpPr>
        <p:spPr>
          <a:xfrm>
            <a:off x="493775" y="219456"/>
            <a:ext cx="8313951" cy="411480"/>
          </a:xfrm>
        </p:spPr>
        <p:txBody>
          <a:bodyPr/>
          <a:lstStyle/>
          <a:p>
            <a:r>
              <a:rPr lang="en-GB" dirty="0"/>
              <a:t>Looking ahead - to 2027 and beyond</a:t>
            </a:r>
          </a:p>
        </p:txBody>
      </p:sp>
      <p:sp>
        <p:nvSpPr>
          <p:cNvPr id="4" name="Content Placeholder 3">
            <a:extLst>
              <a:ext uri="{FF2B5EF4-FFF2-40B4-BE49-F238E27FC236}">
                <a16:creationId xmlns="" xmlns:a16="http://schemas.microsoft.com/office/drawing/2014/main" id="{7E05B50E-2606-44D6-99D3-A817D360E72B}"/>
              </a:ext>
            </a:extLst>
          </p:cNvPr>
          <p:cNvSpPr>
            <a:spLocks noGrp="1"/>
          </p:cNvSpPr>
          <p:nvPr>
            <p:ph sz="quarter" idx="14"/>
          </p:nvPr>
        </p:nvSpPr>
        <p:spPr>
          <a:xfrm>
            <a:off x="468313" y="1087832"/>
            <a:ext cx="8280400" cy="800650"/>
          </a:xfrm>
        </p:spPr>
        <p:txBody>
          <a:bodyPr numCol="2" spcCol="180000"/>
          <a:lstStyle/>
          <a:p>
            <a:pPr>
              <a:spcAft>
                <a:spcPts val="600"/>
              </a:spcAft>
            </a:pPr>
            <a:r>
              <a:rPr lang="en-GB" sz="1000" dirty="0">
                <a:solidFill>
                  <a:schemeClr val="tx1"/>
                </a:solidFill>
              </a:rPr>
              <a:t>The first phase of this strategy focusses on our priorities to 2022. It amounts to a very significant programme of change, across all areas of our work. However, we must not consider these changes in isolation – and must ensure a constant focus on the future. </a:t>
            </a:r>
          </a:p>
          <a:p>
            <a:pPr>
              <a:spcAft>
                <a:spcPts val="600"/>
              </a:spcAft>
            </a:pPr>
            <a:endParaRPr lang="en-GB" sz="1000" dirty="0">
              <a:solidFill>
                <a:schemeClr val="tx1"/>
              </a:solidFill>
            </a:endParaRPr>
          </a:p>
          <a:p>
            <a:pPr>
              <a:spcAft>
                <a:spcPts val="600"/>
              </a:spcAft>
            </a:pPr>
            <a:r>
              <a:rPr lang="en-GB" sz="1000" dirty="0">
                <a:solidFill>
                  <a:schemeClr val="tx1"/>
                </a:solidFill>
              </a:rPr>
              <a:t>Our strategic objectives for the next four years are therefore complemented by early thinking about longer-term change – across a 10 year time horizon (and indeed beyond), to respond to changes in the NHS planning and commissioning context. </a:t>
            </a:r>
          </a:p>
          <a:p>
            <a:pPr>
              <a:spcAft>
                <a:spcPts val="600"/>
              </a:spcAft>
            </a:pPr>
            <a:endParaRPr lang="en-GB" sz="1000" dirty="0">
              <a:solidFill>
                <a:srgbClr val="FF0000"/>
              </a:solidFill>
            </a:endParaRPr>
          </a:p>
        </p:txBody>
      </p:sp>
      <p:sp>
        <p:nvSpPr>
          <p:cNvPr id="5" name="Slide Number Placeholder 4">
            <a:extLst>
              <a:ext uri="{FF2B5EF4-FFF2-40B4-BE49-F238E27FC236}">
                <a16:creationId xmlns="" xmlns:a16="http://schemas.microsoft.com/office/drawing/2014/main" id="{42EA990C-A57E-4ACD-9C19-98545EE92314}"/>
              </a:ext>
            </a:extLst>
          </p:cNvPr>
          <p:cNvSpPr>
            <a:spLocks noGrp="1"/>
          </p:cNvSpPr>
          <p:nvPr>
            <p:ph type="sldNum" sz="quarter" idx="12"/>
          </p:nvPr>
        </p:nvSpPr>
        <p:spPr/>
        <p:txBody>
          <a:bodyPr/>
          <a:lstStyle/>
          <a:p>
            <a:fld id="{00E6A5BD-C011-4A45-AA3A-201790FB7F2B}" type="slidenum">
              <a:rPr lang="en-CA" smtClean="0"/>
              <a:pPr/>
              <a:t>21</a:t>
            </a:fld>
            <a:endParaRPr lang="en-CA" dirty="0"/>
          </a:p>
        </p:txBody>
      </p:sp>
      <p:sp>
        <p:nvSpPr>
          <p:cNvPr id="8" name="Rectangle 7">
            <a:extLst>
              <a:ext uri="{FF2B5EF4-FFF2-40B4-BE49-F238E27FC236}">
                <a16:creationId xmlns="" xmlns:a16="http://schemas.microsoft.com/office/drawing/2014/main" id="{D17C6ECE-492F-43DF-8AC5-F4BFCCA5CB62}"/>
              </a:ext>
            </a:extLst>
          </p:cNvPr>
          <p:cNvSpPr/>
          <p:nvPr/>
        </p:nvSpPr>
        <p:spPr>
          <a:xfrm>
            <a:off x="468313" y="1888482"/>
            <a:ext cx="3961447" cy="283431"/>
          </a:xfrm>
          <a:prstGeom prst="rect">
            <a:avLst/>
          </a:prstGeom>
          <a:solidFill>
            <a:srgbClr val="CCE4E6"/>
          </a:solidFill>
          <a:ln w="9525">
            <a:solidFill>
              <a:srgbClr val="006A7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defTabSz="457200" fontAlgn="base">
              <a:spcAft>
                <a:spcPts val="600"/>
              </a:spcAft>
              <a:buClr>
                <a:schemeClr val="bg1">
                  <a:lumMod val="50000"/>
                </a:schemeClr>
              </a:buClr>
              <a:defRPr/>
            </a:pPr>
            <a:r>
              <a:rPr lang="en-GB" altLang="en-US" sz="1000" b="1" dirty="0">
                <a:solidFill>
                  <a:schemeClr val="tx1"/>
                </a:solidFill>
                <a:latin typeface="Arial" panose="020B0604020202020204" pitchFamily="34" charset="0"/>
                <a:cs typeface="Arial" panose="020B0604020202020204" pitchFamily="34" charset="0"/>
              </a:rPr>
              <a:t>The Cancer Challenge in 2027…</a:t>
            </a:r>
            <a:endParaRPr lang="en-US" altLang="en-US" sz="1000" b="1" dirty="0">
              <a:solidFill>
                <a:schemeClr val="tx1"/>
              </a:solidFill>
              <a:latin typeface="Arial" panose="020B0604020202020204" pitchFamily="34" charset="0"/>
              <a:cs typeface="Arial" panose="020B0604020202020204" pitchFamily="34" charset="0"/>
            </a:endParaRPr>
          </a:p>
        </p:txBody>
      </p:sp>
      <p:sp>
        <p:nvSpPr>
          <p:cNvPr id="9" name="Rectangle 8">
            <a:extLst>
              <a:ext uri="{FF2B5EF4-FFF2-40B4-BE49-F238E27FC236}">
                <a16:creationId xmlns="" xmlns:a16="http://schemas.microsoft.com/office/drawing/2014/main" id="{E375F130-0B0B-499B-AC36-2BE9D158885C}"/>
              </a:ext>
            </a:extLst>
          </p:cNvPr>
          <p:cNvSpPr/>
          <p:nvPr/>
        </p:nvSpPr>
        <p:spPr>
          <a:xfrm>
            <a:off x="468313" y="2220402"/>
            <a:ext cx="3961447" cy="3354707"/>
          </a:xfrm>
          <a:prstGeom prst="rect">
            <a:avLst/>
          </a:prstGeom>
          <a:noFill/>
          <a:ln w="9525">
            <a:solidFill>
              <a:srgbClr val="006A7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marL="171450" indent="-171450">
              <a:spcAft>
                <a:spcPts val="600"/>
              </a:spcAft>
              <a:buFont typeface="Arial" panose="020B0604020202020204" pitchFamily="34" charset="0"/>
              <a:buChar char="•"/>
            </a:pPr>
            <a:r>
              <a:rPr lang="en-GB" sz="1000" dirty="0">
                <a:solidFill>
                  <a:schemeClr val="tx1"/>
                </a:solidFill>
                <a:latin typeface="Arial" panose="020B0604020202020204" pitchFamily="34" charset="0"/>
                <a:cs typeface="Arial" panose="020B0604020202020204" pitchFamily="34" charset="0"/>
              </a:rPr>
              <a:t>1 in 2 patients will be diagnosed with cancer in their lifetime. Absolute numbers of diagnoses will increase – despite improved cancer prevention – as prevention and early intervention reduces mortality from other conditions.</a:t>
            </a:r>
          </a:p>
          <a:p>
            <a:pPr marL="171450" indent="-171450">
              <a:spcAft>
                <a:spcPts val="600"/>
              </a:spcAft>
              <a:buFont typeface="Arial" panose="020B0604020202020204" pitchFamily="34" charset="0"/>
              <a:buChar char="•"/>
            </a:pPr>
            <a:r>
              <a:rPr lang="en-GB" sz="1000" dirty="0">
                <a:solidFill>
                  <a:schemeClr val="tx1"/>
                </a:solidFill>
                <a:latin typeface="Arial" panose="020B0604020202020204" pitchFamily="34" charset="0"/>
                <a:cs typeface="Arial" panose="020B0604020202020204" pitchFamily="34" charset="0"/>
              </a:rPr>
              <a:t>Up to 4 in 10 cancers will remain preventable and we will still see patients with advanced disease presenting via emergency care.</a:t>
            </a:r>
          </a:p>
          <a:p>
            <a:pPr marL="171450" indent="-171450">
              <a:spcAft>
                <a:spcPts val="600"/>
              </a:spcAft>
              <a:buFont typeface="Arial" panose="020B0604020202020204" pitchFamily="34" charset="0"/>
              <a:buChar char="•"/>
            </a:pPr>
            <a:r>
              <a:rPr lang="en-GB" sz="1000" dirty="0">
                <a:solidFill>
                  <a:schemeClr val="tx1"/>
                </a:solidFill>
                <a:latin typeface="Arial" panose="020B0604020202020204" pitchFamily="34" charset="0"/>
                <a:cs typeface="Arial" panose="020B0604020202020204" pitchFamily="34" charset="0"/>
              </a:rPr>
              <a:t>Outcomes and survival are continuing to improve, in part due to ever-faster innovation. For example, artificial intelligence will transform early diagnosis and cancer genomics will enable personalised, precision treatment.</a:t>
            </a:r>
          </a:p>
          <a:p>
            <a:pPr marL="171450" indent="-171450">
              <a:spcAft>
                <a:spcPts val="600"/>
              </a:spcAft>
              <a:buFont typeface="Arial" panose="020B0604020202020204" pitchFamily="34" charset="0"/>
              <a:buChar char="•"/>
            </a:pPr>
            <a:r>
              <a:rPr lang="en-GB" sz="1000" dirty="0">
                <a:solidFill>
                  <a:schemeClr val="tx1"/>
                </a:solidFill>
                <a:latin typeface="Arial" panose="020B0604020202020204" pitchFamily="34" charset="0"/>
                <a:cs typeface="Arial" panose="020B0604020202020204" pitchFamily="34" charset="0"/>
              </a:rPr>
              <a:t>Cancer will effectively become a chronic, long-term condition for many of our patients.</a:t>
            </a:r>
          </a:p>
          <a:p>
            <a:pPr marL="171450" indent="-171450">
              <a:spcAft>
                <a:spcPts val="600"/>
              </a:spcAft>
              <a:buFont typeface="Arial" panose="020B0604020202020204" pitchFamily="34" charset="0"/>
              <a:buChar char="•"/>
            </a:pPr>
            <a:r>
              <a:rPr lang="en-GB" sz="1000" dirty="0">
                <a:solidFill>
                  <a:schemeClr val="tx1"/>
                </a:solidFill>
                <a:latin typeface="Arial" panose="020B0604020202020204" pitchFamily="34" charset="0"/>
                <a:cs typeface="Arial" panose="020B0604020202020204" pitchFamily="34" charset="0"/>
              </a:rPr>
              <a:t>Although we are closing the outcomes gap with the national average, deprivation and other socio-economic factors are likely to pose a continued challenge in parts of the region</a:t>
            </a:r>
            <a:r>
              <a:rPr lang="en-GB" sz="1000" b="1" dirty="0">
                <a:solidFill>
                  <a:schemeClr val="tx1"/>
                </a:solidFill>
                <a:latin typeface="Arial" panose="020B0604020202020204" pitchFamily="34" charset="0"/>
                <a:cs typeface="Arial" panose="020B0604020202020204" pitchFamily="34" charset="0"/>
              </a:rPr>
              <a:t>. </a:t>
            </a:r>
          </a:p>
          <a:p>
            <a:pPr marL="171450" indent="-171450">
              <a:spcAft>
                <a:spcPts val="600"/>
              </a:spcAft>
              <a:buFont typeface="Arial" panose="020B0604020202020204" pitchFamily="34" charset="0"/>
              <a:buChar char="•"/>
            </a:pPr>
            <a:r>
              <a:rPr lang="en-GB" sz="1000" dirty="0">
                <a:solidFill>
                  <a:schemeClr val="tx1"/>
                </a:solidFill>
                <a:latin typeface="Arial" panose="020B0604020202020204" pitchFamily="34" charset="0"/>
                <a:cs typeface="Arial" panose="020B0604020202020204" pitchFamily="34" charset="0"/>
              </a:rPr>
              <a:t>Pressure on the NHS in general, and the costs of cancer care in particular will continue to increase – leading to continued scrutiny of care models and drives to improve efficiency.</a:t>
            </a:r>
            <a:endParaRPr lang="en-GB" sz="1000" dirty="0">
              <a:solidFill>
                <a:srgbClr val="FF0000"/>
              </a:solidFill>
              <a:latin typeface="Arial" panose="020B0604020202020204" pitchFamily="34" charset="0"/>
              <a:cs typeface="Arial" panose="020B0604020202020204" pitchFamily="34" charset="0"/>
            </a:endParaRPr>
          </a:p>
        </p:txBody>
      </p:sp>
      <p:sp>
        <p:nvSpPr>
          <p:cNvPr id="11" name="Rectangle 10">
            <a:extLst>
              <a:ext uri="{FF2B5EF4-FFF2-40B4-BE49-F238E27FC236}">
                <a16:creationId xmlns="" xmlns:a16="http://schemas.microsoft.com/office/drawing/2014/main" id="{0BE917B6-D400-4C56-BFCF-C094F6A63910}"/>
              </a:ext>
            </a:extLst>
          </p:cNvPr>
          <p:cNvSpPr/>
          <p:nvPr/>
        </p:nvSpPr>
        <p:spPr>
          <a:xfrm>
            <a:off x="4787266" y="1888482"/>
            <a:ext cx="3961447" cy="283431"/>
          </a:xfrm>
          <a:prstGeom prst="rect">
            <a:avLst/>
          </a:prstGeom>
          <a:solidFill>
            <a:srgbClr val="CCE4E6"/>
          </a:solidFill>
          <a:ln w="9525">
            <a:solidFill>
              <a:srgbClr val="006A7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defTabSz="457200" fontAlgn="base">
              <a:spcAft>
                <a:spcPts val="600"/>
              </a:spcAft>
              <a:buClr>
                <a:schemeClr val="bg1">
                  <a:lumMod val="50000"/>
                </a:schemeClr>
              </a:buClr>
              <a:defRPr/>
            </a:pPr>
            <a:r>
              <a:rPr lang="en-GB" altLang="en-US" sz="1000" b="1" dirty="0">
                <a:solidFill>
                  <a:schemeClr val="tx1"/>
                </a:solidFill>
                <a:latin typeface="Arial" panose="020B0604020202020204" pitchFamily="34" charset="0"/>
                <a:cs typeface="Arial" panose="020B0604020202020204" pitchFamily="34" charset="0"/>
              </a:rPr>
              <a:t>How we must work to meet the challenge…</a:t>
            </a:r>
            <a:endParaRPr lang="en-US" altLang="en-US" sz="1000" b="1" dirty="0">
              <a:solidFill>
                <a:schemeClr val="tx1"/>
              </a:solidFill>
              <a:latin typeface="Arial" panose="020B0604020202020204" pitchFamily="34" charset="0"/>
              <a:cs typeface="Arial" panose="020B0604020202020204" pitchFamily="34" charset="0"/>
            </a:endParaRPr>
          </a:p>
        </p:txBody>
      </p:sp>
      <p:sp>
        <p:nvSpPr>
          <p:cNvPr id="12" name="Rectangle 11">
            <a:extLst>
              <a:ext uri="{FF2B5EF4-FFF2-40B4-BE49-F238E27FC236}">
                <a16:creationId xmlns="" xmlns:a16="http://schemas.microsoft.com/office/drawing/2014/main" id="{B0DF537D-F4E9-4E1D-B778-C21141CEF6E9}"/>
              </a:ext>
            </a:extLst>
          </p:cNvPr>
          <p:cNvSpPr/>
          <p:nvPr/>
        </p:nvSpPr>
        <p:spPr>
          <a:xfrm>
            <a:off x="4787266" y="2220403"/>
            <a:ext cx="3961447" cy="3354706"/>
          </a:xfrm>
          <a:prstGeom prst="rect">
            <a:avLst/>
          </a:prstGeom>
          <a:noFill/>
          <a:ln w="9525">
            <a:solidFill>
              <a:srgbClr val="006A7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marL="171450" indent="-171450">
              <a:spcAft>
                <a:spcPts val="600"/>
              </a:spcAft>
              <a:buFont typeface="Arial" panose="020B0604020202020204" pitchFamily="34" charset="0"/>
              <a:buChar char="•"/>
            </a:pPr>
            <a:r>
              <a:rPr lang="en-GB" sz="1000" dirty="0">
                <a:solidFill>
                  <a:schemeClr val="tx1"/>
                </a:solidFill>
                <a:latin typeface="Arial" panose="020B0604020202020204" pitchFamily="34" charset="0"/>
                <a:cs typeface="Arial" panose="020B0604020202020204" pitchFamily="34" charset="0"/>
              </a:rPr>
              <a:t>There is a significant need to integrate prevention and public health with the delivery of care, in order to tackle the wider determinants of cancer. </a:t>
            </a:r>
          </a:p>
          <a:p>
            <a:pPr marL="171450" indent="-171450">
              <a:spcAft>
                <a:spcPts val="600"/>
              </a:spcAft>
              <a:buFont typeface="Arial" panose="020B0604020202020204" pitchFamily="34" charset="0"/>
              <a:buChar char="•"/>
            </a:pPr>
            <a:r>
              <a:rPr lang="en-GB" sz="1000" dirty="0">
                <a:solidFill>
                  <a:schemeClr val="tx1"/>
                </a:solidFill>
                <a:latin typeface="Arial" panose="020B0604020202020204" pitchFamily="34" charset="0"/>
                <a:cs typeface="Arial" panose="020B0604020202020204" pitchFamily="34" charset="0"/>
              </a:rPr>
              <a:t>There is evidence that earlier screening and closer integration could support better long term survival outcomes and our local C&amp;M strategy needs to consider how best to respond.</a:t>
            </a:r>
          </a:p>
          <a:p>
            <a:pPr marL="171450" indent="-171450">
              <a:spcAft>
                <a:spcPts val="600"/>
              </a:spcAft>
              <a:buFont typeface="Arial" panose="020B0604020202020204" pitchFamily="34" charset="0"/>
              <a:buChar char="•"/>
            </a:pPr>
            <a:r>
              <a:rPr lang="en-GB" sz="1000" dirty="0">
                <a:solidFill>
                  <a:schemeClr val="tx1"/>
                </a:solidFill>
                <a:latin typeface="Arial" panose="020B0604020202020204" pitchFamily="34" charset="0"/>
                <a:cs typeface="Arial" panose="020B0604020202020204" pitchFamily="34" charset="0"/>
              </a:rPr>
              <a:t>As people increasingly live beyond cancer, we need to think differently about our access models to support their ongoing care. There is an opportunity to apply the learning from the CCC “networked” future clinical model.</a:t>
            </a:r>
          </a:p>
          <a:p>
            <a:pPr marL="171450" indent="-171450">
              <a:spcAft>
                <a:spcPts val="600"/>
              </a:spcAft>
              <a:buFont typeface="Arial" panose="020B0604020202020204" pitchFamily="34" charset="0"/>
              <a:buChar char="•"/>
            </a:pPr>
            <a:r>
              <a:rPr lang="en-GB" sz="1000" dirty="0">
                <a:solidFill>
                  <a:schemeClr val="tx1"/>
                </a:solidFill>
                <a:latin typeface="Arial" panose="020B0604020202020204" pitchFamily="34" charset="0"/>
                <a:cs typeface="Arial" panose="020B0604020202020204" pitchFamily="34" charset="0"/>
              </a:rPr>
              <a:t>We must support staff to respond to the potential of new treatments – as well as to shape them through research. </a:t>
            </a:r>
          </a:p>
          <a:p>
            <a:pPr marL="171450" indent="-171450">
              <a:spcAft>
                <a:spcPts val="600"/>
              </a:spcAft>
              <a:buFont typeface="Arial" panose="020B0604020202020204" pitchFamily="34" charset="0"/>
              <a:buChar char="•"/>
            </a:pPr>
            <a:r>
              <a:rPr lang="en-GB" sz="1000" dirty="0">
                <a:solidFill>
                  <a:schemeClr val="tx1"/>
                </a:solidFill>
                <a:latin typeface="Arial" panose="020B0604020202020204" pitchFamily="34" charset="0"/>
                <a:cs typeface="Arial" panose="020B0604020202020204" pitchFamily="34" charset="0"/>
              </a:rPr>
              <a:t>These new clinical models, and the need for flexibility and innovation, will require us to think differently about our workforce – including the skills they will need throughout their careers.</a:t>
            </a:r>
          </a:p>
          <a:p>
            <a:pPr marL="171450" indent="-171450">
              <a:spcAft>
                <a:spcPts val="600"/>
              </a:spcAft>
              <a:buFont typeface="Arial" panose="020B0604020202020204" pitchFamily="34" charset="0"/>
              <a:buChar char="•"/>
            </a:pPr>
            <a:r>
              <a:rPr lang="en-GB" sz="1000" dirty="0">
                <a:solidFill>
                  <a:schemeClr val="tx1"/>
                </a:solidFill>
                <a:latin typeface="Arial" panose="020B0604020202020204" pitchFamily="34" charset="0"/>
                <a:cs typeface="Arial" panose="020B0604020202020204" pitchFamily="34" charset="0"/>
              </a:rPr>
              <a:t>This can only be achieved by working collaboratively across the system, based on a single plan.</a:t>
            </a:r>
          </a:p>
        </p:txBody>
      </p:sp>
      <p:sp>
        <p:nvSpPr>
          <p:cNvPr id="13" name="Arrow: Right 12">
            <a:extLst>
              <a:ext uri="{FF2B5EF4-FFF2-40B4-BE49-F238E27FC236}">
                <a16:creationId xmlns="" xmlns:a16="http://schemas.microsoft.com/office/drawing/2014/main" id="{5EAD20B9-FA80-4287-BFA7-A1227BFF776A}"/>
              </a:ext>
            </a:extLst>
          </p:cNvPr>
          <p:cNvSpPr/>
          <p:nvPr/>
        </p:nvSpPr>
        <p:spPr>
          <a:xfrm>
            <a:off x="4364271" y="3518946"/>
            <a:ext cx="477894" cy="459096"/>
          </a:xfrm>
          <a:prstGeom prs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14" name="Rectangle 13">
            <a:extLst>
              <a:ext uri="{FF2B5EF4-FFF2-40B4-BE49-F238E27FC236}">
                <a16:creationId xmlns="" xmlns:a16="http://schemas.microsoft.com/office/drawing/2014/main" id="{6DAA6C48-8A69-4F31-8847-B5C6C83F6A1A}"/>
              </a:ext>
            </a:extLst>
          </p:cNvPr>
          <p:cNvSpPr/>
          <p:nvPr/>
        </p:nvSpPr>
        <p:spPr>
          <a:xfrm>
            <a:off x="468313" y="5656996"/>
            <a:ext cx="8280401" cy="551491"/>
          </a:xfrm>
          <a:prstGeom prst="rect">
            <a:avLst/>
          </a:prstGeom>
          <a:solidFill>
            <a:srgbClr val="CCE4E6"/>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sz="1000" b="1" dirty="0">
                <a:solidFill>
                  <a:schemeClr val="tx1"/>
                </a:solidFill>
                <a:latin typeface="Arial" panose="020B0604020202020204" pitchFamily="34" charset="0"/>
                <a:cs typeface="Arial" panose="020B0604020202020204" pitchFamily="34" charset="0"/>
              </a:rPr>
              <a:t>We will work with all our partners to create a clear, agreed view about what needs to happen across the system in order to get the best cancer outcomes for our population (looking at all aspects of the pathway), and then further develop our role in supporting that change.  </a:t>
            </a:r>
          </a:p>
          <a:p>
            <a:pPr algn="ctr"/>
            <a:r>
              <a:rPr lang="en-GB" sz="1000" b="1" dirty="0">
                <a:solidFill>
                  <a:schemeClr val="tx1"/>
                </a:solidFill>
                <a:latin typeface="Arial" panose="020B0604020202020204" pitchFamily="34" charset="0"/>
                <a:cs typeface="Arial" panose="020B0604020202020204" pitchFamily="34" charset="0"/>
              </a:rPr>
              <a:t>We are confident that the plan to 2022 will create an excellent platform for CCC’s continuing contribution to cancer transformation.</a:t>
            </a:r>
          </a:p>
        </p:txBody>
      </p:sp>
      <p:pic>
        <p:nvPicPr>
          <p:cNvPr id="15" name="Picture 14">
            <a:extLst>
              <a:ext uri="{FF2B5EF4-FFF2-40B4-BE49-F238E27FC236}">
                <a16:creationId xmlns="" xmlns:a16="http://schemas.microsoft.com/office/drawing/2014/main" id="{08EC7DE4-BD2C-46B3-B5E0-886F3056A141}"/>
              </a:ext>
            </a:extLst>
          </p:cNvPr>
          <p:cNvPicPr>
            <a:picLocks noChangeAspect="1"/>
          </p:cNvPicPr>
          <p:nvPr/>
        </p:nvPicPr>
        <p:blipFill rotWithShape="1">
          <a:blip r:embed="rId2"/>
          <a:srcRect r="63168"/>
          <a:stretch/>
        </p:blipFill>
        <p:spPr>
          <a:xfrm>
            <a:off x="493775" y="6197389"/>
            <a:ext cx="549581" cy="531763"/>
          </a:xfrm>
          <a:prstGeom prst="rect">
            <a:avLst/>
          </a:prstGeom>
        </p:spPr>
      </p:pic>
      <p:sp>
        <p:nvSpPr>
          <p:cNvPr id="16" name="Rectangle 15">
            <a:extLst>
              <a:ext uri="{FF2B5EF4-FFF2-40B4-BE49-F238E27FC236}">
                <a16:creationId xmlns="" xmlns:a16="http://schemas.microsoft.com/office/drawing/2014/main" id="{B98C16D4-960A-424F-86FE-5583518F5430}"/>
              </a:ext>
            </a:extLst>
          </p:cNvPr>
          <p:cNvSpPr/>
          <p:nvPr/>
        </p:nvSpPr>
        <p:spPr>
          <a:xfrm>
            <a:off x="1043356" y="6309380"/>
            <a:ext cx="3344185" cy="307777"/>
          </a:xfrm>
          <a:prstGeom prst="rect">
            <a:avLst/>
          </a:prstGeom>
        </p:spPr>
        <p:txBody>
          <a:bodyPr wrap="none">
            <a:spAutoFit/>
          </a:bodyPr>
          <a:lstStyle/>
          <a:p>
            <a:r>
              <a:rPr lang="en-GB" sz="1400" i="1" dirty="0">
                <a:solidFill>
                  <a:srgbClr val="006A71"/>
                </a:solidFill>
              </a:rPr>
              <a:t>Excellence in care, research and innovation</a:t>
            </a:r>
            <a:endParaRPr lang="en-GB" sz="1400" dirty="0"/>
          </a:p>
        </p:txBody>
      </p:sp>
      <p:sp>
        <p:nvSpPr>
          <p:cNvPr id="17" name="Text Placeholder 2">
            <a:extLst>
              <a:ext uri="{FF2B5EF4-FFF2-40B4-BE49-F238E27FC236}">
                <a16:creationId xmlns="" xmlns:a16="http://schemas.microsoft.com/office/drawing/2014/main" id="{5BC0935C-FDAC-4C1C-92A8-E47CA7902483}"/>
              </a:ext>
            </a:extLst>
          </p:cNvPr>
          <p:cNvSpPr>
            <a:spLocks noGrp="1"/>
          </p:cNvSpPr>
          <p:nvPr>
            <p:ph type="body" sz="quarter" idx="13"/>
          </p:nvPr>
        </p:nvSpPr>
        <p:spPr>
          <a:xfrm>
            <a:off x="493775" y="633524"/>
            <a:ext cx="8254937" cy="338328"/>
          </a:xfrm>
        </p:spPr>
        <p:txBody>
          <a:bodyPr>
            <a:normAutofit/>
          </a:bodyPr>
          <a:lstStyle/>
          <a:p>
            <a:r>
              <a:rPr lang="en-GB" sz="1100" dirty="0"/>
              <a:t>Our priorities to 2022 provide a platform for thinking about longer-term challenges facing our patients, staff and population and our response.</a:t>
            </a:r>
          </a:p>
        </p:txBody>
      </p:sp>
    </p:spTree>
    <p:extLst>
      <p:ext uri="{BB962C8B-B14F-4D97-AF65-F5344CB8AC3E}">
        <p14:creationId xmlns:p14="http://schemas.microsoft.com/office/powerpoint/2010/main" val="11240729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94CAAC2-41EB-43A8-9DB0-0613DC118FB1}"/>
              </a:ext>
            </a:extLst>
          </p:cNvPr>
          <p:cNvSpPr>
            <a:spLocks noGrp="1"/>
          </p:cNvSpPr>
          <p:nvPr>
            <p:ph type="title"/>
          </p:nvPr>
        </p:nvSpPr>
        <p:spPr>
          <a:xfrm>
            <a:off x="493775" y="219456"/>
            <a:ext cx="8254937" cy="411480"/>
          </a:xfrm>
        </p:spPr>
        <p:txBody>
          <a:bodyPr anchor="t"/>
          <a:lstStyle/>
          <a:p>
            <a:r>
              <a:rPr lang="en-GB" dirty="0"/>
              <a:t>Bringing it all together - what will our strategy mean for patients, staff and our partners?</a:t>
            </a:r>
          </a:p>
        </p:txBody>
      </p:sp>
      <p:sp>
        <p:nvSpPr>
          <p:cNvPr id="5" name="Slide Number Placeholder 4">
            <a:extLst>
              <a:ext uri="{FF2B5EF4-FFF2-40B4-BE49-F238E27FC236}">
                <a16:creationId xmlns="" xmlns:a16="http://schemas.microsoft.com/office/drawing/2014/main" id="{073DB011-C39A-4448-8ED2-EC7B481FF4C0}"/>
              </a:ext>
            </a:extLst>
          </p:cNvPr>
          <p:cNvSpPr>
            <a:spLocks noGrp="1"/>
          </p:cNvSpPr>
          <p:nvPr>
            <p:ph type="sldNum" sz="quarter" idx="12"/>
          </p:nvPr>
        </p:nvSpPr>
        <p:spPr/>
        <p:txBody>
          <a:bodyPr/>
          <a:lstStyle/>
          <a:p>
            <a:fld id="{00E6A5BD-C011-4A45-AA3A-201790FB7F2B}" type="slidenum">
              <a:rPr lang="en-CA" smtClean="0"/>
              <a:pPr/>
              <a:t>22</a:t>
            </a:fld>
            <a:endParaRPr lang="en-CA" dirty="0"/>
          </a:p>
        </p:txBody>
      </p:sp>
      <p:pic>
        <p:nvPicPr>
          <p:cNvPr id="8" name="Picture 7" descr="C:\Users\MMaguir2.CLATTERBRIDGECC\Downloads\Tony.PNG">
            <a:extLst>
              <a:ext uri="{FF2B5EF4-FFF2-40B4-BE49-F238E27FC236}">
                <a16:creationId xmlns="" xmlns:a16="http://schemas.microsoft.com/office/drawing/2014/main" id="{46252A9B-07E1-4591-8636-F1313209B728}"/>
              </a:ext>
            </a:extLst>
          </p:cNvPr>
          <p:cNvPicPr/>
          <p:nvPr/>
        </p:nvPicPr>
        <p:blipFill rotWithShape="1">
          <a:blip r:embed="rId2" cstate="print">
            <a:extLst>
              <a:ext uri="{28A0092B-C50C-407E-A947-70E740481C1C}">
                <a14:useLocalDpi xmlns:a14="http://schemas.microsoft.com/office/drawing/2010/main" val="0"/>
              </a:ext>
            </a:extLst>
          </a:blip>
          <a:srcRect t="17117" b="23100"/>
          <a:stretch/>
        </p:blipFill>
        <p:spPr bwMode="auto">
          <a:xfrm>
            <a:off x="7760820" y="5132930"/>
            <a:ext cx="877224" cy="887346"/>
          </a:xfrm>
          <a:prstGeom prst="rect">
            <a:avLst/>
          </a:prstGeom>
          <a:noFill/>
          <a:ln>
            <a:noFill/>
          </a:ln>
          <a:extLst>
            <a:ext uri="{53640926-AAD7-44D8-BBD7-CCE9431645EC}">
              <a14:shadowObscured xmlns:a14="http://schemas.microsoft.com/office/drawing/2010/main"/>
            </a:ext>
          </a:extLst>
        </p:spPr>
      </p:pic>
      <p:sp>
        <p:nvSpPr>
          <p:cNvPr id="9" name="Rectangle 8">
            <a:extLst>
              <a:ext uri="{FF2B5EF4-FFF2-40B4-BE49-F238E27FC236}">
                <a16:creationId xmlns="" xmlns:a16="http://schemas.microsoft.com/office/drawing/2014/main" id="{0AF406E1-CEE9-4581-998E-7CFD937435F1}"/>
              </a:ext>
            </a:extLst>
          </p:cNvPr>
          <p:cNvSpPr/>
          <p:nvPr/>
        </p:nvSpPr>
        <p:spPr>
          <a:xfrm>
            <a:off x="4648200" y="5023298"/>
            <a:ext cx="4100513" cy="1177477"/>
          </a:xfrm>
          <a:prstGeom prst="rect">
            <a:avLst/>
          </a:prstGeom>
          <a:noFill/>
          <a:ln>
            <a:solidFill>
              <a:srgbClr val="006A71"/>
            </a:solidFill>
          </a:ln>
        </p:spPr>
        <p:style>
          <a:lnRef idx="2">
            <a:schemeClr val="accent1">
              <a:shade val="50000"/>
            </a:schemeClr>
          </a:lnRef>
          <a:fillRef idx="1">
            <a:schemeClr val="accent1"/>
          </a:fillRef>
          <a:effectRef idx="0">
            <a:schemeClr val="accent1"/>
          </a:effectRef>
          <a:fontRef idx="minor">
            <a:schemeClr val="lt1"/>
          </a:fontRef>
        </p:style>
        <p:txBody>
          <a:bodyPr rIns="1152000" rtlCol="0" anchor="ctr"/>
          <a:lstStyle/>
          <a:p>
            <a:pPr algn="ctr"/>
            <a:r>
              <a:rPr lang="en-US" sz="1000" i="1" dirty="0">
                <a:solidFill>
                  <a:schemeClr val="tx1"/>
                </a:solidFill>
                <a:latin typeface="Arial" panose="020B0604020202020204" pitchFamily="34" charset="0"/>
                <a:cs typeface="Arial" panose="020B0604020202020204" pitchFamily="34" charset="0"/>
              </a:rPr>
              <a:t>“I am living proof that research is saving my life. I was given 6 months to 2 years to live. I am now 3 years and 8 months later, still going strong”</a:t>
            </a:r>
          </a:p>
          <a:p>
            <a:endParaRPr lang="en-US" sz="1000" b="1" i="1" dirty="0">
              <a:solidFill>
                <a:schemeClr val="tx1"/>
              </a:solidFill>
              <a:latin typeface="Arial" panose="020B0604020202020204" pitchFamily="34" charset="0"/>
              <a:cs typeface="Arial" panose="020B0604020202020204" pitchFamily="34" charset="0"/>
            </a:endParaRPr>
          </a:p>
          <a:p>
            <a:pPr algn="ctr"/>
            <a:r>
              <a:rPr lang="en-US" sz="1000" b="1" dirty="0">
                <a:solidFill>
                  <a:schemeClr val="tx1"/>
                </a:solidFill>
                <a:latin typeface="Arial" panose="020B0604020202020204" pitchFamily="34" charset="0"/>
                <a:cs typeface="Arial" panose="020B0604020202020204" pitchFamily="34" charset="0"/>
              </a:rPr>
              <a:t>Tony -  CCC patient and participant in a clinical trial.</a:t>
            </a:r>
            <a:endParaRPr lang="en-GB" sz="1000" dirty="0">
              <a:solidFill>
                <a:schemeClr val="tx1"/>
              </a:solidFill>
              <a:latin typeface="Arial" panose="020B0604020202020204" pitchFamily="34" charset="0"/>
              <a:cs typeface="Arial" panose="020B0604020202020204" pitchFamily="34" charset="0"/>
            </a:endParaRPr>
          </a:p>
        </p:txBody>
      </p:sp>
      <p:sp>
        <p:nvSpPr>
          <p:cNvPr id="11" name="Rectangle 10">
            <a:extLst>
              <a:ext uri="{FF2B5EF4-FFF2-40B4-BE49-F238E27FC236}">
                <a16:creationId xmlns="" xmlns:a16="http://schemas.microsoft.com/office/drawing/2014/main" id="{0A3442AB-527E-4739-BEA9-AAA975986734}"/>
              </a:ext>
            </a:extLst>
          </p:cNvPr>
          <p:cNvSpPr/>
          <p:nvPr/>
        </p:nvSpPr>
        <p:spPr>
          <a:xfrm>
            <a:off x="468313" y="5023298"/>
            <a:ext cx="4100513" cy="1177477"/>
          </a:xfrm>
          <a:prstGeom prst="rect">
            <a:avLst/>
          </a:prstGeom>
          <a:noFill/>
          <a:ln>
            <a:solidFill>
              <a:srgbClr val="006A71"/>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en-GB" sz="1000" i="1" dirty="0">
                <a:solidFill>
                  <a:schemeClr val="tx1"/>
                </a:solidFill>
                <a:latin typeface="Arial" panose="020B0604020202020204" pitchFamily="34" charset="0"/>
                <a:cs typeface="Arial" panose="020B0604020202020204" pitchFamily="34" charset="0"/>
              </a:rPr>
              <a:t>“It is really exciting to see CCC’s ambitions of influencing the wider system. It is refreshing that this strategy is being driven by a desire to provide the best possible care to patients.  I certainly think that the more holistic approach to care combined with wider system engagement is a fantastic model” </a:t>
            </a:r>
            <a:endParaRPr lang="en-US" sz="1000" b="1" i="1" dirty="0">
              <a:solidFill>
                <a:schemeClr val="tx1"/>
              </a:solidFill>
              <a:latin typeface="Arial" panose="020B0604020202020204" pitchFamily="34" charset="0"/>
              <a:cs typeface="Arial" panose="020B0604020202020204" pitchFamily="34" charset="0"/>
            </a:endParaRPr>
          </a:p>
          <a:p>
            <a:pPr algn="ctr"/>
            <a:r>
              <a:rPr lang="en-US" sz="1000" b="1" dirty="0">
                <a:solidFill>
                  <a:schemeClr val="tx1"/>
                </a:solidFill>
                <a:latin typeface="Arial" panose="020B0604020202020204" pitchFamily="34" charset="0"/>
                <a:cs typeface="Arial" panose="020B0604020202020204" pitchFamily="34" charset="0"/>
              </a:rPr>
              <a:t/>
            </a:r>
            <a:br>
              <a:rPr lang="en-US" sz="1000" b="1" dirty="0">
                <a:solidFill>
                  <a:schemeClr val="tx1"/>
                </a:solidFill>
                <a:latin typeface="Arial" panose="020B0604020202020204" pitchFamily="34" charset="0"/>
                <a:cs typeface="Arial" panose="020B0604020202020204" pitchFamily="34" charset="0"/>
              </a:rPr>
            </a:br>
            <a:r>
              <a:rPr lang="en-US" sz="1000" b="1" dirty="0">
                <a:solidFill>
                  <a:schemeClr val="tx1"/>
                </a:solidFill>
                <a:latin typeface="Arial" panose="020B0604020202020204" pitchFamily="34" charset="0"/>
                <a:cs typeface="Arial" panose="020B0604020202020204" pitchFamily="34" charset="0"/>
              </a:rPr>
              <a:t>John Archer – Principal Clinical Scientist</a:t>
            </a:r>
            <a:endParaRPr lang="en-GB" sz="1000" dirty="0">
              <a:solidFill>
                <a:schemeClr val="tx1"/>
              </a:solidFill>
              <a:latin typeface="Arial" panose="020B0604020202020204" pitchFamily="34" charset="0"/>
              <a:cs typeface="Arial" panose="020B0604020202020204" pitchFamily="34" charset="0"/>
            </a:endParaRPr>
          </a:p>
        </p:txBody>
      </p:sp>
      <p:sp>
        <p:nvSpPr>
          <p:cNvPr id="14" name="Rectangle 13">
            <a:extLst>
              <a:ext uri="{FF2B5EF4-FFF2-40B4-BE49-F238E27FC236}">
                <a16:creationId xmlns="" xmlns:a16="http://schemas.microsoft.com/office/drawing/2014/main" id="{1CF17249-E4AB-499D-8304-483737F61D30}"/>
              </a:ext>
            </a:extLst>
          </p:cNvPr>
          <p:cNvSpPr/>
          <p:nvPr/>
        </p:nvSpPr>
        <p:spPr>
          <a:xfrm>
            <a:off x="467203" y="1357795"/>
            <a:ext cx="2681287" cy="775750"/>
          </a:xfrm>
          <a:prstGeom prst="rect">
            <a:avLst/>
          </a:prstGeom>
          <a:solidFill>
            <a:srgbClr val="CCE4E6"/>
          </a:solidFill>
          <a:ln w="9525">
            <a:solidFill>
              <a:srgbClr val="006A7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defTabSz="457200" fontAlgn="base">
              <a:spcAft>
                <a:spcPts val="600"/>
              </a:spcAft>
              <a:buClr>
                <a:schemeClr val="bg1">
                  <a:lumMod val="50000"/>
                </a:schemeClr>
              </a:buClr>
              <a:defRPr/>
            </a:pPr>
            <a:r>
              <a:rPr lang="en-US" altLang="en-US" sz="1000" dirty="0">
                <a:solidFill>
                  <a:schemeClr val="tx1"/>
                </a:solidFill>
                <a:latin typeface="Arial" panose="020B0604020202020204" pitchFamily="34" charset="0"/>
                <a:cs typeface="Arial" panose="020B0604020202020204" pitchFamily="34" charset="0"/>
              </a:rPr>
              <a:t>Our </a:t>
            </a:r>
            <a:r>
              <a:rPr lang="en-US" altLang="en-US" sz="1000" b="1" dirty="0">
                <a:solidFill>
                  <a:schemeClr val="tx1"/>
                </a:solidFill>
                <a:latin typeface="Arial" panose="020B0604020202020204" pitchFamily="34" charset="0"/>
                <a:cs typeface="Arial" panose="020B0604020202020204" pitchFamily="34" charset="0"/>
              </a:rPr>
              <a:t>patients</a:t>
            </a:r>
            <a:r>
              <a:rPr lang="en-US" altLang="en-US" sz="1000" dirty="0">
                <a:solidFill>
                  <a:schemeClr val="tx1"/>
                </a:solidFill>
                <a:latin typeface="Arial" panose="020B0604020202020204" pitchFamily="34" charset="0"/>
                <a:cs typeface="Arial" panose="020B0604020202020204" pitchFamily="34" charset="0"/>
              </a:rPr>
              <a:t> want </a:t>
            </a:r>
            <a:r>
              <a:rPr lang="en-GB" altLang="en-US" sz="1000" dirty="0">
                <a:solidFill>
                  <a:schemeClr val="tx1"/>
                </a:solidFill>
                <a:latin typeface="Arial" charset="0"/>
                <a:cs typeface="Arial" charset="0"/>
              </a:rPr>
              <a:t>faster access to wrap-around care – treating the person, not just the cancer – and more opportunities to take part in clinical trials.</a:t>
            </a:r>
            <a:endParaRPr lang="en-US" altLang="en-US" sz="1000" dirty="0">
              <a:solidFill>
                <a:schemeClr val="tx1"/>
              </a:solidFill>
              <a:latin typeface="Arial" panose="020B0604020202020204" pitchFamily="34" charset="0"/>
              <a:cs typeface="Arial" panose="020B0604020202020204" pitchFamily="34" charset="0"/>
            </a:endParaRPr>
          </a:p>
        </p:txBody>
      </p:sp>
      <p:sp>
        <p:nvSpPr>
          <p:cNvPr id="15" name="Rectangle 14">
            <a:extLst>
              <a:ext uri="{FF2B5EF4-FFF2-40B4-BE49-F238E27FC236}">
                <a16:creationId xmlns="" xmlns:a16="http://schemas.microsoft.com/office/drawing/2014/main" id="{13A49A72-9A1C-4BC4-8EF6-FD6F5062FE78}"/>
              </a:ext>
            </a:extLst>
          </p:cNvPr>
          <p:cNvSpPr/>
          <p:nvPr/>
        </p:nvSpPr>
        <p:spPr>
          <a:xfrm>
            <a:off x="467203" y="2252542"/>
            <a:ext cx="2681287" cy="2651760"/>
          </a:xfrm>
          <a:prstGeom prst="rect">
            <a:avLst/>
          </a:prstGeom>
          <a:noFill/>
          <a:ln w="9525">
            <a:solidFill>
              <a:srgbClr val="006A7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a:spcAft>
                <a:spcPts val="600"/>
              </a:spcAft>
            </a:pPr>
            <a:r>
              <a:rPr lang="en-GB" sz="1000" dirty="0">
                <a:solidFill>
                  <a:schemeClr val="tx1"/>
                </a:solidFill>
                <a:latin typeface="Arial" panose="020B0604020202020204" pitchFamily="34" charset="0"/>
                <a:cs typeface="Arial" panose="020B0604020202020204" pitchFamily="34" charset="0"/>
              </a:rPr>
              <a:t>Our new clinical model will deliver care which is faster and closer to patients’ homes. Care will be provided by a multi-disciplinary teams, available for extended hours. CCC care will be linked more closely to other cancer care and wider support – resulting in a single plan for all aspects of a patient’s care </a:t>
            </a:r>
          </a:p>
          <a:p>
            <a:pPr>
              <a:spcAft>
                <a:spcPts val="600"/>
              </a:spcAft>
            </a:pPr>
            <a:r>
              <a:rPr lang="en-GB" sz="1000" dirty="0">
                <a:solidFill>
                  <a:schemeClr val="tx1"/>
                </a:solidFill>
                <a:latin typeface="Arial" panose="020B0604020202020204" pitchFamily="34" charset="0"/>
                <a:cs typeface="Arial" panose="020B0604020202020204" pitchFamily="34" charset="0"/>
              </a:rPr>
              <a:t>The number of patients involved in clinical trials will double, and the range of trials will expand to include qualitative research into best practice in ‘whole-person care.’ </a:t>
            </a:r>
          </a:p>
          <a:p>
            <a:pPr>
              <a:spcAft>
                <a:spcPts val="600"/>
              </a:spcAft>
            </a:pPr>
            <a:r>
              <a:rPr lang="en-GB" sz="1000" dirty="0">
                <a:solidFill>
                  <a:schemeClr val="tx1"/>
                </a:solidFill>
                <a:latin typeface="Arial" panose="020B0604020202020204" pitchFamily="34" charset="0"/>
                <a:cs typeface="Arial" panose="020B0604020202020204" pitchFamily="34" charset="0"/>
              </a:rPr>
              <a:t>Our staff will continually seek to improve the services they provide, including in response to patient feedback.</a:t>
            </a:r>
          </a:p>
        </p:txBody>
      </p:sp>
      <p:sp>
        <p:nvSpPr>
          <p:cNvPr id="17" name="Rectangle 16">
            <a:extLst>
              <a:ext uri="{FF2B5EF4-FFF2-40B4-BE49-F238E27FC236}">
                <a16:creationId xmlns="" xmlns:a16="http://schemas.microsoft.com/office/drawing/2014/main" id="{09C4AED9-6C74-4DB5-8D87-6E3D9EB7F538}"/>
              </a:ext>
            </a:extLst>
          </p:cNvPr>
          <p:cNvSpPr/>
          <p:nvPr/>
        </p:nvSpPr>
        <p:spPr>
          <a:xfrm>
            <a:off x="3266759" y="1357795"/>
            <a:ext cx="2681287" cy="775750"/>
          </a:xfrm>
          <a:prstGeom prst="rect">
            <a:avLst/>
          </a:prstGeom>
          <a:solidFill>
            <a:srgbClr val="CCE4E6"/>
          </a:solidFill>
          <a:ln w="9525">
            <a:solidFill>
              <a:srgbClr val="006A7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defTabSz="457200" fontAlgn="base">
              <a:spcAft>
                <a:spcPts val="600"/>
              </a:spcAft>
              <a:buClr>
                <a:schemeClr val="bg1">
                  <a:lumMod val="50000"/>
                </a:schemeClr>
              </a:buClr>
              <a:defRPr/>
            </a:pPr>
            <a:r>
              <a:rPr lang="en-US" altLang="en-US" sz="1000" dirty="0">
                <a:solidFill>
                  <a:schemeClr val="tx1"/>
                </a:solidFill>
                <a:latin typeface="Arial" panose="020B0604020202020204" pitchFamily="34" charset="0"/>
                <a:cs typeface="Arial" panose="020B0604020202020204" pitchFamily="34" charset="0"/>
              </a:rPr>
              <a:t>Our </a:t>
            </a:r>
            <a:r>
              <a:rPr lang="en-US" altLang="en-US" sz="1000" b="1" dirty="0">
                <a:solidFill>
                  <a:schemeClr val="tx1"/>
                </a:solidFill>
                <a:latin typeface="Arial" panose="020B0604020202020204" pitchFamily="34" charset="0"/>
                <a:cs typeface="Arial" panose="020B0604020202020204" pitchFamily="34" charset="0"/>
              </a:rPr>
              <a:t>staff</a:t>
            </a:r>
            <a:r>
              <a:rPr lang="en-US" altLang="en-US" sz="1000" dirty="0">
                <a:solidFill>
                  <a:schemeClr val="tx1"/>
                </a:solidFill>
                <a:latin typeface="Arial" panose="020B0604020202020204" pitchFamily="34" charset="0"/>
                <a:cs typeface="Arial" panose="020B0604020202020204" pitchFamily="34" charset="0"/>
              </a:rPr>
              <a:t> want to co-lead implementation of our future clinical model, </a:t>
            </a:r>
            <a:r>
              <a:rPr lang="en-GB" altLang="en-US" sz="1000" dirty="0">
                <a:solidFill>
                  <a:schemeClr val="tx1"/>
                </a:solidFill>
                <a:latin typeface="Arial" charset="0"/>
                <a:cs typeface="Arial" charset="0"/>
              </a:rPr>
              <a:t>opportunities to progress their careers at CCC, and support for innovation and new ideas.</a:t>
            </a:r>
            <a:endParaRPr lang="en-US" altLang="en-US" sz="1000" dirty="0">
              <a:solidFill>
                <a:schemeClr val="tx1"/>
              </a:solidFill>
              <a:latin typeface="Arial" panose="020B0604020202020204" pitchFamily="34" charset="0"/>
              <a:cs typeface="Arial" panose="020B0604020202020204" pitchFamily="34" charset="0"/>
            </a:endParaRPr>
          </a:p>
        </p:txBody>
      </p:sp>
      <p:sp>
        <p:nvSpPr>
          <p:cNvPr id="18" name="Rectangle 17">
            <a:extLst>
              <a:ext uri="{FF2B5EF4-FFF2-40B4-BE49-F238E27FC236}">
                <a16:creationId xmlns="" xmlns:a16="http://schemas.microsoft.com/office/drawing/2014/main" id="{18F6355D-42D6-4748-9C35-C6C7A3690393}"/>
              </a:ext>
            </a:extLst>
          </p:cNvPr>
          <p:cNvSpPr/>
          <p:nvPr/>
        </p:nvSpPr>
        <p:spPr>
          <a:xfrm>
            <a:off x="3266759" y="2252542"/>
            <a:ext cx="2681287" cy="2651759"/>
          </a:xfrm>
          <a:prstGeom prst="rect">
            <a:avLst/>
          </a:prstGeom>
          <a:noFill/>
          <a:ln w="9525">
            <a:solidFill>
              <a:srgbClr val="006A7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a:spcAft>
                <a:spcPts val="600"/>
              </a:spcAft>
            </a:pPr>
            <a:r>
              <a:rPr lang="en-GB" sz="1000" dirty="0">
                <a:solidFill>
                  <a:schemeClr val="tx1"/>
                </a:solidFill>
                <a:latin typeface="Arial" panose="020B0604020202020204" pitchFamily="34" charset="0"/>
                <a:cs typeface="Arial" panose="020B0604020202020204" pitchFamily="34" charset="0"/>
              </a:rPr>
              <a:t>Our new clinical model and QI approach will give staff the opportunity to work together - across professions - to provide the best possible care and to change and improve their services. </a:t>
            </a:r>
          </a:p>
          <a:p>
            <a:pPr>
              <a:spcAft>
                <a:spcPts val="600"/>
              </a:spcAft>
            </a:pPr>
            <a:r>
              <a:rPr lang="en-GB" sz="1000" dirty="0">
                <a:solidFill>
                  <a:schemeClr val="tx1"/>
                </a:solidFill>
                <a:latin typeface="Arial" panose="020B0604020202020204" pitchFamily="34" charset="0"/>
                <a:cs typeface="Arial" panose="020B0604020202020204" pitchFamily="34" charset="0"/>
              </a:rPr>
              <a:t>Our development programmes will give our current and future leaders skills to lead not only in CCC, but also across our health and care system and nationally, in relation to both care and research.</a:t>
            </a:r>
          </a:p>
          <a:p>
            <a:pPr>
              <a:spcAft>
                <a:spcPts val="600"/>
              </a:spcAft>
            </a:pPr>
            <a:r>
              <a:rPr lang="en-GB" sz="1000" dirty="0">
                <a:solidFill>
                  <a:schemeClr val="tx1"/>
                </a:solidFill>
                <a:latin typeface="Arial" panose="020B0604020202020204" pitchFamily="34" charset="0"/>
                <a:cs typeface="Arial" panose="020B0604020202020204" pitchFamily="34" charset="0"/>
              </a:rPr>
              <a:t>Our greatly expanded research base and retained ECMC status will provide exciting opportunities for careers spanning cutting-edge research and outstanding care.</a:t>
            </a:r>
          </a:p>
        </p:txBody>
      </p:sp>
      <p:sp>
        <p:nvSpPr>
          <p:cNvPr id="20" name="Rectangle 19">
            <a:extLst>
              <a:ext uri="{FF2B5EF4-FFF2-40B4-BE49-F238E27FC236}">
                <a16:creationId xmlns="" xmlns:a16="http://schemas.microsoft.com/office/drawing/2014/main" id="{D616DA68-18AA-4C0C-BCAF-807F3D7BBA7A}"/>
              </a:ext>
            </a:extLst>
          </p:cNvPr>
          <p:cNvSpPr/>
          <p:nvPr/>
        </p:nvSpPr>
        <p:spPr>
          <a:xfrm>
            <a:off x="6066316" y="1357795"/>
            <a:ext cx="2681287" cy="775750"/>
          </a:xfrm>
          <a:prstGeom prst="rect">
            <a:avLst/>
          </a:prstGeom>
          <a:solidFill>
            <a:srgbClr val="CCE4E6"/>
          </a:solidFill>
          <a:ln w="9525">
            <a:solidFill>
              <a:srgbClr val="006A7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defTabSz="457200" fontAlgn="base">
              <a:spcAft>
                <a:spcPts val="600"/>
              </a:spcAft>
              <a:buClr>
                <a:schemeClr val="bg1">
                  <a:lumMod val="50000"/>
                </a:schemeClr>
              </a:buClr>
              <a:defRPr/>
            </a:pPr>
            <a:r>
              <a:rPr lang="en-US" altLang="en-US" sz="1000" dirty="0">
                <a:solidFill>
                  <a:schemeClr val="tx1"/>
                </a:solidFill>
                <a:latin typeface="Arial" panose="020B0604020202020204" pitchFamily="34" charset="0"/>
                <a:cs typeface="Arial" panose="020B0604020202020204" pitchFamily="34" charset="0"/>
              </a:rPr>
              <a:t>Our </a:t>
            </a:r>
            <a:r>
              <a:rPr lang="en-US" altLang="en-US" sz="1000" b="1" dirty="0">
                <a:solidFill>
                  <a:schemeClr val="tx1"/>
                </a:solidFill>
                <a:latin typeface="Arial" panose="020B0604020202020204" pitchFamily="34" charset="0"/>
                <a:cs typeface="Arial" panose="020B0604020202020204" pitchFamily="34" charset="0"/>
              </a:rPr>
              <a:t>partners</a:t>
            </a:r>
            <a:r>
              <a:rPr lang="en-US" altLang="en-US" sz="1000" dirty="0">
                <a:solidFill>
                  <a:schemeClr val="tx1"/>
                </a:solidFill>
                <a:latin typeface="Arial" panose="020B0604020202020204" pitchFamily="34" charset="0"/>
                <a:cs typeface="Arial" panose="020B0604020202020204" pitchFamily="34" charset="0"/>
              </a:rPr>
              <a:t> want us to </a:t>
            </a:r>
            <a:r>
              <a:rPr lang="en-GB" altLang="en-US" sz="1000" dirty="0">
                <a:solidFill>
                  <a:schemeClr val="tx1"/>
                </a:solidFill>
                <a:latin typeface="Arial" charset="0"/>
                <a:cs typeface="Arial" charset="0"/>
              </a:rPr>
              <a:t>integrate research and care across C&amp;M to support our contribution to delivering the best possible cancer outcomes.</a:t>
            </a:r>
          </a:p>
        </p:txBody>
      </p:sp>
      <p:sp>
        <p:nvSpPr>
          <p:cNvPr id="21" name="Rectangle 20">
            <a:extLst>
              <a:ext uri="{FF2B5EF4-FFF2-40B4-BE49-F238E27FC236}">
                <a16:creationId xmlns="" xmlns:a16="http://schemas.microsoft.com/office/drawing/2014/main" id="{77D97B93-54CD-48EF-AA58-DB8861344F11}"/>
              </a:ext>
            </a:extLst>
          </p:cNvPr>
          <p:cNvSpPr/>
          <p:nvPr/>
        </p:nvSpPr>
        <p:spPr>
          <a:xfrm>
            <a:off x="6066316" y="2252542"/>
            <a:ext cx="2681287" cy="2651759"/>
          </a:xfrm>
          <a:prstGeom prst="rect">
            <a:avLst/>
          </a:prstGeom>
          <a:noFill/>
          <a:ln w="9525">
            <a:solidFill>
              <a:srgbClr val="006A7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a:spcAft>
                <a:spcPts val="600"/>
              </a:spcAft>
            </a:pPr>
            <a:r>
              <a:rPr lang="en-GB" sz="1000" dirty="0">
                <a:solidFill>
                  <a:schemeClr val="tx1"/>
                </a:solidFill>
                <a:latin typeface="Arial" panose="020B0604020202020204" pitchFamily="34" charset="0"/>
                <a:cs typeface="Arial" panose="020B0604020202020204" pitchFamily="34" charset="0"/>
              </a:rPr>
              <a:t>Our investment in CCC Liverpool and our hub based</a:t>
            </a:r>
            <a:r>
              <a:rPr lang="en-GB" sz="1000" dirty="0">
                <a:solidFill>
                  <a:srgbClr val="FF0000"/>
                </a:solidFill>
                <a:latin typeface="Arial" panose="020B0604020202020204" pitchFamily="34" charset="0"/>
                <a:cs typeface="Arial" panose="020B0604020202020204" pitchFamily="34" charset="0"/>
              </a:rPr>
              <a:t> </a:t>
            </a:r>
            <a:r>
              <a:rPr lang="en-GB" sz="1000" dirty="0">
                <a:solidFill>
                  <a:schemeClr val="tx1"/>
                </a:solidFill>
                <a:latin typeface="Arial" panose="020B0604020202020204" pitchFamily="34" charset="0"/>
                <a:cs typeface="Arial" panose="020B0604020202020204" pitchFamily="34" charset="0"/>
              </a:rPr>
              <a:t>clinical model – supported by our significant investment in technology – will secure the capacity required to meet anticipated demand and access standards.</a:t>
            </a:r>
          </a:p>
          <a:p>
            <a:pPr>
              <a:spcAft>
                <a:spcPts val="600"/>
              </a:spcAft>
            </a:pPr>
            <a:r>
              <a:rPr lang="en-GB" sz="1000" dirty="0">
                <a:solidFill>
                  <a:schemeClr val="tx1"/>
                </a:solidFill>
                <a:latin typeface="Arial" panose="020B0604020202020204" pitchFamily="34" charset="0"/>
                <a:cs typeface="Arial" panose="020B0604020202020204" pitchFamily="34" charset="0"/>
              </a:rPr>
              <a:t>CCC clinical and managerial leaders will play an increasing role across the system in relation to all aspects of cancer care, treatment and prevention.</a:t>
            </a:r>
          </a:p>
          <a:p>
            <a:pPr>
              <a:spcAft>
                <a:spcPts val="600"/>
              </a:spcAft>
            </a:pPr>
            <a:r>
              <a:rPr lang="en-GB" sz="1000" dirty="0">
                <a:solidFill>
                  <a:schemeClr val="tx1"/>
                </a:solidFill>
                <a:latin typeface="Arial" panose="020B0604020202020204" pitchFamily="34" charset="0"/>
                <a:cs typeface="Arial" panose="020B0604020202020204" pitchFamily="34" charset="0"/>
              </a:rPr>
              <a:t>Our future research agenda –underpinned by our move to Liverpool – will significantly increase cross-system research collaboration, benefitting both patients and the local economy.</a:t>
            </a:r>
            <a:r>
              <a:rPr lang="en-GB" sz="1000" dirty="0">
                <a:solidFill>
                  <a:srgbClr val="FF0000"/>
                </a:solidFill>
                <a:latin typeface="Arial" panose="020B0604020202020204" pitchFamily="34" charset="0"/>
                <a:cs typeface="Arial" panose="020B0604020202020204" pitchFamily="34" charset="0"/>
              </a:rPr>
              <a:t> </a:t>
            </a:r>
          </a:p>
        </p:txBody>
      </p:sp>
      <p:sp>
        <p:nvSpPr>
          <p:cNvPr id="26" name="TextBox 25">
            <a:extLst>
              <a:ext uri="{FF2B5EF4-FFF2-40B4-BE49-F238E27FC236}">
                <a16:creationId xmlns="" xmlns:a16="http://schemas.microsoft.com/office/drawing/2014/main" id="{50CF3AC1-9666-401E-B010-1A1A0BAA7E1C}"/>
              </a:ext>
            </a:extLst>
          </p:cNvPr>
          <p:cNvSpPr txBox="1"/>
          <p:nvPr/>
        </p:nvSpPr>
        <p:spPr>
          <a:xfrm>
            <a:off x="493713" y="978825"/>
            <a:ext cx="7896525" cy="169277"/>
          </a:xfrm>
          <a:prstGeom prst="rect">
            <a:avLst/>
          </a:prstGeom>
          <a:noFill/>
        </p:spPr>
        <p:txBody>
          <a:bodyPr wrap="square" lIns="0" tIns="0" rIns="0" bIns="0" rtlCol="0">
            <a:spAutoFit/>
          </a:bodyPr>
          <a:lstStyle/>
          <a:p>
            <a:r>
              <a:rPr lang="en-GB" sz="1100" b="1" dirty="0">
                <a:solidFill>
                  <a:schemeClr val="accent2"/>
                </a:solidFill>
              </a:rPr>
              <a:t>Based on extensive engagement and ‘active listening’ through the strategy development process, we know that…</a:t>
            </a:r>
          </a:p>
        </p:txBody>
      </p:sp>
      <p:pic>
        <p:nvPicPr>
          <p:cNvPr id="16" name="Picture 15">
            <a:extLst>
              <a:ext uri="{FF2B5EF4-FFF2-40B4-BE49-F238E27FC236}">
                <a16:creationId xmlns="" xmlns:a16="http://schemas.microsoft.com/office/drawing/2014/main" id="{E029EC52-5853-49AD-BDCC-6C94D47804C2}"/>
              </a:ext>
            </a:extLst>
          </p:cNvPr>
          <p:cNvPicPr>
            <a:picLocks noChangeAspect="1"/>
          </p:cNvPicPr>
          <p:nvPr/>
        </p:nvPicPr>
        <p:blipFill rotWithShape="1">
          <a:blip r:embed="rId3"/>
          <a:srcRect t="5347" r="63168"/>
          <a:stretch/>
        </p:blipFill>
        <p:spPr>
          <a:xfrm>
            <a:off x="493775" y="6225822"/>
            <a:ext cx="549581" cy="503330"/>
          </a:xfrm>
          <a:prstGeom prst="rect">
            <a:avLst/>
          </a:prstGeom>
        </p:spPr>
      </p:pic>
      <p:sp>
        <p:nvSpPr>
          <p:cNvPr id="19" name="Rectangle 18">
            <a:extLst>
              <a:ext uri="{FF2B5EF4-FFF2-40B4-BE49-F238E27FC236}">
                <a16:creationId xmlns="" xmlns:a16="http://schemas.microsoft.com/office/drawing/2014/main" id="{90726115-B50A-473E-B107-C13AD90C8ED1}"/>
              </a:ext>
            </a:extLst>
          </p:cNvPr>
          <p:cNvSpPr/>
          <p:nvPr/>
        </p:nvSpPr>
        <p:spPr>
          <a:xfrm>
            <a:off x="1043356" y="6309380"/>
            <a:ext cx="3344185" cy="307777"/>
          </a:xfrm>
          <a:prstGeom prst="rect">
            <a:avLst/>
          </a:prstGeom>
        </p:spPr>
        <p:txBody>
          <a:bodyPr wrap="none">
            <a:spAutoFit/>
          </a:bodyPr>
          <a:lstStyle/>
          <a:p>
            <a:r>
              <a:rPr lang="en-GB" sz="1400" i="1" dirty="0">
                <a:solidFill>
                  <a:srgbClr val="006A71"/>
                </a:solidFill>
              </a:rPr>
              <a:t>Excellence in care, research and innovation</a:t>
            </a:r>
            <a:endParaRPr lang="en-GB" sz="1400" dirty="0"/>
          </a:p>
        </p:txBody>
      </p:sp>
    </p:spTree>
    <p:extLst>
      <p:ext uri="{BB962C8B-B14F-4D97-AF65-F5344CB8AC3E}">
        <p14:creationId xmlns:p14="http://schemas.microsoft.com/office/powerpoint/2010/main" val="9348213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 xmlns:a16="http://schemas.microsoft.com/office/drawing/2014/main" id="{785028A9-8D4E-4434-BEBD-9D6F06D0EB52}"/>
              </a:ext>
            </a:extLst>
          </p:cNvPr>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177" name="think-cell Slide" r:id="rId4" imgW="523" imgH="499" progId="TCLayout.ActiveDocument.1">
                  <p:embed/>
                </p:oleObj>
              </mc:Choice>
              <mc:Fallback>
                <p:oleObj name="think-cell Slide" r:id="rId4" imgW="523" imgH="499" progId="TCLayout.ActiveDocument.1">
                  <p:embed/>
                  <p:pic>
                    <p:nvPicPr>
                      <p:cNvPr id="11" name="Object 10" hidden="1">
                        <a:extLst>
                          <a:ext uri="{FF2B5EF4-FFF2-40B4-BE49-F238E27FC236}">
                            <a16:creationId xmlns="" xmlns:a16="http://schemas.microsoft.com/office/drawing/2014/main" id="{785028A9-8D4E-4434-BEBD-9D6F06D0EB52}"/>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a:extLst>
              <a:ext uri="{FF2B5EF4-FFF2-40B4-BE49-F238E27FC236}">
                <a16:creationId xmlns="" xmlns:a16="http://schemas.microsoft.com/office/drawing/2014/main" id="{44A5BE6A-2108-49A0-ADE4-486FA1A5051C}"/>
              </a:ext>
            </a:extLst>
          </p:cNvPr>
          <p:cNvSpPr>
            <a:spLocks noGrp="1"/>
          </p:cNvSpPr>
          <p:nvPr>
            <p:ph type="title"/>
          </p:nvPr>
        </p:nvSpPr>
        <p:spPr/>
        <p:txBody>
          <a:bodyPr/>
          <a:lstStyle/>
          <a:p>
            <a:r>
              <a:rPr lang="en-GB" dirty="0"/>
              <a:t>Implementation: Delivering the change</a:t>
            </a:r>
          </a:p>
        </p:txBody>
      </p:sp>
      <p:sp>
        <p:nvSpPr>
          <p:cNvPr id="3" name="Text Placeholder 2">
            <a:extLst>
              <a:ext uri="{FF2B5EF4-FFF2-40B4-BE49-F238E27FC236}">
                <a16:creationId xmlns="" xmlns:a16="http://schemas.microsoft.com/office/drawing/2014/main" id="{883ED576-6A9A-4394-A4CE-741772888BD8}"/>
              </a:ext>
            </a:extLst>
          </p:cNvPr>
          <p:cNvSpPr>
            <a:spLocks noGrp="1"/>
          </p:cNvSpPr>
          <p:nvPr>
            <p:ph type="body" sz="quarter" idx="13"/>
          </p:nvPr>
        </p:nvSpPr>
        <p:spPr/>
        <p:txBody>
          <a:bodyPr>
            <a:normAutofit/>
          </a:bodyPr>
          <a:lstStyle/>
          <a:p>
            <a:r>
              <a:rPr lang="en-GB" sz="1100" dirty="0"/>
              <a:t>We will manage major change safely and effectively using  evidence–based best practice approaches.</a:t>
            </a:r>
          </a:p>
        </p:txBody>
      </p:sp>
      <p:sp>
        <p:nvSpPr>
          <p:cNvPr id="4" name="Content Placeholder 3">
            <a:extLst>
              <a:ext uri="{FF2B5EF4-FFF2-40B4-BE49-F238E27FC236}">
                <a16:creationId xmlns="" xmlns:a16="http://schemas.microsoft.com/office/drawing/2014/main" id="{C1EE8E02-5F44-4416-9C1E-6E18CF3E6BFA}"/>
              </a:ext>
            </a:extLst>
          </p:cNvPr>
          <p:cNvSpPr>
            <a:spLocks noGrp="1"/>
          </p:cNvSpPr>
          <p:nvPr>
            <p:ph sz="quarter" idx="14"/>
          </p:nvPr>
        </p:nvSpPr>
        <p:spPr>
          <a:xfrm>
            <a:off x="431800" y="1099132"/>
            <a:ext cx="8316913" cy="4971288"/>
          </a:xfrm>
        </p:spPr>
        <p:txBody>
          <a:bodyPr numCol="2" spcCol="180000"/>
          <a:lstStyle/>
          <a:p>
            <a:pPr>
              <a:spcAft>
                <a:spcPts val="600"/>
              </a:spcAft>
            </a:pPr>
            <a:r>
              <a:rPr lang="en-GB" sz="1000" dirty="0">
                <a:solidFill>
                  <a:schemeClr val="tx1"/>
                </a:solidFill>
              </a:rPr>
              <a:t>Implementation arrangements are in place for all elements of this strategy, overseen by the CCC Board.</a:t>
            </a:r>
            <a:endParaRPr lang="en-GB" sz="1000" b="1" dirty="0">
              <a:solidFill>
                <a:schemeClr val="tx1"/>
              </a:solidFill>
            </a:endParaRPr>
          </a:p>
          <a:p>
            <a:pPr>
              <a:spcAft>
                <a:spcPts val="600"/>
              </a:spcAft>
            </a:pPr>
            <a:r>
              <a:rPr lang="en-GB" sz="1000" b="1" dirty="0">
                <a:solidFill>
                  <a:schemeClr val="tx1"/>
                </a:solidFill>
              </a:rPr>
              <a:t>Funding: </a:t>
            </a:r>
          </a:p>
          <a:p>
            <a:pPr>
              <a:spcAft>
                <a:spcPts val="600"/>
              </a:spcAft>
            </a:pPr>
            <a:r>
              <a:rPr lang="en-GB" sz="1000" dirty="0">
                <a:solidFill>
                  <a:schemeClr val="tx1"/>
                </a:solidFill>
              </a:rPr>
              <a:t>Funding has been identified and secured for all of the programmes outlined in this strategy. This includes:</a:t>
            </a:r>
          </a:p>
          <a:p>
            <a:pPr marL="171450" indent="-171450">
              <a:spcAft>
                <a:spcPts val="600"/>
              </a:spcAft>
              <a:buFont typeface="Arial" panose="020B0604020202020204" pitchFamily="34" charset="0"/>
              <a:buChar char="•"/>
            </a:pPr>
            <a:r>
              <a:rPr lang="en-GB" sz="1000" dirty="0">
                <a:solidFill>
                  <a:schemeClr val="tx1"/>
                </a:solidFill>
              </a:rPr>
              <a:t>Significant investment of £162m to underpin transformation of our services through the building of our new hospital in central Liverpool and the refurbishment our current hospital site. </a:t>
            </a:r>
          </a:p>
          <a:p>
            <a:pPr marL="171450" indent="-171450">
              <a:spcAft>
                <a:spcPts val="600"/>
              </a:spcAft>
              <a:buFont typeface="Arial" panose="020B0604020202020204" pitchFamily="34" charset="0"/>
              <a:buChar char="•"/>
            </a:pPr>
            <a:r>
              <a:rPr lang="en-GB" sz="1000" dirty="0">
                <a:solidFill>
                  <a:schemeClr val="tx1"/>
                </a:solidFill>
              </a:rPr>
              <a:t>£5.1m investment in IT/digital, supporting our new clinical model through the GDE programme.</a:t>
            </a:r>
          </a:p>
          <a:p>
            <a:pPr marL="171450" indent="-171450">
              <a:spcAft>
                <a:spcPts val="600"/>
              </a:spcAft>
              <a:buFont typeface="Arial" panose="020B0604020202020204" pitchFamily="34" charset="0"/>
              <a:buChar char="•"/>
            </a:pPr>
            <a:r>
              <a:rPr lang="en-GB" sz="1000" dirty="0">
                <a:solidFill>
                  <a:schemeClr val="tx1"/>
                </a:solidFill>
              </a:rPr>
              <a:t>Significant investment  in additional workforce to support our clinical model and OD strategy, starting with £2.2m in 18/19 </a:t>
            </a:r>
          </a:p>
          <a:p>
            <a:pPr marL="171450" indent="-171450">
              <a:spcAft>
                <a:spcPts val="600"/>
              </a:spcAft>
              <a:buFont typeface="Arial" panose="020B0604020202020204" pitchFamily="34" charset="0"/>
              <a:buChar char="•"/>
            </a:pPr>
            <a:r>
              <a:rPr lang="en-GB" sz="1000" dirty="0">
                <a:solidFill>
                  <a:schemeClr val="tx1"/>
                </a:solidFill>
              </a:rPr>
              <a:t>An additional £1.8m investment in research (supporting our research and innovation strategy).</a:t>
            </a:r>
          </a:p>
          <a:p>
            <a:pPr>
              <a:spcAft>
                <a:spcPts val="600"/>
              </a:spcAft>
            </a:pPr>
            <a:r>
              <a:rPr lang="en-GB" sz="1000" dirty="0">
                <a:solidFill>
                  <a:schemeClr val="tx1"/>
                </a:solidFill>
              </a:rPr>
              <a:t>Any further service developments during this time are contingent upon business cases and securing additional income. </a:t>
            </a:r>
          </a:p>
          <a:p>
            <a:pPr>
              <a:spcAft>
                <a:spcPts val="600"/>
              </a:spcAft>
            </a:pPr>
            <a:r>
              <a:rPr lang="en-GB" sz="1000" b="1" dirty="0">
                <a:solidFill>
                  <a:schemeClr val="tx1"/>
                </a:solidFill>
              </a:rPr>
              <a:t>Governance: </a:t>
            </a:r>
          </a:p>
          <a:p>
            <a:pPr>
              <a:spcAft>
                <a:spcPts val="600"/>
              </a:spcAft>
            </a:pPr>
            <a:r>
              <a:rPr lang="en-GB" sz="1000" dirty="0">
                <a:solidFill>
                  <a:schemeClr val="tx1"/>
                </a:solidFill>
              </a:rPr>
              <a:t>Implementation of the TCC Programme is overseen by our Executive Director of Transformation &amp; Operations and a dedicated Programme Management Office (PMO), including risk assessment, moderation and escalation as well as programme co-ordination. </a:t>
            </a:r>
          </a:p>
          <a:p>
            <a:pPr>
              <a:spcAft>
                <a:spcPts val="600"/>
              </a:spcAft>
            </a:pPr>
            <a:r>
              <a:rPr lang="en-GB" sz="1000" dirty="0">
                <a:solidFill>
                  <a:schemeClr val="tx1"/>
                </a:solidFill>
              </a:rPr>
              <a:t>Key programme actions and interdependencies have been mapped to 2021, providing a risk-assessed critical path to guide implementation. It will also provide external assurance of risks and mitigation plans.</a:t>
            </a:r>
          </a:p>
          <a:p>
            <a:pPr>
              <a:spcAft>
                <a:spcPts val="600"/>
              </a:spcAft>
            </a:pPr>
            <a:r>
              <a:rPr lang="en-GB" sz="1000" dirty="0">
                <a:solidFill>
                  <a:schemeClr val="tx1"/>
                </a:solidFill>
              </a:rPr>
              <a:t>The PMO will be overseen by the CCC Finance and Business Development Committee, providing operational oversight and assuring  the CCC Board (including escalation where required). </a:t>
            </a:r>
          </a:p>
          <a:p>
            <a:pPr>
              <a:spcAft>
                <a:spcPts val="600"/>
              </a:spcAft>
            </a:pPr>
            <a:endParaRPr lang="en-GB" sz="1000" dirty="0">
              <a:solidFill>
                <a:schemeClr val="tx1"/>
              </a:solidFill>
            </a:endParaRPr>
          </a:p>
          <a:p>
            <a:pPr>
              <a:spcAft>
                <a:spcPts val="600"/>
              </a:spcAft>
            </a:pPr>
            <a:endParaRPr lang="en-GB" sz="1000" dirty="0">
              <a:solidFill>
                <a:schemeClr val="tx1"/>
              </a:solidFill>
            </a:endParaRPr>
          </a:p>
          <a:p>
            <a:pPr>
              <a:spcAft>
                <a:spcPts val="600"/>
              </a:spcAft>
            </a:pPr>
            <a:endParaRPr lang="en-GB" sz="1000" dirty="0">
              <a:solidFill>
                <a:schemeClr val="tx1"/>
              </a:solidFill>
            </a:endParaRPr>
          </a:p>
          <a:p>
            <a:pPr>
              <a:spcAft>
                <a:spcPts val="600"/>
              </a:spcAft>
            </a:pPr>
            <a:endParaRPr lang="en-GB" sz="1000" dirty="0">
              <a:solidFill>
                <a:schemeClr val="tx1"/>
              </a:solidFill>
            </a:endParaRPr>
          </a:p>
          <a:p>
            <a:pPr>
              <a:spcAft>
                <a:spcPts val="600"/>
              </a:spcAft>
            </a:pPr>
            <a:endParaRPr lang="en-GB" sz="1000" dirty="0">
              <a:solidFill>
                <a:schemeClr val="tx1"/>
              </a:solidFill>
            </a:endParaRPr>
          </a:p>
          <a:p>
            <a:pPr>
              <a:spcAft>
                <a:spcPts val="600"/>
              </a:spcAft>
            </a:pPr>
            <a:endParaRPr lang="en-GB" sz="1000" dirty="0">
              <a:solidFill>
                <a:schemeClr val="tx1"/>
              </a:solidFill>
            </a:endParaRPr>
          </a:p>
          <a:p>
            <a:pPr>
              <a:spcAft>
                <a:spcPts val="600"/>
              </a:spcAft>
            </a:pPr>
            <a:endParaRPr lang="en-GB" sz="1000" dirty="0">
              <a:solidFill>
                <a:schemeClr val="tx1"/>
              </a:solidFill>
            </a:endParaRPr>
          </a:p>
          <a:p>
            <a:pPr>
              <a:spcAft>
                <a:spcPts val="600"/>
              </a:spcAft>
            </a:pPr>
            <a:endParaRPr lang="en-GB" sz="1000" dirty="0">
              <a:solidFill>
                <a:schemeClr val="tx1"/>
              </a:solidFill>
            </a:endParaRPr>
          </a:p>
          <a:p>
            <a:pPr>
              <a:spcAft>
                <a:spcPts val="600"/>
              </a:spcAft>
            </a:pPr>
            <a:endParaRPr lang="en-GB" sz="1000" dirty="0">
              <a:solidFill>
                <a:schemeClr val="tx1"/>
              </a:solidFill>
            </a:endParaRPr>
          </a:p>
          <a:p>
            <a:pPr>
              <a:spcAft>
                <a:spcPts val="600"/>
              </a:spcAft>
            </a:pPr>
            <a:endParaRPr lang="en-GB" sz="1000" dirty="0">
              <a:solidFill>
                <a:schemeClr val="tx1"/>
              </a:solidFill>
            </a:endParaRPr>
          </a:p>
          <a:p>
            <a:pPr>
              <a:spcAft>
                <a:spcPts val="600"/>
              </a:spcAft>
            </a:pPr>
            <a:endParaRPr lang="en-GB" sz="1000" dirty="0">
              <a:solidFill>
                <a:schemeClr val="tx1"/>
              </a:solidFill>
            </a:endParaRPr>
          </a:p>
          <a:p>
            <a:pPr>
              <a:spcAft>
                <a:spcPts val="600"/>
              </a:spcAft>
            </a:pPr>
            <a:endParaRPr lang="en-GB" sz="1000" dirty="0">
              <a:solidFill>
                <a:schemeClr val="tx1"/>
              </a:solidFill>
            </a:endParaRPr>
          </a:p>
          <a:p>
            <a:pPr>
              <a:spcAft>
                <a:spcPts val="600"/>
              </a:spcAft>
            </a:pPr>
            <a:endParaRPr lang="en-GB" sz="1000" dirty="0">
              <a:solidFill>
                <a:schemeClr val="tx1"/>
              </a:solidFill>
            </a:endParaRPr>
          </a:p>
          <a:p>
            <a:pPr>
              <a:spcAft>
                <a:spcPts val="600"/>
              </a:spcAft>
            </a:pPr>
            <a:endParaRPr lang="en-GB" sz="1000" dirty="0">
              <a:solidFill>
                <a:schemeClr val="tx1"/>
              </a:solidFill>
            </a:endParaRPr>
          </a:p>
          <a:p>
            <a:pPr>
              <a:spcAft>
                <a:spcPts val="600"/>
              </a:spcAft>
            </a:pPr>
            <a:endParaRPr lang="en-GB" sz="1000" dirty="0">
              <a:solidFill>
                <a:schemeClr val="tx1"/>
              </a:solidFill>
            </a:endParaRPr>
          </a:p>
          <a:p>
            <a:pPr>
              <a:spcAft>
                <a:spcPts val="600"/>
              </a:spcAft>
            </a:pPr>
            <a:r>
              <a:rPr lang="en-GB" sz="1000" dirty="0">
                <a:solidFill>
                  <a:schemeClr val="tx1"/>
                </a:solidFill>
              </a:rPr>
              <a:t/>
            </a:r>
            <a:br>
              <a:rPr lang="en-GB" sz="1000" dirty="0">
                <a:solidFill>
                  <a:schemeClr val="tx1"/>
                </a:solidFill>
              </a:rPr>
            </a:br>
            <a:r>
              <a:rPr lang="en-GB" sz="1000" dirty="0">
                <a:solidFill>
                  <a:schemeClr val="tx1"/>
                </a:solidFill>
              </a:rPr>
              <a:t>Clear board governance arrangements are also in place to oversee the delivery of other components of the strategy, including the Research and Innovation strategy and Organisational Development strategy (overseen by the Quality Committee).</a:t>
            </a:r>
          </a:p>
          <a:p>
            <a:pPr>
              <a:spcAft>
                <a:spcPts val="600"/>
              </a:spcAft>
            </a:pPr>
            <a:r>
              <a:rPr lang="en-GB" sz="1000" dirty="0">
                <a:solidFill>
                  <a:schemeClr val="tx1"/>
                </a:solidFill>
              </a:rPr>
              <a:t>These governance arrangements therefore follow best practice in ensuring clear oversight of delivery and the unambiguous accountability of the CCC Board for aspects of change. However, as the strategy itself makes clear, CCC cannot work in isolation. We will therefore work closely with our partners in implementing relevant aspects of change – in particular the Cheshire and Merseyside Cancer Alliance. The Alliance also provides the main vehicle for thinking about longer-term change beyond 2022 (see p. 21).</a:t>
            </a:r>
            <a:endParaRPr lang="en-GB" sz="1000" b="1" dirty="0">
              <a:solidFill>
                <a:schemeClr val="tx1"/>
              </a:solidFill>
            </a:endParaRPr>
          </a:p>
          <a:p>
            <a:pPr>
              <a:spcAft>
                <a:spcPts val="600"/>
              </a:spcAft>
            </a:pPr>
            <a:endParaRPr lang="en-GB" sz="1000" b="1" dirty="0">
              <a:solidFill>
                <a:schemeClr val="tx1"/>
              </a:solidFill>
            </a:endParaRPr>
          </a:p>
          <a:p>
            <a:pPr>
              <a:spcAft>
                <a:spcPts val="600"/>
              </a:spcAft>
            </a:pPr>
            <a:endParaRPr lang="en-GB" sz="1000" b="1" dirty="0">
              <a:solidFill>
                <a:schemeClr val="tx1"/>
              </a:solidFill>
            </a:endParaRPr>
          </a:p>
          <a:p>
            <a:pPr>
              <a:spcAft>
                <a:spcPts val="600"/>
              </a:spcAft>
            </a:pPr>
            <a:endParaRPr lang="en-GB" sz="1000" dirty="0">
              <a:solidFill>
                <a:schemeClr val="tx1"/>
              </a:solidFill>
              <a:cs typeface="Arial" panose="020B0604020202020204" pitchFamily="34" charset="0"/>
            </a:endParaRPr>
          </a:p>
        </p:txBody>
      </p:sp>
      <p:sp>
        <p:nvSpPr>
          <p:cNvPr id="5" name="Slide Number Placeholder 4">
            <a:extLst>
              <a:ext uri="{FF2B5EF4-FFF2-40B4-BE49-F238E27FC236}">
                <a16:creationId xmlns="" xmlns:a16="http://schemas.microsoft.com/office/drawing/2014/main" id="{642AC368-7DB9-4A67-9D78-976DD13206F5}"/>
              </a:ext>
            </a:extLst>
          </p:cNvPr>
          <p:cNvSpPr>
            <a:spLocks noGrp="1"/>
          </p:cNvSpPr>
          <p:nvPr>
            <p:ph type="sldNum" sz="quarter" idx="12"/>
          </p:nvPr>
        </p:nvSpPr>
        <p:spPr/>
        <p:txBody>
          <a:bodyPr/>
          <a:lstStyle/>
          <a:p>
            <a:fld id="{00E6A5BD-C011-4A45-AA3A-201790FB7F2B}" type="slidenum">
              <a:rPr lang="en-CA" smtClean="0"/>
              <a:pPr/>
              <a:t>23</a:t>
            </a:fld>
            <a:endParaRPr lang="en-CA" dirty="0"/>
          </a:p>
        </p:txBody>
      </p:sp>
      <p:pic>
        <p:nvPicPr>
          <p:cNvPr id="10" name="Picture 9">
            <a:extLst>
              <a:ext uri="{FF2B5EF4-FFF2-40B4-BE49-F238E27FC236}">
                <a16:creationId xmlns="" xmlns:a16="http://schemas.microsoft.com/office/drawing/2014/main" id="{8A01D138-8C3E-4F22-B648-33C36614D0B9}"/>
              </a:ext>
            </a:extLst>
          </p:cNvPr>
          <p:cNvPicPr>
            <a:picLocks noChangeAspect="1"/>
          </p:cNvPicPr>
          <p:nvPr/>
        </p:nvPicPr>
        <p:blipFill>
          <a:blip r:embed="rId6"/>
          <a:stretch>
            <a:fillRect/>
          </a:stretch>
        </p:blipFill>
        <p:spPr>
          <a:xfrm>
            <a:off x="6198500" y="1143717"/>
            <a:ext cx="2481633" cy="1861225"/>
          </a:xfrm>
          <a:prstGeom prst="rect">
            <a:avLst/>
          </a:prstGeom>
          <a:ln>
            <a:solidFill>
              <a:schemeClr val="tx1"/>
            </a:solidFill>
          </a:ln>
          <a:effectLst>
            <a:outerShdw blurRad="50800" dist="38100" dir="2700000" algn="tl" rotWithShape="0">
              <a:prstClr val="black">
                <a:alpha val="40000"/>
              </a:prstClr>
            </a:outerShdw>
          </a:effectLst>
        </p:spPr>
      </p:pic>
      <p:pic>
        <p:nvPicPr>
          <p:cNvPr id="9" name="Picture 8">
            <a:extLst>
              <a:ext uri="{FF2B5EF4-FFF2-40B4-BE49-F238E27FC236}">
                <a16:creationId xmlns="" xmlns:a16="http://schemas.microsoft.com/office/drawing/2014/main" id="{A4D6E54C-3C10-4D79-8899-57A8C122E284}"/>
              </a:ext>
            </a:extLst>
          </p:cNvPr>
          <p:cNvPicPr>
            <a:picLocks noChangeAspect="1"/>
          </p:cNvPicPr>
          <p:nvPr/>
        </p:nvPicPr>
        <p:blipFill>
          <a:blip r:embed="rId7"/>
          <a:stretch>
            <a:fillRect/>
          </a:stretch>
        </p:blipFill>
        <p:spPr>
          <a:xfrm>
            <a:off x="4608513" y="1556987"/>
            <a:ext cx="2481633" cy="1861225"/>
          </a:xfrm>
          <a:prstGeom prst="rect">
            <a:avLst/>
          </a:prstGeom>
          <a:ln>
            <a:solidFill>
              <a:schemeClr val="tx1"/>
            </a:solidFill>
          </a:ln>
          <a:effectLst>
            <a:outerShdw blurRad="50800" dist="38100" dir="2700000" algn="tl" rotWithShape="0">
              <a:prstClr val="black">
                <a:alpha val="40000"/>
              </a:prstClr>
            </a:outerShdw>
          </a:effectLst>
        </p:spPr>
      </p:pic>
      <p:grpSp>
        <p:nvGrpSpPr>
          <p:cNvPr id="7" name="Group 6">
            <a:extLst>
              <a:ext uri="{FF2B5EF4-FFF2-40B4-BE49-F238E27FC236}">
                <a16:creationId xmlns="" xmlns:a16="http://schemas.microsoft.com/office/drawing/2014/main" id="{D2DA95CD-3F79-45D2-8B30-F143C3CF9C65}"/>
              </a:ext>
            </a:extLst>
          </p:cNvPr>
          <p:cNvGrpSpPr/>
          <p:nvPr/>
        </p:nvGrpSpPr>
        <p:grpSpPr>
          <a:xfrm>
            <a:off x="4608513" y="3599631"/>
            <a:ext cx="4140200" cy="316136"/>
            <a:chOff x="4604903" y="3526391"/>
            <a:chExt cx="5786968" cy="441880"/>
          </a:xfrm>
        </p:grpSpPr>
        <p:pic>
          <p:nvPicPr>
            <p:cNvPr id="14" name="Picture 2" descr="C:\Users\KGraham\AppData\Local\Microsoft\Windows\Temporary Internet Files\Content.Outlook\JCW1SFNR\TCC_Care_RGB.jpg">
              <a:extLst>
                <a:ext uri="{FF2B5EF4-FFF2-40B4-BE49-F238E27FC236}">
                  <a16:creationId xmlns="" xmlns:a16="http://schemas.microsoft.com/office/drawing/2014/main" id="{F3513B51-A3FE-478E-9F42-722484F50021}"/>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604903" y="3526391"/>
              <a:ext cx="1285131" cy="44188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3" descr="C:\Users\KGraham\AppData\Local\Microsoft\Windows\Temporary Internet Files\Content.Outlook\JCW1SFNR\TCC_Workforce_RGB.jpg">
              <a:extLst>
                <a:ext uri="{FF2B5EF4-FFF2-40B4-BE49-F238E27FC236}">
                  <a16:creationId xmlns="" xmlns:a16="http://schemas.microsoft.com/office/drawing/2014/main" id="{56CE5FE8-FD02-4533-B029-645CDF42BFA3}"/>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965109" y="3532309"/>
              <a:ext cx="1522403" cy="43004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C:\Users\KGraham\AppData\Local\Microsoft\Windows\Temporary Internet Files\Content.Outlook\JCW1SFNR\TCC_Connecting_RGB.jpg">
              <a:extLst>
                <a:ext uri="{FF2B5EF4-FFF2-40B4-BE49-F238E27FC236}">
                  <a16:creationId xmlns="" xmlns:a16="http://schemas.microsoft.com/office/drawing/2014/main" id="{732FA108-D509-4E17-86E4-2BEDB98E926B}"/>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562587" y="3539966"/>
              <a:ext cx="1506338" cy="41473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5" descr="C:\Users\KGraham\AppData\Local\Microsoft\Windows\Temporary Internet Files\Content.Outlook\JCW1SFNR\TCC_Building_RGB.jpg">
              <a:extLst>
                <a:ext uri="{FF2B5EF4-FFF2-40B4-BE49-F238E27FC236}">
                  <a16:creationId xmlns="" xmlns:a16="http://schemas.microsoft.com/office/drawing/2014/main" id="{F629E51B-8239-4E92-979F-013D711D9BD4}"/>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144000" y="3534915"/>
              <a:ext cx="1247871" cy="424832"/>
            </a:xfrm>
            <a:prstGeom prst="rect">
              <a:avLst/>
            </a:prstGeom>
            <a:noFill/>
            <a:extLst>
              <a:ext uri="{909E8E84-426E-40DD-AFC4-6F175D3DCCD1}">
                <a14:hiddenFill xmlns:a14="http://schemas.microsoft.com/office/drawing/2010/main">
                  <a:solidFill>
                    <a:srgbClr val="FFFFFF"/>
                  </a:solidFill>
                </a14:hiddenFill>
              </a:ext>
            </a:extLst>
          </p:spPr>
        </p:pic>
      </p:grpSp>
      <p:pic>
        <p:nvPicPr>
          <p:cNvPr id="18" name="Picture 17">
            <a:extLst>
              <a:ext uri="{FF2B5EF4-FFF2-40B4-BE49-F238E27FC236}">
                <a16:creationId xmlns="" xmlns:a16="http://schemas.microsoft.com/office/drawing/2014/main" id="{884B4E07-19B1-4EB9-812A-85B870463177}"/>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781992" y="1195339"/>
            <a:ext cx="1347928" cy="451411"/>
          </a:xfrm>
          <a:prstGeom prst="rect">
            <a:avLst/>
          </a:prstGeom>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9" name="Picture 18">
            <a:extLst>
              <a:ext uri="{FF2B5EF4-FFF2-40B4-BE49-F238E27FC236}">
                <a16:creationId xmlns="" xmlns:a16="http://schemas.microsoft.com/office/drawing/2014/main" id="{11413F6D-9A2A-4089-A13C-8BF062708835}"/>
              </a:ext>
            </a:extLst>
          </p:cNvPr>
          <p:cNvPicPr>
            <a:picLocks noChangeAspect="1"/>
          </p:cNvPicPr>
          <p:nvPr/>
        </p:nvPicPr>
        <p:blipFill rotWithShape="1">
          <a:blip r:embed="rId13"/>
          <a:srcRect r="63168"/>
          <a:stretch/>
        </p:blipFill>
        <p:spPr>
          <a:xfrm>
            <a:off x="493775" y="6197389"/>
            <a:ext cx="549581" cy="531763"/>
          </a:xfrm>
          <a:prstGeom prst="rect">
            <a:avLst/>
          </a:prstGeom>
        </p:spPr>
      </p:pic>
      <p:sp>
        <p:nvSpPr>
          <p:cNvPr id="20" name="Rectangle 19">
            <a:extLst>
              <a:ext uri="{FF2B5EF4-FFF2-40B4-BE49-F238E27FC236}">
                <a16:creationId xmlns="" xmlns:a16="http://schemas.microsoft.com/office/drawing/2014/main" id="{283C522B-2A2B-4D56-B9C5-C98705EAB316}"/>
              </a:ext>
            </a:extLst>
          </p:cNvPr>
          <p:cNvSpPr/>
          <p:nvPr/>
        </p:nvSpPr>
        <p:spPr>
          <a:xfrm>
            <a:off x="1043356" y="6309380"/>
            <a:ext cx="3344185" cy="307777"/>
          </a:xfrm>
          <a:prstGeom prst="rect">
            <a:avLst/>
          </a:prstGeom>
        </p:spPr>
        <p:txBody>
          <a:bodyPr wrap="none">
            <a:spAutoFit/>
          </a:bodyPr>
          <a:lstStyle/>
          <a:p>
            <a:r>
              <a:rPr lang="en-GB" sz="1400" i="1" dirty="0">
                <a:solidFill>
                  <a:srgbClr val="006A71"/>
                </a:solidFill>
              </a:rPr>
              <a:t>Excellence in care, research and innovation</a:t>
            </a:r>
            <a:endParaRPr lang="en-GB" sz="1400" dirty="0"/>
          </a:p>
        </p:txBody>
      </p:sp>
    </p:spTree>
    <p:extLst>
      <p:ext uri="{BB962C8B-B14F-4D97-AF65-F5344CB8AC3E}">
        <p14:creationId xmlns:p14="http://schemas.microsoft.com/office/powerpoint/2010/main" val="42141948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 xmlns:a16="http://schemas.microsoft.com/office/drawing/2014/main" id="{785028A9-8D4E-4434-BEBD-9D6F06D0EB52}"/>
              </a:ext>
            </a:extLst>
          </p:cNvPr>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200" name="think-cell Slide" r:id="rId4" imgW="523" imgH="499" progId="TCLayout.ActiveDocument.1">
                  <p:embed/>
                </p:oleObj>
              </mc:Choice>
              <mc:Fallback>
                <p:oleObj name="think-cell Slide" r:id="rId4" imgW="523" imgH="499" progId="TCLayout.ActiveDocument.1">
                  <p:embed/>
                  <p:pic>
                    <p:nvPicPr>
                      <p:cNvPr id="11" name="Object 10" hidden="1">
                        <a:extLst>
                          <a:ext uri="{FF2B5EF4-FFF2-40B4-BE49-F238E27FC236}">
                            <a16:creationId xmlns="" xmlns:a16="http://schemas.microsoft.com/office/drawing/2014/main" id="{785028A9-8D4E-4434-BEBD-9D6F06D0EB52}"/>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a:extLst>
              <a:ext uri="{FF2B5EF4-FFF2-40B4-BE49-F238E27FC236}">
                <a16:creationId xmlns="" xmlns:a16="http://schemas.microsoft.com/office/drawing/2014/main" id="{44A5BE6A-2108-49A0-ADE4-486FA1A5051C}"/>
              </a:ext>
            </a:extLst>
          </p:cNvPr>
          <p:cNvSpPr>
            <a:spLocks noGrp="1"/>
          </p:cNvSpPr>
          <p:nvPr>
            <p:ph type="title"/>
          </p:nvPr>
        </p:nvSpPr>
        <p:spPr/>
        <p:txBody>
          <a:bodyPr/>
          <a:lstStyle/>
          <a:p>
            <a:r>
              <a:rPr lang="en-GB" dirty="0"/>
              <a:t>Implementation: Delivering the change</a:t>
            </a:r>
          </a:p>
        </p:txBody>
      </p:sp>
      <p:sp>
        <p:nvSpPr>
          <p:cNvPr id="4" name="Content Placeholder 3">
            <a:extLst>
              <a:ext uri="{FF2B5EF4-FFF2-40B4-BE49-F238E27FC236}">
                <a16:creationId xmlns="" xmlns:a16="http://schemas.microsoft.com/office/drawing/2014/main" id="{C1EE8E02-5F44-4416-9C1E-6E18CF3E6BFA}"/>
              </a:ext>
            </a:extLst>
          </p:cNvPr>
          <p:cNvSpPr>
            <a:spLocks noGrp="1"/>
          </p:cNvSpPr>
          <p:nvPr>
            <p:ph sz="quarter" idx="14"/>
          </p:nvPr>
        </p:nvSpPr>
        <p:spPr>
          <a:xfrm>
            <a:off x="431800" y="1089025"/>
            <a:ext cx="8316913" cy="5135451"/>
          </a:xfrm>
        </p:spPr>
        <p:txBody>
          <a:bodyPr numCol="2" spcCol="180000"/>
          <a:lstStyle/>
          <a:p>
            <a:pPr>
              <a:spcAft>
                <a:spcPts val="600"/>
              </a:spcAft>
            </a:pPr>
            <a:r>
              <a:rPr lang="en-GB" sz="1000" dirty="0">
                <a:solidFill>
                  <a:schemeClr val="tx1"/>
                </a:solidFill>
              </a:rPr>
              <a:t>We will also work closely with our </a:t>
            </a:r>
            <a:r>
              <a:rPr lang="en-GB" sz="1000" b="1" dirty="0">
                <a:solidFill>
                  <a:schemeClr val="tx1"/>
                </a:solidFill>
              </a:rPr>
              <a:t>Council of Governors </a:t>
            </a:r>
            <a:r>
              <a:rPr lang="en-GB" sz="1000" dirty="0">
                <a:solidFill>
                  <a:schemeClr val="tx1"/>
                </a:solidFill>
              </a:rPr>
              <a:t>(through its strategy sub-committee) as the strategy is implemented – and expect to provide regular updates for discussion and feedback. The committee will continue to provide valuable strategic advice as well as links to local communities and key partners.</a:t>
            </a:r>
            <a:endParaRPr lang="en-GB" sz="1000" b="1" dirty="0">
              <a:solidFill>
                <a:schemeClr val="tx1"/>
              </a:solidFill>
            </a:endParaRPr>
          </a:p>
          <a:p>
            <a:pPr>
              <a:spcAft>
                <a:spcPts val="600"/>
              </a:spcAft>
            </a:pPr>
            <a:r>
              <a:rPr lang="en-GB" sz="1000" b="1" dirty="0">
                <a:solidFill>
                  <a:schemeClr val="tx1"/>
                </a:solidFill>
              </a:rPr>
              <a:t>Engagement:</a:t>
            </a:r>
          </a:p>
          <a:p>
            <a:pPr>
              <a:spcAft>
                <a:spcPts val="600"/>
              </a:spcAft>
            </a:pPr>
            <a:r>
              <a:rPr lang="en-GB" sz="1000" dirty="0">
                <a:solidFill>
                  <a:schemeClr val="tx1"/>
                </a:solidFill>
              </a:rPr>
              <a:t>Effective engagement with staff, patients and their families and key partners is vital to the success of every aspect of the strategy. Our key engagement activities are set out as part of ‘developing our outstanding staff’ above, including a communications and engagement cascade to all staff through senior leaders forum, which was re-formed with an extended remit and membership (taking in frontline clinical leaders) in September 2018.</a:t>
            </a:r>
          </a:p>
          <a:p>
            <a:pPr>
              <a:spcAft>
                <a:spcPts val="600"/>
              </a:spcAft>
            </a:pPr>
            <a:r>
              <a:rPr lang="en-GB" sz="1000" dirty="0">
                <a:solidFill>
                  <a:schemeClr val="tx1"/>
                </a:solidFill>
              </a:rPr>
              <a:t>This will be supported by a specific engagement programme for TCC, which includes:</a:t>
            </a:r>
          </a:p>
          <a:p>
            <a:pPr marL="171450" indent="-171450">
              <a:spcAft>
                <a:spcPts val="600"/>
              </a:spcAft>
              <a:buFont typeface="Arial" panose="020B0604020202020204" pitchFamily="34" charset="0"/>
              <a:buChar char="•"/>
            </a:pPr>
            <a:r>
              <a:rPr lang="en-GB" sz="1000" dirty="0">
                <a:solidFill>
                  <a:schemeClr val="tx1"/>
                </a:solidFill>
              </a:rPr>
              <a:t>A programme of staff communications and engagement on our new clinical model. Our goal is that every member of our staff feels personally involved in the implementation of the new clinical model – as a prelude to further, continuous improvement in the longer-term. We will work through existing departmental staff groups to ensure comprehensive engagement.</a:t>
            </a:r>
          </a:p>
          <a:p>
            <a:pPr marL="171450" indent="-171450">
              <a:spcAft>
                <a:spcPts val="600"/>
              </a:spcAft>
              <a:buFont typeface="Arial" panose="020B0604020202020204" pitchFamily="34" charset="0"/>
              <a:buChar char="•"/>
            </a:pPr>
            <a:r>
              <a:rPr lang="en-GB" sz="1000" dirty="0">
                <a:solidFill>
                  <a:schemeClr val="tx1"/>
                </a:solidFill>
              </a:rPr>
              <a:t>An external 360 degree stakeholder survey.</a:t>
            </a:r>
          </a:p>
          <a:p>
            <a:pPr marL="171450" indent="-171450">
              <a:spcAft>
                <a:spcPts val="600"/>
              </a:spcAft>
              <a:buFont typeface="Arial" panose="020B0604020202020204" pitchFamily="34" charset="0"/>
              <a:buChar char="•"/>
            </a:pPr>
            <a:r>
              <a:rPr lang="en-GB" sz="1000" dirty="0">
                <a:solidFill>
                  <a:schemeClr val="tx1"/>
                </a:solidFill>
              </a:rPr>
              <a:t>Developing a dedicated communications strategy to accompany our digital transformation (GDE programme).</a:t>
            </a:r>
          </a:p>
          <a:p>
            <a:pPr marL="171450" indent="-171450">
              <a:spcAft>
                <a:spcPts val="600"/>
              </a:spcAft>
              <a:buFont typeface="Arial" panose="020B0604020202020204" pitchFamily="34" charset="0"/>
              <a:buChar char="•"/>
            </a:pPr>
            <a:r>
              <a:rPr lang="en-GB" sz="1000" dirty="0">
                <a:solidFill>
                  <a:schemeClr val="tx1"/>
                </a:solidFill>
              </a:rPr>
              <a:t>Public consultation about implementation arrangements in the Eastern sector as part of our broader plans (from Autumn 2018).</a:t>
            </a:r>
          </a:p>
          <a:p>
            <a:pPr>
              <a:spcAft>
                <a:spcPts val="600"/>
              </a:spcAft>
            </a:pPr>
            <a:r>
              <a:rPr lang="en-GB" sz="1000" dirty="0">
                <a:solidFill>
                  <a:schemeClr val="tx1"/>
                </a:solidFill>
              </a:rPr>
              <a:t>We are currently revising our communications strategy. This will be published in January 2019 and will describe a communications approach which is aligned to our new clinical model and strategic objectives.</a:t>
            </a:r>
          </a:p>
          <a:p>
            <a:pPr>
              <a:spcAft>
                <a:spcPts val="600"/>
              </a:spcAft>
            </a:pPr>
            <a:r>
              <a:rPr lang="en-GB" sz="1000" b="1" dirty="0">
                <a:solidFill>
                  <a:schemeClr val="tx1"/>
                </a:solidFill>
              </a:rPr>
              <a:t>Realising wider social and economic value:</a:t>
            </a:r>
          </a:p>
          <a:p>
            <a:pPr>
              <a:spcAft>
                <a:spcPts val="600"/>
              </a:spcAft>
            </a:pPr>
            <a:r>
              <a:rPr lang="en-GB" sz="1000" dirty="0">
                <a:solidFill>
                  <a:schemeClr val="tx1"/>
                </a:solidFill>
              </a:rPr>
              <a:t>As part of the construction of the new Cancer Centre, the Trust’s wholly owned subsidiary </a:t>
            </a:r>
            <a:r>
              <a:rPr lang="en-GB" sz="1000" dirty="0" err="1">
                <a:solidFill>
                  <a:schemeClr val="tx1"/>
                </a:solidFill>
              </a:rPr>
              <a:t>PropCare</a:t>
            </a:r>
            <a:r>
              <a:rPr lang="en-GB" sz="1000" dirty="0">
                <a:solidFill>
                  <a:schemeClr val="tx1"/>
                </a:solidFill>
              </a:rPr>
              <a:t> is working with partners to ensure the construction project makes a contribution to the local economy and communities in the area.  </a:t>
            </a:r>
          </a:p>
          <a:p>
            <a:pPr>
              <a:spcAft>
                <a:spcPts val="600"/>
              </a:spcAft>
            </a:pPr>
            <a:r>
              <a:rPr lang="en-GB" sz="1000" dirty="0">
                <a:solidFill>
                  <a:schemeClr val="tx1"/>
                </a:solidFill>
              </a:rPr>
              <a:t>The project’s social value committee oversees a community benefit plan, which has targets across a number of areas.  These include the use of local labour and local suppliers, the creation of sustainable apprenticeships, a review of the number of women on the project, and work with local schools and colleges on digital engineering and construction as a career choice.   </a:t>
            </a:r>
          </a:p>
          <a:p>
            <a:pPr>
              <a:spcAft>
                <a:spcPts val="600"/>
              </a:spcAft>
            </a:pPr>
            <a:r>
              <a:rPr lang="en-GB" sz="1000" dirty="0">
                <a:solidFill>
                  <a:schemeClr val="tx1"/>
                </a:solidFill>
              </a:rPr>
              <a:t>The project also seeks ways of working with third sector organisations, for example through the use of their income generating services, or through provision of help and expertise from project staff to support them in their operation.  </a:t>
            </a:r>
          </a:p>
          <a:p>
            <a:pPr>
              <a:spcAft>
                <a:spcPts val="600"/>
              </a:spcAft>
            </a:pPr>
            <a:r>
              <a:rPr lang="en-GB" sz="1000" dirty="0">
                <a:solidFill>
                  <a:schemeClr val="tx1"/>
                </a:solidFill>
              </a:rPr>
              <a:t>The project is meeting or exceeding its targets for the generation of social value and this work will remain an important part of the project as it moves towards completion. </a:t>
            </a:r>
          </a:p>
        </p:txBody>
      </p:sp>
      <p:sp>
        <p:nvSpPr>
          <p:cNvPr id="5" name="Slide Number Placeholder 4">
            <a:extLst>
              <a:ext uri="{FF2B5EF4-FFF2-40B4-BE49-F238E27FC236}">
                <a16:creationId xmlns="" xmlns:a16="http://schemas.microsoft.com/office/drawing/2014/main" id="{642AC368-7DB9-4A67-9D78-976DD13206F5}"/>
              </a:ext>
            </a:extLst>
          </p:cNvPr>
          <p:cNvSpPr>
            <a:spLocks noGrp="1"/>
          </p:cNvSpPr>
          <p:nvPr>
            <p:ph type="sldNum" sz="quarter" idx="12"/>
          </p:nvPr>
        </p:nvSpPr>
        <p:spPr/>
        <p:txBody>
          <a:bodyPr/>
          <a:lstStyle/>
          <a:p>
            <a:fld id="{00E6A5BD-C011-4A45-AA3A-201790FB7F2B}" type="slidenum">
              <a:rPr lang="en-CA" smtClean="0"/>
              <a:pPr/>
              <a:t>24</a:t>
            </a:fld>
            <a:endParaRPr lang="en-CA" dirty="0"/>
          </a:p>
        </p:txBody>
      </p:sp>
      <p:sp>
        <p:nvSpPr>
          <p:cNvPr id="8" name="Text Placeholder 2">
            <a:extLst>
              <a:ext uri="{FF2B5EF4-FFF2-40B4-BE49-F238E27FC236}">
                <a16:creationId xmlns="" xmlns:a16="http://schemas.microsoft.com/office/drawing/2014/main" id="{D1D5E534-95A5-4597-B55F-85DC70E721E3}"/>
              </a:ext>
            </a:extLst>
          </p:cNvPr>
          <p:cNvSpPr>
            <a:spLocks noGrp="1"/>
          </p:cNvSpPr>
          <p:nvPr>
            <p:ph type="body" sz="quarter" idx="13"/>
          </p:nvPr>
        </p:nvSpPr>
        <p:spPr>
          <a:xfrm>
            <a:off x="493776" y="633524"/>
            <a:ext cx="6953504" cy="338328"/>
          </a:xfrm>
        </p:spPr>
        <p:txBody>
          <a:bodyPr>
            <a:normAutofit/>
          </a:bodyPr>
          <a:lstStyle/>
          <a:p>
            <a:r>
              <a:rPr lang="en-GB" sz="1100" dirty="0"/>
              <a:t>We will manage major change safely and effectively using  evidence–based best practice approaches.</a:t>
            </a:r>
          </a:p>
        </p:txBody>
      </p:sp>
      <p:pic>
        <p:nvPicPr>
          <p:cNvPr id="7" name="Picture 6">
            <a:extLst>
              <a:ext uri="{FF2B5EF4-FFF2-40B4-BE49-F238E27FC236}">
                <a16:creationId xmlns="" xmlns:a16="http://schemas.microsoft.com/office/drawing/2014/main" id="{48619E77-DC75-467C-A8F5-2A0536AA4682}"/>
              </a:ext>
            </a:extLst>
          </p:cNvPr>
          <p:cNvPicPr>
            <a:picLocks noChangeAspect="1"/>
          </p:cNvPicPr>
          <p:nvPr/>
        </p:nvPicPr>
        <p:blipFill rotWithShape="1">
          <a:blip r:embed="rId6"/>
          <a:srcRect r="63168"/>
          <a:stretch/>
        </p:blipFill>
        <p:spPr>
          <a:xfrm>
            <a:off x="493775" y="6197389"/>
            <a:ext cx="549581" cy="531763"/>
          </a:xfrm>
          <a:prstGeom prst="rect">
            <a:avLst/>
          </a:prstGeom>
        </p:spPr>
      </p:pic>
      <p:sp>
        <p:nvSpPr>
          <p:cNvPr id="9" name="Rectangle 8">
            <a:extLst>
              <a:ext uri="{FF2B5EF4-FFF2-40B4-BE49-F238E27FC236}">
                <a16:creationId xmlns="" xmlns:a16="http://schemas.microsoft.com/office/drawing/2014/main" id="{76BA5C25-022C-4EBD-811B-D05495ED2876}"/>
              </a:ext>
            </a:extLst>
          </p:cNvPr>
          <p:cNvSpPr/>
          <p:nvPr/>
        </p:nvSpPr>
        <p:spPr>
          <a:xfrm>
            <a:off x="1043356" y="6309380"/>
            <a:ext cx="3344185" cy="307777"/>
          </a:xfrm>
          <a:prstGeom prst="rect">
            <a:avLst/>
          </a:prstGeom>
        </p:spPr>
        <p:txBody>
          <a:bodyPr wrap="none">
            <a:spAutoFit/>
          </a:bodyPr>
          <a:lstStyle/>
          <a:p>
            <a:r>
              <a:rPr lang="en-GB" sz="1400" i="1" dirty="0">
                <a:solidFill>
                  <a:srgbClr val="006A71"/>
                </a:solidFill>
              </a:rPr>
              <a:t>Excellence in care, research and innovation</a:t>
            </a:r>
            <a:endParaRPr lang="en-GB" sz="1400" dirty="0"/>
          </a:p>
        </p:txBody>
      </p:sp>
    </p:spTree>
    <p:extLst>
      <p:ext uri="{BB962C8B-B14F-4D97-AF65-F5344CB8AC3E}">
        <p14:creationId xmlns:p14="http://schemas.microsoft.com/office/powerpoint/2010/main" val="30510239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F8D5E65-78C5-48BF-8BEA-B2BD666917DF}"/>
              </a:ext>
            </a:extLst>
          </p:cNvPr>
          <p:cNvSpPr>
            <a:spLocks noGrp="1"/>
          </p:cNvSpPr>
          <p:nvPr>
            <p:ph type="title"/>
          </p:nvPr>
        </p:nvSpPr>
        <p:spPr/>
        <p:txBody>
          <a:bodyPr/>
          <a:lstStyle/>
          <a:p>
            <a:r>
              <a:rPr lang="en-GB" dirty="0">
                <a:solidFill>
                  <a:srgbClr val="006A71"/>
                </a:solidFill>
              </a:rPr>
              <a:t>Implementation: How will we measure success?</a:t>
            </a:r>
          </a:p>
        </p:txBody>
      </p:sp>
      <p:sp>
        <p:nvSpPr>
          <p:cNvPr id="7" name="Text Placeholder 6">
            <a:extLst>
              <a:ext uri="{FF2B5EF4-FFF2-40B4-BE49-F238E27FC236}">
                <a16:creationId xmlns="" xmlns:a16="http://schemas.microsoft.com/office/drawing/2014/main" id="{2F5C6E6D-030C-4620-97F1-79587A3E7D61}"/>
              </a:ext>
            </a:extLst>
          </p:cNvPr>
          <p:cNvSpPr>
            <a:spLocks noGrp="1"/>
          </p:cNvSpPr>
          <p:nvPr>
            <p:ph type="body" sz="quarter" idx="13"/>
          </p:nvPr>
        </p:nvSpPr>
        <p:spPr>
          <a:xfrm>
            <a:off x="493775" y="633524"/>
            <a:ext cx="7244757" cy="338328"/>
          </a:xfrm>
        </p:spPr>
        <p:txBody>
          <a:bodyPr>
            <a:normAutofit/>
          </a:bodyPr>
          <a:lstStyle/>
          <a:p>
            <a:r>
              <a:rPr lang="en-GB" sz="1100" dirty="0"/>
              <a:t>We will track implementation of this strategy through a small number of ‘headline’ metrics, underpinned by more detailed reporting.</a:t>
            </a:r>
          </a:p>
        </p:txBody>
      </p:sp>
      <p:sp>
        <p:nvSpPr>
          <p:cNvPr id="4" name="Content Placeholder 3">
            <a:extLst>
              <a:ext uri="{FF2B5EF4-FFF2-40B4-BE49-F238E27FC236}">
                <a16:creationId xmlns="" xmlns:a16="http://schemas.microsoft.com/office/drawing/2014/main" id="{1DD0F443-014D-44DE-8D3E-EC8A6AD95273}"/>
              </a:ext>
            </a:extLst>
          </p:cNvPr>
          <p:cNvSpPr>
            <a:spLocks noGrp="1"/>
          </p:cNvSpPr>
          <p:nvPr>
            <p:ph sz="quarter" idx="14"/>
          </p:nvPr>
        </p:nvSpPr>
        <p:spPr>
          <a:xfrm>
            <a:off x="431800" y="1089025"/>
            <a:ext cx="3344185" cy="5101463"/>
          </a:xfrm>
        </p:spPr>
        <p:txBody>
          <a:bodyPr/>
          <a:lstStyle/>
          <a:p>
            <a:pPr>
              <a:spcAft>
                <a:spcPts val="600"/>
              </a:spcAft>
            </a:pPr>
            <a:r>
              <a:rPr lang="en-GB" sz="1000" dirty="0">
                <a:solidFill>
                  <a:schemeClr val="tx1"/>
                </a:solidFill>
              </a:rPr>
              <a:t>We track a large number of measures related to all aspects of the care we provide, as well as how this translates into clinical outcomes and positive experience for our patients. Listed opposite are the headline measures which we will use in tracking the implementation and success of this strategy. For this reason they:</a:t>
            </a:r>
          </a:p>
          <a:p>
            <a:pPr marL="171450" indent="-171450">
              <a:spcAft>
                <a:spcPts val="600"/>
              </a:spcAft>
              <a:buFont typeface="Arial" panose="020B0604020202020204" pitchFamily="34" charset="0"/>
              <a:buChar char="•"/>
            </a:pPr>
            <a:r>
              <a:rPr lang="en-GB" sz="1000" b="1" dirty="0">
                <a:solidFill>
                  <a:schemeClr val="tx1"/>
                </a:solidFill>
              </a:rPr>
              <a:t>Provide a headline picture of progress against the strategy's objectives as a whole. </a:t>
            </a:r>
            <a:r>
              <a:rPr lang="en-GB" sz="1000" dirty="0">
                <a:solidFill>
                  <a:schemeClr val="tx1"/>
                </a:solidFill>
              </a:rPr>
              <a:t>Identifying a small number of headline measures allows a simple mechanism for tracking progress with the strategy as a whole – including accounting for progress to our staff, partners and patients. Behind these headline measures, we will track a much larger range of indicators in order to guide implementation teams. </a:t>
            </a:r>
          </a:p>
          <a:p>
            <a:pPr marL="171450" indent="-171450">
              <a:spcAft>
                <a:spcPts val="600"/>
              </a:spcAft>
              <a:buFont typeface="Arial" panose="020B0604020202020204" pitchFamily="34" charset="0"/>
              <a:buChar char="•"/>
            </a:pPr>
            <a:r>
              <a:rPr lang="en-GB" sz="1000" b="1" dirty="0">
                <a:solidFill>
                  <a:schemeClr val="tx1"/>
                </a:solidFill>
              </a:rPr>
              <a:t>Include a mixture of process, output and outcome measures. </a:t>
            </a:r>
            <a:r>
              <a:rPr lang="en-GB" sz="1000" dirty="0">
                <a:solidFill>
                  <a:schemeClr val="tx1"/>
                </a:solidFill>
              </a:rPr>
              <a:t>This will allow us to track both specific actions in the short term (process and output measures) and ensure that this is translating into real change for our patients and staff in the longer-term (outcome measures). Although our ultimate focus is on outcomes, we must ensure that changes can be related effectively to specific actions we have taken as part of this strategy.</a:t>
            </a:r>
            <a:endParaRPr lang="en-GB" sz="1000" b="1" dirty="0">
              <a:solidFill>
                <a:schemeClr val="tx1"/>
              </a:solidFill>
            </a:endParaRPr>
          </a:p>
          <a:p>
            <a:pPr>
              <a:spcAft>
                <a:spcPts val="600"/>
              </a:spcAft>
            </a:pPr>
            <a:r>
              <a:rPr lang="en-GB" sz="1000" dirty="0">
                <a:solidFill>
                  <a:schemeClr val="tx1"/>
                </a:solidFill>
              </a:rPr>
              <a:t>All strategic priorities will be monitored within the context of maintaining our excellent quality, operational and financial performance. It is also important to note the context of significant anticipated increases in demand for many of our services in coming years.</a:t>
            </a:r>
          </a:p>
          <a:p>
            <a:pPr>
              <a:spcAft>
                <a:spcPts val="600"/>
              </a:spcAft>
            </a:pPr>
            <a:r>
              <a:rPr lang="en-GB" sz="1000" dirty="0">
                <a:solidFill>
                  <a:schemeClr val="tx1"/>
                </a:solidFill>
              </a:rPr>
              <a:t>Further information on the relationship between the key elements of this strategy and desired outcomes and benefits (for patients, families, staff and partners) is enclosed at </a:t>
            </a:r>
            <a:r>
              <a:rPr lang="en-GB" sz="1000" b="1" dirty="0">
                <a:solidFill>
                  <a:schemeClr val="tx1"/>
                </a:solidFill>
              </a:rPr>
              <a:t>Appendix D.</a:t>
            </a:r>
          </a:p>
        </p:txBody>
      </p:sp>
      <p:sp>
        <p:nvSpPr>
          <p:cNvPr id="5" name="Slide Number Placeholder 4">
            <a:extLst>
              <a:ext uri="{FF2B5EF4-FFF2-40B4-BE49-F238E27FC236}">
                <a16:creationId xmlns="" xmlns:a16="http://schemas.microsoft.com/office/drawing/2014/main" id="{1031AF05-B59B-4854-B7E2-9F9D15B515F8}"/>
              </a:ext>
            </a:extLst>
          </p:cNvPr>
          <p:cNvSpPr>
            <a:spLocks noGrp="1"/>
          </p:cNvSpPr>
          <p:nvPr>
            <p:ph type="sldNum" sz="quarter" idx="12"/>
          </p:nvPr>
        </p:nvSpPr>
        <p:spPr/>
        <p:txBody>
          <a:bodyPr/>
          <a:lstStyle/>
          <a:p>
            <a:fld id="{00E6A5BD-C011-4A45-AA3A-201790FB7F2B}" type="slidenum">
              <a:rPr lang="en-CA" smtClean="0"/>
              <a:pPr/>
              <a:t>25</a:t>
            </a:fld>
            <a:endParaRPr lang="en-CA" dirty="0"/>
          </a:p>
        </p:txBody>
      </p:sp>
      <p:graphicFrame>
        <p:nvGraphicFramePr>
          <p:cNvPr id="12" name="Table 11">
            <a:extLst>
              <a:ext uri="{FF2B5EF4-FFF2-40B4-BE49-F238E27FC236}">
                <a16:creationId xmlns="" xmlns:a16="http://schemas.microsoft.com/office/drawing/2014/main" id="{E8BCF26C-CF9A-4676-9713-BF88C357C89B}"/>
              </a:ext>
            </a:extLst>
          </p:cNvPr>
          <p:cNvGraphicFramePr>
            <a:graphicFrameLocks noGrp="1"/>
          </p:cNvGraphicFramePr>
          <p:nvPr>
            <p:extLst>
              <p:ext uri="{D42A27DB-BD31-4B8C-83A1-F6EECF244321}">
                <p14:modId xmlns:p14="http://schemas.microsoft.com/office/powerpoint/2010/main" val="194560489"/>
              </p:ext>
            </p:extLst>
          </p:nvPr>
        </p:nvGraphicFramePr>
        <p:xfrm>
          <a:off x="3852713" y="1216325"/>
          <a:ext cx="4896000" cy="4541917"/>
        </p:xfrm>
        <a:graphic>
          <a:graphicData uri="http://schemas.openxmlformats.org/drawingml/2006/table">
            <a:tbl>
              <a:tblPr firstRow="1" firstCol="1" bandRow="1"/>
              <a:tblGrid>
                <a:gridCol w="612000">
                  <a:extLst>
                    <a:ext uri="{9D8B030D-6E8A-4147-A177-3AD203B41FA5}">
                      <a16:colId xmlns="" xmlns:a16="http://schemas.microsoft.com/office/drawing/2014/main" val="800435778"/>
                    </a:ext>
                  </a:extLst>
                </a:gridCol>
                <a:gridCol w="3060000">
                  <a:extLst>
                    <a:ext uri="{9D8B030D-6E8A-4147-A177-3AD203B41FA5}">
                      <a16:colId xmlns="" xmlns:a16="http://schemas.microsoft.com/office/drawing/2014/main" val="2723579446"/>
                    </a:ext>
                  </a:extLst>
                </a:gridCol>
                <a:gridCol w="612000">
                  <a:extLst>
                    <a:ext uri="{9D8B030D-6E8A-4147-A177-3AD203B41FA5}">
                      <a16:colId xmlns="" xmlns:a16="http://schemas.microsoft.com/office/drawing/2014/main" val="2580849934"/>
                    </a:ext>
                  </a:extLst>
                </a:gridCol>
                <a:gridCol w="612000">
                  <a:extLst>
                    <a:ext uri="{9D8B030D-6E8A-4147-A177-3AD203B41FA5}">
                      <a16:colId xmlns="" xmlns:a16="http://schemas.microsoft.com/office/drawing/2014/main" val="3727588955"/>
                    </a:ext>
                  </a:extLst>
                </a:gridCol>
              </a:tblGrid>
              <a:tr h="308959">
                <a:tc>
                  <a:txBody>
                    <a:bodyPr/>
                    <a:lstStyle/>
                    <a:p>
                      <a:pPr algn="ctr">
                        <a:lnSpc>
                          <a:spcPct val="100000"/>
                        </a:lnSpc>
                        <a:spcAft>
                          <a:spcPts val="0"/>
                        </a:spcAft>
                      </a:pPr>
                      <a:r>
                        <a:rPr lang="en-GB" sz="900" b="1" dirty="0">
                          <a:solidFill>
                            <a:schemeClr val="tx1"/>
                          </a:solidFill>
                          <a:effectLst/>
                          <a:latin typeface="Arial" panose="020B0604020202020204" pitchFamily="34" charset="0"/>
                          <a:ea typeface="Calibri" panose="020F0502020204030204" pitchFamily="34" charset="0"/>
                        </a:rPr>
                        <a:t>Strategic priority</a:t>
                      </a:r>
                      <a:endParaRPr lang="en-GB" sz="900" dirty="0">
                        <a:solidFill>
                          <a:schemeClr val="tx1"/>
                        </a:solidFill>
                        <a:effectLst/>
                        <a:latin typeface="Calibri" panose="020F0502020204030204" pitchFamily="34" charset="0"/>
                        <a:ea typeface="Calibri" panose="020F0502020204030204" pitchFamily="34" charset="0"/>
                      </a:endParaRPr>
                    </a:p>
                  </a:txBody>
                  <a:tcPr marL="9550" marR="9550" marT="9550" marB="9550" anchor="ctr">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solidFill>
                      <a:srgbClr val="CCE4E6"/>
                    </a:solidFill>
                  </a:tcPr>
                </a:tc>
                <a:tc>
                  <a:txBody>
                    <a:bodyPr/>
                    <a:lstStyle/>
                    <a:p>
                      <a:pPr>
                        <a:lnSpc>
                          <a:spcPct val="100000"/>
                        </a:lnSpc>
                        <a:spcAft>
                          <a:spcPts val="0"/>
                        </a:spcAft>
                      </a:pPr>
                      <a:r>
                        <a:rPr lang="en-GB" sz="900" b="1" dirty="0">
                          <a:solidFill>
                            <a:schemeClr val="tx1"/>
                          </a:solidFill>
                          <a:effectLst/>
                          <a:latin typeface="Arial" panose="020B0604020202020204" pitchFamily="34" charset="0"/>
                          <a:ea typeface="Calibri" panose="020F0502020204030204" pitchFamily="34" charset="0"/>
                        </a:rPr>
                        <a:t>Key success measures (headlines)</a:t>
                      </a:r>
                      <a:endParaRPr lang="en-GB" sz="900" dirty="0">
                        <a:solidFill>
                          <a:schemeClr val="tx1"/>
                        </a:solidFill>
                        <a:effectLst/>
                        <a:latin typeface="Calibri" panose="020F0502020204030204" pitchFamily="34" charset="0"/>
                        <a:ea typeface="Calibri" panose="020F0502020204030204" pitchFamily="34" charset="0"/>
                      </a:endParaRPr>
                    </a:p>
                  </a:txBody>
                  <a:tcPr marL="72000" marR="72000" marT="9550" marB="9550" anchor="ctr">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solidFill>
                      <a:srgbClr val="CCE4E6"/>
                    </a:solidFill>
                  </a:tcPr>
                </a:tc>
                <a:tc>
                  <a:txBody>
                    <a:bodyPr/>
                    <a:lstStyle/>
                    <a:p>
                      <a:pPr algn="ctr">
                        <a:lnSpc>
                          <a:spcPct val="100000"/>
                        </a:lnSpc>
                        <a:spcAft>
                          <a:spcPts val="0"/>
                        </a:spcAft>
                      </a:pPr>
                      <a:r>
                        <a:rPr lang="en-GB" sz="900" b="1" dirty="0">
                          <a:solidFill>
                            <a:schemeClr val="tx1"/>
                          </a:solidFill>
                          <a:effectLst/>
                          <a:latin typeface="Arial" panose="020B0604020202020204" pitchFamily="34" charset="0"/>
                          <a:ea typeface="Calibri" panose="020F0502020204030204" pitchFamily="34" charset="0"/>
                        </a:rPr>
                        <a:t>Baseline</a:t>
                      </a:r>
                      <a:endParaRPr lang="en-GB" sz="900" dirty="0">
                        <a:solidFill>
                          <a:schemeClr val="tx1"/>
                        </a:solidFill>
                        <a:effectLst/>
                        <a:latin typeface="Calibri" panose="020F0502020204030204" pitchFamily="34" charset="0"/>
                        <a:ea typeface="Calibri" panose="020F0502020204030204" pitchFamily="34" charset="0"/>
                      </a:endParaRPr>
                    </a:p>
                  </a:txBody>
                  <a:tcPr marL="9550" marR="9550" marT="9550" marB="9550" anchor="ctr">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solidFill>
                      <a:srgbClr val="CCE4E6"/>
                    </a:solidFill>
                  </a:tcPr>
                </a:tc>
                <a:tc>
                  <a:txBody>
                    <a:bodyPr/>
                    <a:lstStyle/>
                    <a:p>
                      <a:pPr algn="ctr">
                        <a:lnSpc>
                          <a:spcPct val="100000"/>
                        </a:lnSpc>
                        <a:spcAft>
                          <a:spcPts val="0"/>
                        </a:spcAft>
                      </a:pPr>
                      <a:r>
                        <a:rPr lang="en-GB" sz="900" b="1" dirty="0">
                          <a:solidFill>
                            <a:schemeClr val="tx1"/>
                          </a:solidFill>
                          <a:effectLst/>
                          <a:latin typeface="Arial" panose="020B0604020202020204" pitchFamily="34" charset="0"/>
                          <a:ea typeface="Calibri" panose="020F0502020204030204" pitchFamily="34" charset="0"/>
                        </a:rPr>
                        <a:t>Target </a:t>
                      </a:r>
                      <a:br>
                        <a:rPr lang="en-GB" sz="900" b="1" dirty="0">
                          <a:solidFill>
                            <a:schemeClr val="tx1"/>
                          </a:solidFill>
                          <a:effectLst/>
                          <a:latin typeface="Arial" panose="020B0604020202020204" pitchFamily="34" charset="0"/>
                          <a:ea typeface="Calibri" panose="020F0502020204030204" pitchFamily="34" charset="0"/>
                        </a:rPr>
                      </a:br>
                      <a:r>
                        <a:rPr lang="en-GB" sz="900" b="1" dirty="0">
                          <a:solidFill>
                            <a:schemeClr val="tx1"/>
                          </a:solidFill>
                          <a:effectLst/>
                          <a:latin typeface="Arial" panose="020B0604020202020204" pitchFamily="34" charset="0"/>
                          <a:ea typeface="Calibri" panose="020F0502020204030204" pitchFamily="34" charset="0"/>
                        </a:rPr>
                        <a:t>(2022)</a:t>
                      </a:r>
                      <a:endParaRPr lang="en-GB" sz="900" dirty="0">
                        <a:solidFill>
                          <a:schemeClr val="tx1"/>
                        </a:solidFill>
                        <a:effectLst/>
                        <a:latin typeface="Calibri" panose="020F0502020204030204" pitchFamily="34" charset="0"/>
                        <a:ea typeface="Calibri" panose="020F0502020204030204" pitchFamily="34" charset="0"/>
                      </a:endParaRPr>
                    </a:p>
                  </a:txBody>
                  <a:tcPr marL="9550" marR="9550" marT="9550" marB="9550" anchor="ctr">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solidFill>
                      <a:srgbClr val="CCE4E6"/>
                    </a:solidFill>
                  </a:tcPr>
                </a:tc>
                <a:extLst>
                  <a:ext uri="{0D108BD9-81ED-4DB2-BD59-A6C34878D82A}">
                    <a16:rowId xmlns="" xmlns:a16="http://schemas.microsoft.com/office/drawing/2014/main" val="3380661046"/>
                  </a:ext>
                </a:extLst>
              </a:tr>
              <a:tr h="308959">
                <a:tc rowSpan="5">
                  <a:txBody>
                    <a:bodyPr/>
                    <a:lstStyle/>
                    <a:p>
                      <a:pPr algn="ctr">
                        <a:lnSpc>
                          <a:spcPct val="100000"/>
                        </a:lnSpc>
                        <a:spcAft>
                          <a:spcPts val="0"/>
                        </a:spcAft>
                      </a:pPr>
                      <a:r>
                        <a:rPr lang="en-GB" sz="900" dirty="0">
                          <a:solidFill>
                            <a:schemeClr val="tx1"/>
                          </a:solidFill>
                          <a:effectLst/>
                          <a:latin typeface="Arial" panose="020B0604020202020204" pitchFamily="34" charset="0"/>
                          <a:ea typeface="Calibri" panose="020F0502020204030204" pitchFamily="34" charset="0"/>
                        </a:rPr>
                        <a:t>CCC Liverpool and our</a:t>
                      </a:r>
                    </a:p>
                    <a:p>
                      <a:pPr algn="ctr">
                        <a:lnSpc>
                          <a:spcPct val="100000"/>
                        </a:lnSpc>
                        <a:spcAft>
                          <a:spcPts val="0"/>
                        </a:spcAft>
                      </a:pPr>
                      <a:r>
                        <a:rPr lang="en-GB" sz="900" dirty="0">
                          <a:solidFill>
                            <a:schemeClr val="tx1"/>
                          </a:solidFill>
                          <a:effectLst/>
                          <a:latin typeface="Arial" panose="020B0604020202020204" pitchFamily="34" charset="0"/>
                          <a:ea typeface="Calibri" panose="020F0502020204030204" pitchFamily="34" charset="0"/>
                        </a:rPr>
                        <a:t> new clinical model</a:t>
                      </a:r>
                      <a:endParaRPr lang="en-GB" sz="900" dirty="0">
                        <a:solidFill>
                          <a:schemeClr val="tx1"/>
                        </a:solidFill>
                        <a:effectLst/>
                        <a:latin typeface="Calibri" panose="020F0502020204030204" pitchFamily="34" charset="0"/>
                        <a:ea typeface="Calibri" panose="020F0502020204030204" pitchFamily="34" charset="0"/>
                      </a:endParaRPr>
                    </a:p>
                  </a:txBody>
                  <a:tcPr marL="9550" marR="9550" marT="9550" marB="9550" vert="vert270" anchor="ctr">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tcPr>
                </a:tc>
                <a:tc>
                  <a:txBody>
                    <a:bodyPr/>
                    <a:lstStyle/>
                    <a:p>
                      <a:pPr>
                        <a:lnSpc>
                          <a:spcPct val="100000"/>
                        </a:lnSpc>
                        <a:spcAft>
                          <a:spcPts val="0"/>
                        </a:spcAft>
                      </a:pPr>
                      <a:r>
                        <a:rPr lang="en-GB" sz="900" dirty="0">
                          <a:solidFill>
                            <a:schemeClr val="tx1"/>
                          </a:solidFill>
                          <a:effectLst/>
                          <a:latin typeface="Arial" panose="020B0604020202020204" pitchFamily="34" charset="0"/>
                          <a:ea typeface="Calibri" panose="020F0502020204030204" pitchFamily="34" charset="0"/>
                        </a:rPr>
                        <a:t>62 day performance (incorporating 7 day first seen and 24 day treatment standards).</a:t>
                      </a:r>
                      <a:endParaRPr lang="en-GB" sz="900" dirty="0">
                        <a:solidFill>
                          <a:schemeClr val="tx1"/>
                        </a:solidFill>
                        <a:effectLst/>
                        <a:latin typeface="Calibri" panose="020F0502020204030204" pitchFamily="34" charset="0"/>
                        <a:ea typeface="Calibri" panose="020F0502020204030204" pitchFamily="34" charset="0"/>
                      </a:endParaRPr>
                    </a:p>
                  </a:txBody>
                  <a:tcPr marL="72000" marR="72000" marT="9550" marB="9550" anchor="ctr">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tcPr>
                </a:tc>
                <a:tc>
                  <a:txBody>
                    <a:bodyPr/>
                    <a:lstStyle/>
                    <a:p>
                      <a:pPr algn="ctr">
                        <a:lnSpc>
                          <a:spcPct val="100000"/>
                        </a:lnSpc>
                        <a:spcAft>
                          <a:spcPts val="0"/>
                        </a:spcAft>
                      </a:pPr>
                      <a:r>
                        <a:rPr lang="en-GB" sz="900" dirty="0">
                          <a:solidFill>
                            <a:schemeClr val="tx1"/>
                          </a:solidFill>
                          <a:effectLst/>
                          <a:latin typeface="Arial" panose="020B0604020202020204" pitchFamily="34" charset="0"/>
                          <a:ea typeface="Calibri" panose="020F0502020204030204" pitchFamily="34" charset="0"/>
                        </a:rPr>
                        <a:t>&gt;85%</a:t>
                      </a:r>
                      <a:endParaRPr lang="en-GB" sz="900" dirty="0">
                        <a:solidFill>
                          <a:schemeClr val="tx1"/>
                        </a:solidFill>
                        <a:effectLst/>
                        <a:latin typeface="Calibri" panose="020F0502020204030204" pitchFamily="34" charset="0"/>
                        <a:ea typeface="Calibri" panose="020F0502020204030204" pitchFamily="34" charset="0"/>
                      </a:endParaRPr>
                    </a:p>
                  </a:txBody>
                  <a:tcPr marL="9550" marR="9550" marT="9550" marB="9550" anchor="ctr">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tcPr>
                </a:tc>
                <a:tc>
                  <a:txBody>
                    <a:bodyPr/>
                    <a:lstStyle/>
                    <a:p>
                      <a:pPr algn="ctr">
                        <a:lnSpc>
                          <a:spcPct val="100000"/>
                        </a:lnSpc>
                        <a:spcAft>
                          <a:spcPts val="0"/>
                        </a:spcAft>
                      </a:pPr>
                      <a:r>
                        <a:rPr lang="en-GB" sz="900" dirty="0">
                          <a:solidFill>
                            <a:schemeClr val="tx1"/>
                          </a:solidFill>
                          <a:effectLst/>
                          <a:latin typeface="Arial" panose="020B0604020202020204" pitchFamily="34" charset="0"/>
                          <a:ea typeface="Calibri" panose="020F0502020204030204" pitchFamily="34" charset="0"/>
                        </a:rPr>
                        <a:t>Sustained</a:t>
                      </a:r>
                      <a:endParaRPr lang="en-GB" sz="900" dirty="0">
                        <a:solidFill>
                          <a:schemeClr val="tx1"/>
                        </a:solidFill>
                        <a:effectLst/>
                        <a:latin typeface="Calibri" panose="020F0502020204030204" pitchFamily="34" charset="0"/>
                        <a:ea typeface="Calibri" panose="020F0502020204030204" pitchFamily="34" charset="0"/>
                      </a:endParaRPr>
                    </a:p>
                  </a:txBody>
                  <a:tcPr marL="9550" marR="9550" marT="9550" marB="9550" anchor="ctr">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tcPr>
                </a:tc>
                <a:extLst>
                  <a:ext uri="{0D108BD9-81ED-4DB2-BD59-A6C34878D82A}">
                    <a16:rowId xmlns="" xmlns:a16="http://schemas.microsoft.com/office/drawing/2014/main" val="2516183009"/>
                  </a:ext>
                </a:extLst>
              </a:tr>
              <a:tr h="308959">
                <a:tc vMerge="1">
                  <a:txBody>
                    <a:bodyPr/>
                    <a:lstStyle/>
                    <a:p>
                      <a:endParaRPr lang="en-GB"/>
                    </a:p>
                  </a:txBody>
                  <a:tcPr/>
                </a:tc>
                <a:tc>
                  <a:txBody>
                    <a:bodyPr/>
                    <a:lstStyle/>
                    <a:p>
                      <a:pPr>
                        <a:lnSpc>
                          <a:spcPct val="100000"/>
                        </a:lnSpc>
                        <a:spcAft>
                          <a:spcPts val="0"/>
                        </a:spcAft>
                      </a:pPr>
                      <a:r>
                        <a:rPr lang="en-GB" sz="900" dirty="0">
                          <a:solidFill>
                            <a:schemeClr val="tx1"/>
                          </a:solidFill>
                          <a:effectLst/>
                          <a:latin typeface="Arial" panose="020B0604020202020204" pitchFamily="34" charset="0"/>
                          <a:ea typeface="Calibri" panose="020F0502020204030204" pitchFamily="34" charset="0"/>
                        </a:rPr>
                        <a:t>CCC patients have seamless access to all supporting acute services.</a:t>
                      </a:r>
                      <a:endParaRPr lang="en-GB" sz="900" dirty="0">
                        <a:solidFill>
                          <a:schemeClr val="tx1"/>
                        </a:solidFill>
                        <a:effectLst/>
                        <a:latin typeface="Calibri" panose="020F0502020204030204" pitchFamily="34" charset="0"/>
                        <a:ea typeface="Calibri" panose="020F0502020204030204" pitchFamily="34" charset="0"/>
                      </a:endParaRPr>
                    </a:p>
                  </a:txBody>
                  <a:tcPr marL="72000" marR="72000" marT="9550" marB="9550" anchor="ctr">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tcPr>
                </a:tc>
                <a:tc>
                  <a:txBody>
                    <a:bodyPr/>
                    <a:lstStyle/>
                    <a:p>
                      <a:pPr algn="ctr">
                        <a:lnSpc>
                          <a:spcPct val="100000"/>
                        </a:lnSpc>
                        <a:spcAft>
                          <a:spcPts val="0"/>
                        </a:spcAft>
                      </a:pPr>
                      <a:r>
                        <a:rPr lang="en-GB" sz="900" dirty="0">
                          <a:solidFill>
                            <a:schemeClr val="tx1"/>
                          </a:solidFill>
                          <a:effectLst/>
                          <a:latin typeface="Arial" panose="020B0604020202020204" pitchFamily="34" charset="0"/>
                          <a:ea typeface="Calibri" panose="020F0502020204030204" pitchFamily="34" charset="0"/>
                        </a:rPr>
                        <a:t>n/a</a:t>
                      </a:r>
                      <a:endParaRPr lang="en-GB" sz="900" dirty="0">
                        <a:solidFill>
                          <a:schemeClr val="tx1"/>
                        </a:solidFill>
                        <a:effectLst/>
                        <a:latin typeface="Calibri" panose="020F0502020204030204" pitchFamily="34" charset="0"/>
                        <a:ea typeface="Calibri" panose="020F0502020204030204" pitchFamily="34" charset="0"/>
                      </a:endParaRPr>
                    </a:p>
                  </a:txBody>
                  <a:tcPr marL="9550" marR="9550" marT="9550" marB="9550" anchor="ctr">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tcPr>
                </a:tc>
                <a:tc>
                  <a:txBody>
                    <a:bodyPr/>
                    <a:lstStyle/>
                    <a:p>
                      <a:pPr algn="ctr">
                        <a:lnSpc>
                          <a:spcPct val="100000"/>
                        </a:lnSpc>
                        <a:spcAft>
                          <a:spcPts val="0"/>
                        </a:spcAft>
                      </a:pPr>
                      <a:r>
                        <a:rPr lang="en-GB" sz="900" dirty="0">
                          <a:solidFill>
                            <a:schemeClr val="tx1"/>
                          </a:solidFill>
                          <a:effectLst/>
                          <a:latin typeface="Arial" panose="020B0604020202020204" pitchFamily="34" charset="0"/>
                          <a:ea typeface="Calibri" panose="020F0502020204030204" pitchFamily="34" charset="0"/>
                        </a:rPr>
                        <a:t>In place</a:t>
                      </a:r>
                      <a:endParaRPr lang="en-GB" sz="900" dirty="0">
                        <a:solidFill>
                          <a:schemeClr val="tx1"/>
                        </a:solidFill>
                        <a:effectLst/>
                        <a:latin typeface="Calibri" panose="020F0502020204030204" pitchFamily="34" charset="0"/>
                        <a:ea typeface="Calibri" panose="020F0502020204030204" pitchFamily="34" charset="0"/>
                      </a:endParaRPr>
                    </a:p>
                  </a:txBody>
                  <a:tcPr marL="9550" marR="9550" marT="9550" marB="9550" anchor="ctr">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tcPr>
                </a:tc>
                <a:extLst>
                  <a:ext uri="{0D108BD9-81ED-4DB2-BD59-A6C34878D82A}">
                    <a16:rowId xmlns="" xmlns:a16="http://schemas.microsoft.com/office/drawing/2014/main" val="3116029272"/>
                  </a:ext>
                </a:extLst>
              </a:tr>
              <a:tr h="308959">
                <a:tc vMerge="1">
                  <a:txBody>
                    <a:bodyPr/>
                    <a:lstStyle/>
                    <a:p>
                      <a:endParaRPr lang="en-GB"/>
                    </a:p>
                  </a:txBody>
                  <a:tcPr/>
                </a:tc>
                <a:tc>
                  <a:txBody>
                    <a:bodyPr/>
                    <a:lstStyle/>
                    <a:p>
                      <a:pPr>
                        <a:lnSpc>
                          <a:spcPct val="100000"/>
                        </a:lnSpc>
                        <a:spcAft>
                          <a:spcPts val="0"/>
                        </a:spcAft>
                      </a:pPr>
                      <a:r>
                        <a:rPr lang="en-GB" sz="900" dirty="0">
                          <a:solidFill>
                            <a:schemeClr val="tx1"/>
                          </a:solidFill>
                          <a:effectLst/>
                          <a:latin typeface="Arial" panose="020B0604020202020204" pitchFamily="34" charset="0"/>
                          <a:ea typeface="Calibri" panose="020F0502020204030204" pitchFamily="34" charset="0"/>
                        </a:rPr>
                        <a:t>Improved clinical outcomes – demonstrating outcomes comparable to the best cancer centres in our peer group.</a:t>
                      </a:r>
                      <a:endParaRPr lang="en-GB" sz="900" dirty="0">
                        <a:solidFill>
                          <a:schemeClr val="tx1"/>
                        </a:solidFill>
                        <a:effectLst/>
                        <a:latin typeface="Calibri" panose="020F0502020204030204" pitchFamily="34" charset="0"/>
                        <a:ea typeface="Calibri" panose="020F0502020204030204" pitchFamily="34" charset="0"/>
                      </a:endParaRPr>
                    </a:p>
                  </a:txBody>
                  <a:tcPr marL="72000" marR="72000" marT="9550" marB="9550" anchor="ctr">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tcPr>
                </a:tc>
                <a:tc gridSpan="2">
                  <a:txBody>
                    <a:bodyPr/>
                    <a:lstStyle/>
                    <a:p>
                      <a:pPr algn="ctr">
                        <a:lnSpc>
                          <a:spcPct val="100000"/>
                        </a:lnSpc>
                        <a:spcAft>
                          <a:spcPts val="0"/>
                        </a:spcAft>
                      </a:pPr>
                      <a:r>
                        <a:rPr lang="en-GB" sz="900" dirty="0">
                          <a:solidFill>
                            <a:schemeClr val="tx1"/>
                          </a:solidFill>
                          <a:effectLst/>
                          <a:latin typeface="Arial" panose="020B0604020202020204" pitchFamily="34" charset="0"/>
                          <a:ea typeface="Calibri" panose="020F0502020204030204" pitchFamily="34" charset="0"/>
                        </a:rPr>
                        <a:t>Significant evidence of development</a:t>
                      </a:r>
                      <a:endParaRPr lang="en-GB" sz="900" dirty="0">
                        <a:solidFill>
                          <a:schemeClr val="tx1"/>
                        </a:solidFill>
                        <a:effectLst/>
                        <a:latin typeface="Calibri" panose="020F0502020204030204" pitchFamily="34" charset="0"/>
                        <a:ea typeface="Calibri" panose="020F0502020204030204" pitchFamily="34" charset="0"/>
                      </a:endParaRPr>
                    </a:p>
                  </a:txBody>
                  <a:tcPr marL="9550" marR="9550" marT="9550" marB="9550" anchor="ctr">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tcPr>
                </a:tc>
                <a:tc hMerge="1">
                  <a:txBody>
                    <a:bodyPr/>
                    <a:lstStyle/>
                    <a:p>
                      <a:endParaRPr lang="en-GB"/>
                    </a:p>
                  </a:txBody>
                  <a:tcPr/>
                </a:tc>
                <a:extLst>
                  <a:ext uri="{0D108BD9-81ED-4DB2-BD59-A6C34878D82A}">
                    <a16:rowId xmlns="" xmlns:a16="http://schemas.microsoft.com/office/drawing/2014/main" val="1775765249"/>
                  </a:ext>
                </a:extLst>
              </a:tr>
              <a:tr h="453383">
                <a:tc vMerge="1">
                  <a:txBody>
                    <a:bodyPr/>
                    <a:lstStyle/>
                    <a:p>
                      <a:endParaRPr lang="en-GB"/>
                    </a:p>
                  </a:txBody>
                  <a:tcPr/>
                </a:tc>
                <a:tc>
                  <a:txBody>
                    <a:bodyPr/>
                    <a:lstStyle/>
                    <a:p>
                      <a:pPr>
                        <a:lnSpc>
                          <a:spcPct val="100000"/>
                        </a:lnSpc>
                        <a:spcAft>
                          <a:spcPts val="0"/>
                        </a:spcAft>
                      </a:pPr>
                      <a:r>
                        <a:rPr lang="en-GB" sz="900" dirty="0">
                          <a:solidFill>
                            <a:schemeClr val="tx1"/>
                          </a:solidFill>
                          <a:effectLst/>
                          <a:latin typeface="Arial" panose="020B0604020202020204" pitchFamily="34" charset="0"/>
                          <a:ea typeface="Calibri" panose="020F0502020204030204" pitchFamily="34" charset="0"/>
                        </a:rPr>
                        <a:t>Accessibility of a “sector hub” within 45 minutes travel - providing more comprehensive and equitable cancer care closer to home.</a:t>
                      </a:r>
                      <a:endParaRPr lang="en-GB" sz="900" dirty="0">
                        <a:solidFill>
                          <a:schemeClr val="tx1"/>
                        </a:solidFill>
                        <a:effectLst/>
                        <a:latin typeface="Calibri" panose="020F0502020204030204" pitchFamily="34" charset="0"/>
                        <a:ea typeface="Calibri" panose="020F0502020204030204" pitchFamily="34" charset="0"/>
                      </a:endParaRPr>
                    </a:p>
                  </a:txBody>
                  <a:tcPr marL="72000" marR="72000" marT="9550" marB="9550" anchor="ctr">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tcPr>
                </a:tc>
                <a:tc>
                  <a:txBody>
                    <a:bodyPr/>
                    <a:lstStyle/>
                    <a:p>
                      <a:pPr algn="ctr">
                        <a:lnSpc>
                          <a:spcPct val="100000"/>
                        </a:lnSpc>
                        <a:spcAft>
                          <a:spcPts val="0"/>
                        </a:spcAft>
                      </a:pPr>
                      <a:r>
                        <a:rPr lang="en-GB" sz="900" dirty="0">
                          <a:solidFill>
                            <a:schemeClr val="tx1"/>
                          </a:solidFill>
                          <a:effectLst/>
                          <a:latin typeface="Arial" panose="020B0604020202020204" pitchFamily="34" charset="0"/>
                          <a:ea typeface="Calibri" panose="020F0502020204030204" pitchFamily="34" charset="0"/>
                        </a:rPr>
                        <a:t>Not </a:t>
                      </a:r>
                      <a:endParaRPr lang="en-GB" sz="900" dirty="0">
                        <a:solidFill>
                          <a:schemeClr val="tx1"/>
                        </a:solidFill>
                        <a:effectLst/>
                        <a:latin typeface="Calibri" panose="020F0502020204030204" pitchFamily="34" charset="0"/>
                        <a:ea typeface="Calibri" panose="020F0502020204030204" pitchFamily="34" charset="0"/>
                      </a:endParaRPr>
                    </a:p>
                    <a:p>
                      <a:pPr algn="ctr">
                        <a:lnSpc>
                          <a:spcPct val="100000"/>
                        </a:lnSpc>
                        <a:spcAft>
                          <a:spcPts val="0"/>
                        </a:spcAft>
                      </a:pPr>
                      <a:r>
                        <a:rPr lang="en-GB" sz="900" dirty="0">
                          <a:solidFill>
                            <a:schemeClr val="tx1"/>
                          </a:solidFill>
                          <a:effectLst/>
                          <a:latin typeface="Arial" panose="020B0604020202020204" pitchFamily="34" charset="0"/>
                          <a:ea typeface="Calibri" panose="020F0502020204030204" pitchFamily="34" charset="0"/>
                        </a:rPr>
                        <a:t>in place</a:t>
                      </a:r>
                      <a:endParaRPr lang="en-GB" sz="900" dirty="0">
                        <a:solidFill>
                          <a:schemeClr val="tx1"/>
                        </a:solidFill>
                        <a:effectLst/>
                        <a:latin typeface="Calibri" panose="020F0502020204030204" pitchFamily="34" charset="0"/>
                        <a:ea typeface="Calibri" panose="020F0502020204030204" pitchFamily="34" charset="0"/>
                      </a:endParaRPr>
                    </a:p>
                  </a:txBody>
                  <a:tcPr marL="9550" marR="9550" marT="9550" marB="9550" anchor="ctr">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tcPr>
                </a:tc>
                <a:tc>
                  <a:txBody>
                    <a:bodyPr/>
                    <a:lstStyle/>
                    <a:p>
                      <a:pPr algn="ctr">
                        <a:lnSpc>
                          <a:spcPct val="100000"/>
                        </a:lnSpc>
                        <a:spcAft>
                          <a:spcPts val="0"/>
                        </a:spcAft>
                      </a:pPr>
                      <a:r>
                        <a:rPr lang="en-GB" sz="900" dirty="0">
                          <a:solidFill>
                            <a:schemeClr val="tx1"/>
                          </a:solidFill>
                          <a:effectLst/>
                          <a:latin typeface="Arial" panose="020B0604020202020204" pitchFamily="34" charset="0"/>
                          <a:ea typeface="Calibri" panose="020F0502020204030204" pitchFamily="34" charset="0"/>
                        </a:rPr>
                        <a:t>90% coverage</a:t>
                      </a:r>
                      <a:endParaRPr lang="en-GB" sz="900" dirty="0">
                        <a:solidFill>
                          <a:schemeClr val="tx1"/>
                        </a:solidFill>
                        <a:effectLst/>
                        <a:latin typeface="Calibri" panose="020F0502020204030204" pitchFamily="34" charset="0"/>
                        <a:ea typeface="Calibri" panose="020F0502020204030204" pitchFamily="34" charset="0"/>
                      </a:endParaRPr>
                    </a:p>
                  </a:txBody>
                  <a:tcPr marL="9550" marR="9550" marT="9550" marB="9550" anchor="ctr">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tcPr>
                </a:tc>
                <a:extLst>
                  <a:ext uri="{0D108BD9-81ED-4DB2-BD59-A6C34878D82A}">
                    <a16:rowId xmlns="" xmlns:a16="http://schemas.microsoft.com/office/drawing/2014/main" val="2209923145"/>
                  </a:ext>
                </a:extLst>
              </a:tr>
              <a:tr h="308959">
                <a:tc vMerge="1">
                  <a:txBody>
                    <a:bodyPr/>
                    <a:lstStyle/>
                    <a:p>
                      <a:endParaRPr lang="en-GB"/>
                    </a:p>
                  </a:txBody>
                  <a:tcPr/>
                </a:tc>
                <a:tc>
                  <a:txBody>
                    <a:bodyPr/>
                    <a:lstStyle/>
                    <a:p>
                      <a:pPr>
                        <a:lnSpc>
                          <a:spcPct val="100000"/>
                        </a:lnSpc>
                        <a:spcAft>
                          <a:spcPts val="0"/>
                        </a:spcAft>
                      </a:pPr>
                      <a:r>
                        <a:rPr lang="en-GB" sz="900" dirty="0">
                          <a:solidFill>
                            <a:schemeClr val="tx1"/>
                          </a:solidFill>
                          <a:effectLst/>
                          <a:latin typeface="Arial" panose="020B0604020202020204" pitchFamily="34" charset="0"/>
                          <a:ea typeface="Calibri" panose="020F0502020204030204" pitchFamily="34" charset="0"/>
                        </a:rPr>
                        <a:t>Maintain or improve patient experience (Friends and Family Test and Inpatient Experience Survey)</a:t>
                      </a:r>
                      <a:endParaRPr lang="en-GB" sz="900" dirty="0">
                        <a:solidFill>
                          <a:schemeClr val="tx1"/>
                        </a:solidFill>
                        <a:effectLst/>
                        <a:latin typeface="Calibri" panose="020F0502020204030204" pitchFamily="34" charset="0"/>
                        <a:ea typeface="Calibri" panose="020F0502020204030204" pitchFamily="34" charset="0"/>
                      </a:endParaRPr>
                    </a:p>
                  </a:txBody>
                  <a:tcPr marL="72000" marR="72000" marT="9550" marB="9550" anchor="ctr">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tcPr>
                </a:tc>
                <a:tc>
                  <a:txBody>
                    <a:bodyPr/>
                    <a:lstStyle/>
                    <a:p>
                      <a:pPr algn="ctr">
                        <a:lnSpc>
                          <a:spcPct val="100000"/>
                        </a:lnSpc>
                        <a:spcAft>
                          <a:spcPts val="0"/>
                        </a:spcAft>
                      </a:pPr>
                      <a:r>
                        <a:rPr lang="en-GB" sz="900" dirty="0">
                          <a:solidFill>
                            <a:schemeClr val="tx1"/>
                          </a:solidFill>
                          <a:effectLst/>
                          <a:latin typeface="Arial" panose="020B0604020202020204" pitchFamily="34" charset="0"/>
                          <a:ea typeface="Calibri" panose="020F0502020204030204" pitchFamily="34" charset="0"/>
                        </a:rPr>
                        <a:t>Top decile</a:t>
                      </a:r>
                      <a:endParaRPr lang="en-GB" sz="900" dirty="0">
                        <a:solidFill>
                          <a:schemeClr val="tx1"/>
                        </a:solidFill>
                        <a:effectLst/>
                        <a:latin typeface="Calibri" panose="020F0502020204030204" pitchFamily="34" charset="0"/>
                        <a:ea typeface="Calibri" panose="020F0502020204030204" pitchFamily="34" charset="0"/>
                      </a:endParaRPr>
                    </a:p>
                  </a:txBody>
                  <a:tcPr marL="9550" marR="9550" marT="9550" marB="9550" anchor="ctr">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tcPr>
                </a:tc>
                <a:tc>
                  <a:txBody>
                    <a:bodyPr/>
                    <a:lstStyle/>
                    <a:p>
                      <a:pPr algn="ctr">
                        <a:lnSpc>
                          <a:spcPct val="100000"/>
                        </a:lnSpc>
                        <a:spcAft>
                          <a:spcPts val="0"/>
                        </a:spcAft>
                      </a:pPr>
                      <a:r>
                        <a:rPr lang="en-GB" sz="900" dirty="0">
                          <a:solidFill>
                            <a:schemeClr val="tx1"/>
                          </a:solidFill>
                          <a:effectLst/>
                          <a:latin typeface="Arial" panose="020B0604020202020204" pitchFamily="34" charset="0"/>
                          <a:ea typeface="Calibri" panose="020F0502020204030204" pitchFamily="34" charset="0"/>
                        </a:rPr>
                        <a:t>Top decile*</a:t>
                      </a:r>
                      <a:endParaRPr lang="en-GB" sz="900" dirty="0">
                        <a:solidFill>
                          <a:schemeClr val="tx1"/>
                        </a:solidFill>
                        <a:effectLst/>
                        <a:latin typeface="Calibri" panose="020F0502020204030204" pitchFamily="34" charset="0"/>
                        <a:ea typeface="Calibri" panose="020F0502020204030204" pitchFamily="34" charset="0"/>
                      </a:endParaRPr>
                    </a:p>
                  </a:txBody>
                  <a:tcPr marL="9550" marR="9550" marT="9550" marB="9550" anchor="ctr">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tcPr>
                </a:tc>
                <a:extLst>
                  <a:ext uri="{0D108BD9-81ED-4DB2-BD59-A6C34878D82A}">
                    <a16:rowId xmlns="" xmlns:a16="http://schemas.microsoft.com/office/drawing/2014/main" val="4292333920"/>
                  </a:ext>
                </a:extLst>
              </a:tr>
              <a:tr h="164535">
                <a:tc rowSpan="3">
                  <a:txBody>
                    <a:bodyPr/>
                    <a:lstStyle/>
                    <a:p>
                      <a:pPr algn="ctr">
                        <a:lnSpc>
                          <a:spcPct val="100000"/>
                        </a:lnSpc>
                        <a:spcAft>
                          <a:spcPts val="0"/>
                        </a:spcAft>
                      </a:pPr>
                      <a:r>
                        <a:rPr lang="en-GB" sz="900" dirty="0">
                          <a:solidFill>
                            <a:schemeClr val="tx1"/>
                          </a:solidFill>
                          <a:effectLst/>
                          <a:latin typeface="Arial" panose="020B0604020202020204" pitchFamily="34" charset="0"/>
                          <a:ea typeface="Calibri" panose="020F0502020204030204" pitchFamily="34" charset="0"/>
                        </a:rPr>
                        <a:t>Investing in research and innovation</a:t>
                      </a:r>
                      <a:endParaRPr lang="en-GB" sz="900" dirty="0">
                        <a:solidFill>
                          <a:schemeClr val="tx1"/>
                        </a:solidFill>
                        <a:effectLst/>
                        <a:latin typeface="Calibri" panose="020F0502020204030204" pitchFamily="34" charset="0"/>
                        <a:ea typeface="Calibri" panose="020F0502020204030204" pitchFamily="34" charset="0"/>
                      </a:endParaRPr>
                    </a:p>
                  </a:txBody>
                  <a:tcPr marL="9550" marR="9550" marT="9550" marB="9550" vert="vert270" anchor="ctr">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tcPr>
                </a:tc>
                <a:tc>
                  <a:txBody>
                    <a:bodyPr/>
                    <a:lstStyle/>
                    <a:p>
                      <a:pPr>
                        <a:lnSpc>
                          <a:spcPct val="100000"/>
                        </a:lnSpc>
                        <a:spcAft>
                          <a:spcPts val="0"/>
                        </a:spcAft>
                      </a:pPr>
                      <a:r>
                        <a:rPr lang="en-GB" sz="900" dirty="0">
                          <a:solidFill>
                            <a:schemeClr val="tx1"/>
                          </a:solidFill>
                          <a:effectLst/>
                          <a:latin typeface="Arial" panose="020B0604020202020204" pitchFamily="34" charset="0"/>
                          <a:ea typeface="Calibri" panose="020F0502020204030204" pitchFamily="34" charset="0"/>
                        </a:rPr>
                        <a:t>Number of patients recruited into clinical trials.</a:t>
                      </a:r>
                      <a:endParaRPr lang="en-GB" sz="900" dirty="0">
                        <a:solidFill>
                          <a:schemeClr val="tx1"/>
                        </a:solidFill>
                        <a:effectLst/>
                        <a:latin typeface="Calibri" panose="020F0502020204030204" pitchFamily="34" charset="0"/>
                        <a:ea typeface="Calibri" panose="020F0502020204030204" pitchFamily="34" charset="0"/>
                      </a:endParaRPr>
                    </a:p>
                  </a:txBody>
                  <a:tcPr marL="72000" marR="72000" marT="9550" marB="9550" anchor="ctr">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tcPr>
                </a:tc>
                <a:tc>
                  <a:txBody>
                    <a:bodyPr/>
                    <a:lstStyle/>
                    <a:p>
                      <a:pPr algn="ctr">
                        <a:lnSpc>
                          <a:spcPct val="100000"/>
                        </a:lnSpc>
                        <a:spcAft>
                          <a:spcPts val="0"/>
                        </a:spcAft>
                      </a:pPr>
                      <a:r>
                        <a:rPr lang="en-GB" sz="900" dirty="0">
                          <a:solidFill>
                            <a:schemeClr val="tx1"/>
                          </a:solidFill>
                          <a:effectLst/>
                          <a:latin typeface="Arial" panose="020B0604020202020204" pitchFamily="34" charset="0"/>
                          <a:ea typeface="Calibri" panose="020F0502020204030204" pitchFamily="34" charset="0"/>
                        </a:rPr>
                        <a:t>526</a:t>
                      </a:r>
                      <a:endParaRPr lang="en-GB" sz="900" dirty="0">
                        <a:solidFill>
                          <a:schemeClr val="tx1"/>
                        </a:solidFill>
                        <a:effectLst/>
                        <a:latin typeface="Calibri" panose="020F0502020204030204" pitchFamily="34" charset="0"/>
                        <a:ea typeface="Calibri" panose="020F0502020204030204" pitchFamily="34" charset="0"/>
                      </a:endParaRPr>
                    </a:p>
                  </a:txBody>
                  <a:tcPr marL="9550" marR="9550" marT="9550" marB="9550" anchor="ctr">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tcPr>
                </a:tc>
                <a:tc>
                  <a:txBody>
                    <a:bodyPr/>
                    <a:lstStyle/>
                    <a:p>
                      <a:pPr algn="ctr">
                        <a:lnSpc>
                          <a:spcPct val="100000"/>
                        </a:lnSpc>
                        <a:spcAft>
                          <a:spcPts val="0"/>
                        </a:spcAft>
                      </a:pPr>
                      <a:r>
                        <a:rPr lang="en-GB" sz="900" dirty="0">
                          <a:solidFill>
                            <a:schemeClr val="tx1"/>
                          </a:solidFill>
                          <a:effectLst/>
                          <a:latin typeface="Arial" panose="020B0604020202020204" pitchFamily="34" charset="0"/>
                          <a:ea typeface="Calibri" panose="020F0502020204030204" pitchFamily="34" charset="0"/>
                        </a:rPr>
                        <a:t>1000</a:t>
                      </a:r>
                      <a:endParaRPr lang="en-GB" sz="900" dirty="0">
                        <a:solidFill>
                          <a:schemeClr val="tx1"/>
                        </a:solidFill>
                        <a:effectLst/>
                        <a:latin typeface="Calibri" panose="020F0502020204030204" pitchFamily="34" charset="0"/>
                        <a:ea typeface="Calibri" panose="020F0502020204030204" pitchFamily="34" charset="0"/>
                      </a:endParaRPr>
                    </a:p>
                  </a:txBody>
                  <a:tcPr marL="9550" marR="9550" marT="9550" marB="9550" anchor="ctr">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tcPr>
                </a:tc>
                <a:extLst>
                  <a:ext uri="{0D108BD9-81ED-4DB2-BD59-A6C34878D82A}">
                    <a16:rowId xmlns="" xmlns:a16="http://schemas.microsoft.com/office/drawing/2014/main" val="180928573"/>
                  </a:ext>
                </a:extLst>
              </a:tr>
              <a:tr h="308959">
                <a:tc vMerge="1">
                  <a:txBody>
                    <a:bodyPr/>
                    <a:lstStyle/>
                    <a:p>
                      <a:endParaRPr lang="en-GB"/>
                    </a:p>
                  </a:txBody>
                  <a:tcPr/>
                </a:tc>
                <a:tc>
                  <a:txBody>
                    <a:bodyPr/>
                    <a:lstStyle/>
                    <a:p>
                      <a:pPr>
                        <a:lnSpc>
                          <a:spcPct val="100000"/>
                        </a:lnSpc>
                        <a:spcAft>
                          <a:spcPts val="0"/>
                        </a:spcAft>
                      </a:pPr>
                      <a:r>
                        <a:rPr lang="en-GB" sz="900" dirty="0">
                          <a:solidFill>
                            <a:schemeClr val="tx1"/>
                          </a:solidFill>
                          <a:effectLst/>
                          <a:latin typeface="Arial" panose="020B0604020202020204" pitchFamily="34" charset="0"/>
                          <a:ea typeface="Calibri" panose="020F0502020204030204" pitchFamily="34" charset="0"/>
                        </a:rPr>
                        <a:t>Percentage of research portfolio consisting of qualitative or observational studies.</a:t>
                      </a:r>
                      <a:endParaRPr lang="en-GB" sz="900" dirty="0">
                        <a:solidFill>
                          <a:schemeClr val="tx1"/>
                        </a:solidFill>
                        <a:effectLst/>
                        <a:latin typeface="Calibri" panose="020F0502020204030204" pitchFamily="34" charset="0"/>
                        <a:ea typeface="Calibri" panose="020F0502020204030204" pitchFamily="34" charset="0"/>
                      </a:endParaRPr>
                    </a:p>
                  </a:txBody>
                  <a:tcPr marL="72000" marR="72000" marT="9550" marB="9550" anchor="ctr">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tcPr>
                </a:tc>
                <a:tc>
                  <a:txBody>
                    <a:bodyPr/>
                    <a:lstStyle/>
                    <a:p>
                      <a:pPr algn="ctr">
                        <a:lnSpc>
                          <a:spcPct val="100000"/>
                        </a:lnSpc>
                        <a:spcAft>
                          <a:spcPts val="0"/>
                        </a:spcAft>
                      </a:pPr>
                      <a:r>
                        <a:rPr lang="en-GB" sz="900" dirty="0">
                          <a:solidFill>
                            <a:schemeClr val="tx1"/>
                          </a:solidFill>
                          <a:effectLst/>
                          <a:latin typeface="Arial" panose="020B0604020202020204" pitchFamily="34" charset="0"/>
                          <a:ea typeface="Calibri" panose="020F0502020204030204" pitchFamily="34" charset="0"/>
                        </a:rPr>
                        <a:t>11%</a:t>
                      </a:r>
                      <a:endParaRPr lang="en-GB" sz="900" dirty="0">
                        <a:solidFill>
                          <a:schemeClr val="tx1"/>
                        </a:solidFill>
                        <a:effectLst/>
                        <a:latin typeface="Calibri" panose="020F0502020204030204" pitchFamily="34" charset="0"/>
                        <a:ea typeface="Calibri" panose="020F0502020204030204" pitchFamily="34" charset="0"/>
                      </a:endParaRPr>
                    </a:p>
                  </a:txBody>
                  <a:tcPr marL="9550" marR="9550" marT="9550" marB="9550" anchor="ctr">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tcPr>
                </a:tc>
                <a:tc>
                  <a:txBody>
                    <a:bodyPr/>
                    <a:lstStyle/>
                    <a:p>
                      <a:pPr algn="ctr">
                        <a:lnSpc>
                          <a:spcPct val="100000"/>
                        </a:lnSpc>
                        <a:spcAft>
                          <a:spcPts val="0"/>
                        </a:spcAft>
                      </a:pPr>
                      <a:r>
                        <a:rPr lang="en-GB" sz="900" dirty="0">
                          <a:solidFill>
                            <a:schemeClr val="tx1"/>
                          </a:solidFill>
                          <a:effectLst/>
                          <a:latin typeface="Arial" panose="020B0604020202020204" pitchFamily="34" charset="0"/>
                          <a:ea typeface="Calibri" panose="020F0502020204030204" pitchFamily="34" charset="0"/>
                        </a:rPr>
                        <a:t>20%</a:t>
                      </a:r>
                      <a:endParaRPr lang="en-GB" sz="900" dirty="0">
                        <a:solidFill>
                          <a:schemeClr val="tx1"/>
                        </a:solidFill>
                        <a:effectLst/>
                        <a:latin typeface="Calibri" panose="020F0502020204030204" pitchFamily="34" charset="0"/>
                        <a:ea typeface="Calibri" panose="020F0502020204030204" pitchFamily="34" charset="0"/>
                      </a:endParaRPr>
                    </a:p>
                  </a:txBody>
                  <a:tcPr marL="9550" marR="9550" marT="9550" marB="9550" anchor="ctr">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tcPr>
                </a:tc>
                <a:extLst>
                  <a:ext uri="{0D108BD9-81ED-4DB2-BD59-A6C34878D82A}">
                    <a16:rowId xmlns="" xmlns:a16="http://schemas.microsoft.com/office/drawing/2014/main" val="4264481618"/>
                  </a:ext>
                </a:extLst>
              </a:tr>
              <a:tr h="164535">
                <a:tc vMerge="1">
                  <a:txBody>
                    <a:bodyPr/>
                    <a:lstStyle/>
                    <a:p>
                      <a:endParaRPr lang="en-GB"/>
                    </a:p>
                  </a:txBody>
                  <a:tcPr/>
                </a:tc>
                <a:tc>
                  <a:txBody>
                    <a:bodyPr/>
                    <a:lstStyle/>
                    <a:p>
                      <a:pPr>
                        <a:lnSpc>
                          <a:spcPct val="100000"/>
                        </a:lnSpc>
                        <a:spcAft>
                          <a:spcPts val="0"/>
                        </a:spcAft>
                      </a:pPr>
                      <a:r>
                        <a:rPr lang="en-GB" sz="900" dirty="0">
                          <a:solidFill>
                            <a:schemeClr val="tx1"/>
                          </a:solidFill>
                          <a:effectLst/>
                          <a:latin typeface="Arial" panose="020B0604020202020204" pitchFamily="34" charset="0"/>
                          <a:ea typeface="Calibri" panose="020F0502020204030204" pitchFamily="34" charset="0"/>
                        </a:rPr>
                        <a:t>ECMC status.</a:t>
                      </a:r>
                      <a:endParaRPr lang="en-GB" sz="900" dirty="0">
                        <a:solidFill>
                          <a:schemeClr val="tx1"/>
                        </a:solidFill>
                        <a:effectLst/>
                        <a:latin typeface="Calibri" panose="020F0502020204030204" pitchFamily="34" charset="0"/>
                        <a:ea typeface="Calibri" panose="020F0502020204030204" pitchFamily="34" charset="0"/>
                      </a:endParaRPr>
                    </a:p>
                  </a:txBody>
                  <a:tcPr marL="72000" marR="72000" marT="9550" marB="9550" anchor="ctr">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tcPr>
                </a:tc>
                <a:tc>
                  <a:txBody>
                    <a:bodyPr/>
                    <a:lstStyle/>
                    <a:p>
                      <a:pPr algn="ctr">
                        <a:lnSpc>
                          <a:spcPct val="100000"/>
                        </a:lnSpc>
                        <a:spcAft>
                          <a:spcPts val="0"/>
                        </a:spcAft>
                      </a:pPr>
                      <a:r>
                        <a:rPr lang="en-GB" sz="900" dirty="0">
                          <a:solidFill>
                            <a:schemeClr val="tx1"/>
                          </a:solidFill>
                          <a:effectLst/>
                          <a:latin typeface="Arial" panose="020B0604020202020204" pitchFamily="34" charset="0"/>
                          <a:ea typeface="Calibri" panose="020F0502020204030204" pitchFamily="34" charset="0"/>
                        </a:rPr>
                        <a:t>Achieved</a:t>
                      </a:r>
                      <a:endParaRPr lang="en-GB" sz="900" dirty="0">
                        <a:solidFill>
                          <a:schemeClr val="tx1"/>
                        </a:solidFill>
                        <a:effectLst/>
                        <a:latin typeface="Calibri" panose="020F0502020204030204" pitchFamily="34" charset="0"/>
                        <a:ea typeface="Calibri" panose="020F0502020204030204" pitchFamily="34" charset="0"/>
                      </a:endParaRPr>
                    </a:p>
                  </a:txBody>
                  <a:tcPr marL="9550" marR="9550" marT="9550" marB="9550" anchor="ctr">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tcPr>
                </a:tc>
                <a:tc>
                  <a:txBody>
                    <a:bodyPr/>
                    <a:lstStyle/>
                    <a:p>
                      <a:pPr algn="ctr">
                        <a:lnSpc>
                          <a:spcPct val="100000"/>
                        </a:lnSpc>
                        <a:spcAft>
                          <a:spcPts val="0"/>
                        </a:spcAft>
                      </a:pPr>
                      <a:r>
                        <a:rPr lang="en-GB" sz="900" dirty="0">
                          <a:solidFill>
                            <a:schemeClr val="tx1"/>
                          </a:solidFill>
                          <a:effectLst/>
                          <a:latin typeface="Arial" panose="020B0604020202020204" pitchFamily="34" charset="0"/>
                          <a:ea typeface="Calibri" panose="020F0502020204030204" pitchFamily="34" charset="0"/>
                        </a:rPr>
                        <a:t>Retained</a:t>
                      </a:r>
                      <a:endParaRPr lang="en-GB" sz="900" dirty="0">
                        <a:solidFill>
                          <a:schemeClr val="tx1"/>
                        </a:solidFill>
                        <a:effectLst/>
                        <a:latin typeface="Calibri" panose="020F0502020204030204" pitchFamily="34" charset="0"/>
                        <a:ea typeface="Calibri" panose="020F0502020204030204" pitchFamily="34" charset="0"/>
                      </a:endParaRPr>
                    </a:p>
                  </a:txBody>
                  <a:tcPr marL="9550" marR="9550" marT="9550" marB="9550" anchor="ctr">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tcPr>
                </a:tc>
                <a:extLst>
                  <a:ext uri="{0D108BD9-81ED-4DB2-BD59-A6C34878D82A}">
                    <a16:rowId xmlns="" xmlns:a16="http://schemas.microsoft.com/office/drawing/2014/main" val="862071484"/>
                  </a:ext>
                </a:extLst>
              </a:tr>
              <a:tr h="164535">
                <a:tc rowSpan="3">
                  <a:txBody>
                    <a:bodyPr/>
                    <a:lstStyle/>
                    <a:p>
                      <a:pPr algn="ctr">
                        <a:lnSpc>
                          <a:spcPct val="100000"/>
                        </a:lnSpc>
                        <a:spcAft>
                          <a:spcPts val="0"/>
                        </a:spcAft>
                      </a:pPr>
                      <a:r>
                        <a:rPr lang="en-GB" sz="900" dirty="0">
                          <a:solidFill>
                            <a:schemeClr val="tx1"/>
                          </a:solidFill>
                          <a:effectLst/>
                          <a:latin typeface="Arial" panose="020B0604020202020204" pitchFamily="34" charset="0"/>
                          <a:ea typeface="Calibri" panose="020F0502020204030204" pitchFamily="34" charset="0"/>
                        </a:rPr>
                        <a:t>Developing our outstanding staff</a:t>
                      </a:r>
                      <a:endParaRPr lang="en-GB" sz="900" dirty="0">
                        <a:solidFill>
                          <a:schemeClr val="tx1"/>
                        </a:solidFill>
                        <a:effectLst/>
                        <a:latin typeface="Calibri" panose="020F0502020204030204" pitchFamily="34" charset="0"/>
                        <a:ea typeface="Calibri" panose="020F0502020204030204" pitchFamily="34" charset="0"/>
                      </a:endParaRPr>
                    </a:p>
                  </a:txBody>
                  <a:tcPr marL="9550" marR="9550" marT="9550" marB="9550" vert="vert270" anchor="ctr">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tcPr>
                </a:tc>
                <a:tc>
                  <a:txBody>
                    <a:bodyPr/>
                    <a:lstStyle/>
                    <a:p>
                      <a:pPr>
                        <a:lnSpc>
                          <a:spcPct val="100000"/>
                        </a:lnSpc>
                        <a:spcAft>
                          <a:spcPts val="0"/>
                        </a:spcAft>
                      </a:pPr>
                      <a:r>
                        <a:rPr lang="en-GB" sz="900" dirty="0">
                          <a:solidFill>
                            <a:schemeClr val="tx1"/>
                          </a:solidFill>
                          <a:effectLst/>
                          <a:latin typeface="Arial" panose="020B0604020202020204" pitchFamily="34" charset="0"/>
                          <a:ea typeface="Calibri" panose="020F0502020204030204" pitchFamily="34" charset="0"/>
                        </a:rPr>
                        <a:t>Staff Engagement score (out of 5).</a:t>
                      </a:r>
                      <a:endParaRPr lang="en-GB" sz="900" dirty="0">
                        <a:solidFill>
                          <a:schemeClr val="tx1"/>
                        </a:solidFill>
                        <a:effectLst/>
                        <a:latin typeface="Calibri" panose="020F0502020204030204" pitchFamily="34" charset="0"/>
                        <a:ea typeface="Calibri" panose="020F0502020204030204" pitchFamily="34" charset="0"/>
                      </a:endParaRPr>
                    </a:p>
                  </a:txBody>
                  <a:tcPr marL="72000" marR="72000" marT="9550" marB="9550" anchor="ctr">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tcPr>
                </a:tc>
                <a:tc>
                  <a:txBody>
                    <a:bodyPr/>
                    <a:lstStyle/>
                    <a:p>
                      <a:pPr algn="ctr">
                        <a:lnSpc>
                          <a:spcPct val="100000"/>
                        </a:lnSpc>
                        <a:spcAft>
                          <a:spcPts val="0"/>
                        </a:spcAft>
                      </a:pPr>
                      <a:r>
                        <a:rPr lang="en-GB" sz="900" dirty="0">
                          <a:solidFill>
                            <a:schemeClr val="tx1"/>
                          </a:solidFill>
                          <a:effectLst/>
                          <a:latin typeface="Arial" panose="020B0604020202020204" pitchFamily="34" charset="0"/>
                          <a:ea typeface="Calibri" panose="020F0502020204030204" pitchFamily="34" charset="0"/>
                        </a:rPr>
                        <a:t>3.96</a:t>
                      </a:r>
                      <a:endParaRPr lang="en-GB" sz="900" dirty="0">
                        <a:solidFill>
                          <a:schemeClr val="tx1"/>
                        </a:solidFill>
                        <a:effectLst/>
                        <a:latin typeface="Calibri" panose="020F0502020204030204" pitchFamily="34" charset="0"/>
                        <a:ea typeface="Calibri" panose="020F0502020204030204" pitchFamily="34" charset="0"/>
                      </a:endParaRPr>
                    </a:p>
                  </a:txBody>
                  <a:tcPr marL="9550" marR="9550" marT="9550" marB="9550" anchor="ctr">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tcPr>
                </a:tc>
                <a:tc>
                  <a:txBody>
                    <a:bodyPr/>
                    <a:lstStyle/>
                    <a:p>
                      <a:pPr algn="ctr">
                        <a:lnSpc>
                          <a:spcPct val="100000"/>
                        </a:lnSpc>
                        <a:spcAft>
                          <a:spcPts val="0"/>
                        </a:spcAft>
                      </a:pPr>
                      <a:r>
                        <a:rPr lang="en-GB" sz="900" dirty="0">
                          <a:solidFill>
                            <a:schemeClr val="tx1"/>
                          </a:solidFill>
                          <a:effectLst/>
                          <a:latin typeface="Arial" panose="020B0604020202020204" pitchFamily="34" charset="0"/>
                          <a:ea typeface="Calibri" panose="020F0502020204030204" pitchFamily="34" charset="0"/>
                        </a:rPr>
                        <a:t>Top decile*</a:t>
                      </a:r>
                      <a:endParaRPr lang="en-GB" sz="900" dirty="0">
                        <a:solidFill>
                          <a:schemeClr val="tx1"/>
                        </a:solidFill>
                        <a:effectLst/>
                        <a:latin typeface="Calibri" panose="020F0502020204030204" pitchFamily="34" charset="0"/>
                        <a:ea typeface="Calibri" panose="020F0502020204030204" pitchFamily="34" charset="0"/>
                      </a:endParaRPr>
                    </a:p>
                  </a:txBody>
                  <a:tcPr marL="9550" marR="9550" marT="9550" marB="9550" anchor="ctr">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tcPr>
                </a:tc>
                <a:extLst>
                  <a:ext uri="{0D108BD9-81ED-4DB2-BD59-A6C34878D82A}">
                    <a16:rowId xmlns="" xmlns:a16="http://schemas.microsoft.com/office/drawing/2014/main" val="571033970"/>
                  </a:ext>
                </a:extLst>
              </a:tr>
              <a:tr h="308959">
                <a:tc vMerge="1">
                  <a:txBody>
                    <a:bodyPr/>
                    <a:lstStyle/>
                    <a:p>
                      <a:endParaRPr lang="en-GB"/>
                    </a:p>
                  </a:txBody>
                  <a:tcPr/>
                </a:tc>
                <a:tc>
                  <a:txBody>
                    <a:bodyPr/>
                    <a:lstStyle/>
                    <a:p>
                      <a:pPr>
                        <a:lnSpc>
                          <a:spcPct val="100000"/>
                        </a:lnSpc>
                        <a:spcAft>
                          <a:spcPts val="0"/>
                        </a:spcAft>
                      </a:pPr>
                      <a:r>
                        <a:rPr lang="en-GB" sz="900" dirty="0">
                          <a:solidFill>
                            <a:schemeClr val="tx1"/>
                          </a:solidFill>
                          <a:effectLst/>
                          <a:latin typeface="Arial" panose="020B0604020202020204" pitchFamily="34" charset="0"/>
                          <a:ea typeface="Calibri" panose="020F0502020204030204" pitchFamily="34" charset="0"/>
                        </a:rPr>
                        <a:t>Staff agreeing that “Our values and behaviours are embedded within the culture of CCC” (staff survey local)</a:t>
                      </a:r>
                      <a:endParaRPr lang="en-GB" sz="900" dirty="0">
                        <a:solidFill>
                          <a:schemeClr val="tx1"/>
                        </a:solidFill>
                        <a:effectLst/>
                        <a:latin typeface="Calibri" panose="020F0502020204030204" pitchFamily="34" charset="0"/>
                        <a:ea typeface="Calibri" panose="020F0502020204030204" pitchFamily="34" charset="0"/>
                      </a:endParaRPr>
                    </a:p>
                  </a:txBody>
                  <a:tcPr marL="72000" marR="72000" marT="9550" marB="9550" anchor="ctr">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tcPr>
                </a:tc>
                <a:tc>
                  <a:txBody>
                    <a:bodyPr/>
                    <a:lstStyle/>
                    <a:p>
                      <a:pPr algn="ctr">
                        <a:lnSpc>
                          <a:spcPct val="100000"/>
                        </a:lnSpc>
                        <a:spcAft>
                          <a:spcPts val="0"/>
                        </a:spcAft>
                      </a:pPr>
                      <a:r>
                        <a:rPr lang="en-GB" sz="900" dirty="0">
                          <a:solidFill>
                            <a:schemeClr val="tx1"/>
                          </a:solidFill>
                          <a:effectLst/>
                          <a:latin typeface="Arial" panose="020B0604020202020204" pitchFamily="34" charset="0"/>
                          <a:ea typeface="Calibri" panose="020F0502020204030204" pitchFamily="34" charset="0"/>
                        </a:rPr>
                        <a:t>73%</a:t>
                      </a:r>
                      <a:endParaRPr lang="en-GB" sz="900" dirty="0">
                        <a:solidFill>
                          <a:schemeClr val="tx1"/>
                        </a:solidFill>
                        <a:effectLst/>
                        <a:latin typeface="Calibri" panose="020F0502020204030204" pitchFamily="34" charset="0"/>
                        <a:ea typeface="Calibri" panose="020F0502020204030204" pitchFamily="34" charset="0"/>
                      </a:endParaRPr>
                    </a:p>
                  </a:txBody>
                  <a:tcPr marL="9550" marR="9550" marT="9550" marB="9550" anchor="ctr">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tcPr>
                </a:tc>
                <a:tc>
                  <a:txBody>
                    <a:bodyPr/>
                    <a:lstStyle/>
                    <a:p>
                      <a:pPr algn="ctr">
                        <a:lnSpc>
                          <a:spcPct val="100000"/>
                        </a:lnSpc>
                        <a:spcAft>
                          <a:spcPts val="0"/>
                        </a:spcAft>
                      </a:pPr>
                      <a:r>
                        <a:rPr lang="en-GB" sz="900" dirty="0">
                          <a:solidFill>
                            <a:schemeClr val="tx1"/>
                          </a:solidFill>
                          <a:effectLst/>
                          <a:latin typeface="Arial" panose="020B0604020202020204" pitchFamily="34" charset="0"/>
                          <a:ea typeface="Calibri" panose="020F0502020204030204" pitchFamily="34" charset="0"/>
                        </a:rPr>
                        <a:t>80%</a:t>
                      </a:r>
                      <a:endParaRPr lang="en-GB" sz="900" dirty="0">
                        <a:solidFill>
                          <a:schemeClr val="tx1"/>
                        </a:solidFill>
                        <a:effectLst/>
                        <a:latin typeface="Calibri" panose="020F0502020204030204" pitchFamily="34" charset="0"/>
                        <a:ea typeface="Calibri" panose="020F0502020204030204" pitchFamily="34" charset="0"/>
                      </a:endParaRPr>
                    </a:p>
                  </a:txBody>
                  <a:tcPr marL="9550" marR="9550" marT="9550" marB="9550" anchor="ctr">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tcPr>
                </a:tc>
                <a:extLst>
                  <a:ext uri="{0D108BD9-81ED-4DB2-BD59-A6C34878D82A}">
                    <a16:rowId xmlns="" xmlns:a16="http://schemas.microsoft.com/office/drawing/2014/main" val="1113546535"/>
                  </a:ext>
                </a:extLst>
              </a:tr>
              <a:tr h="308959">
                <a:tc vMerge="1">
                  <a:txBody>
                    <a:bodyPr/>
                    <a:lstStyle/>
                    <a:p>
                      <a:endParaRPr lang="en-GB"/>
                    </a:p>
                  </a:txBody>
                  <a:tcPr/>
                </a:tc>
                <a:tc>
                  <a:txBody>
                    <a:bodyPr/>
                    <a:lstStyle/>
                    <a:p>
                      <a:pPr>
                        <a:lnSpc>
                          <a:spcPct val="100000"/>
                        </a:lnSpc>
                        <a:spcAft>
                          <a:spcPts val="0"/>
                        </a:spcAft>
                      </a:pPr>
                      <a:r>
                        <a:rPr lang="en-GB" sz="900" dirty="0">
                          <a:solidFill>
                            <a:schemeClr val="tx1"/>
                          </a:solidFill>
                          <a:effectLst/>
                          <a:latin typeface="Arial" panose="020B0604020202020204" pitchFamily="34" charset="0"/>
                          <a:ea typeface="Calibri" panose="020F0502020204030204" pitchFamily="34" charset="0"/>
                        </a:rPr>
                        <a:t>Staff contribution to Quality Improvement </a:t>
                      </a:r>
                      <a:endParaRPr lang="en-GB" sz="900" dirty="0">
                        <a:solidFill>
                          <a:schemeClr val="tx1"/>
                        </a:solidFill>
                        <a:effectLst/>
                        <a:latin typeface="Calibri" panose="020F0502020204030204" pitchFamily="34" charset="0"/>
                        <a:ea typeface="Calibri" panose="020F0502020204030204" pitchFamily="34" charset="0"/>
                      </a:endParaRPr>
                    </a:p>
                    <a:p>
                      <a:pPr>
                        <a:lnSpc>
                          <a:spcPct val="100000"/>
                        </a:lnSpc>
                        <a:spcAft>
                          <a:spcPts val="0"/>
                        </a:spcAft>
                      </a:pPr>
                      <a:r>
                        <a:rPr lang="en-GB" sz="900" dirty="0">
                          <a:solidFill>
                            <a:schemeClr val="tx1"/>
                          </a:solidFill>
                          <a:effectLst/>
                          <a:latin typeface="Arial" panose="020B0604020202020204" pitchFamily="34" charset="0"/>
                          <a:ea typeface="Calibri" panose="020F0502020204030204" pitchFamily="34" charset="0"/>
                        </a:rPr>
                        <a:t>(NHS Staff Survey, KF7).</a:t>
                      </a:r>
                      <a:endParaRPr lang="en-GB" sz="900" dirty="0">
                        <a:solidFill>
                          <a:schemeClr val="tx1"/>
                        </a:solidFill>
                        <a:effectLst/>
                        <a:latin typeface="Calibri" panose="020F0502020204030204" pitchFamily="34" charset="0"/>
                        <a:ea typeface="Calibri" panose="020F0502020204030204" pitchFamily="34" charset="0"/>
                      </a:endParaRPr>
                    </a:p>
                  </a:txBody>
                  <a:tcPr marL="72000" marR="72000" marT="9550" marB="9550" anchor="ctr">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tcPr>
                </a:tc>
                <a:tc>
                  <a:txBody>
                    <a:bodyPr/>
                    <a:lstStyle/>
                    <a:p>
                      <a:pPr algn="ctr">
                        <a:lnSpc>
                          <a:spcPct val="100000"/>
                        </a:lnSpc>
                        <a:spcAft>
                          <a:spcPts val="0"/>
                        </a:spcAft>
                      </a:pPr>
                      <a:r>
                        <a:rPr lang="en-GB" sz="900" dirty="0">
                          <a:solidFill>
                            <a:schemeClr val="tx1"/>
                          </a:solidFill>
                          <a:effectLst/>
                          <a:latin typeface="Arial" panose="020B0604020202020204" pitchFamily="34" charset="0"/>
                          <a:ea typeface="Calibri" panose="020F0502020204030204" pitchFamily="34" charset="0"/>
                        </a:rPr>
                        <a:t>75%</a:t>
                      </a:r>
                      <a:endParaRPr lang="en-GB" sz="900" dirty="0">
                        <a:solidFill>
                          <a:schemeClr val="tx1"/>
                        </a:solidFill>
                        <a:effectLst/>
                        <a:latin typeface="Calibri" panose="020F0502020204030204" pitchFamily="34" charset="0"/>
                        <a:ea typeface="Calibri" panose="020F0502020204030204" pitchFamily="34" charset="0"/>
                      </a:endParaRPr>
                    </a:p>
                  </a:txBody>
                  <a:tcPr marL="9550" marR="9550" marT="9550" marB="9550" anchor="ctr">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tcPr>
                </a:tc>
                <a:tc>
                  <a:txBody>
                    <a:bodyPr/>
                    <a:lstStyle/>
                    <a:p>
                      <a:pPr algn="ctr">
                        <a:lnSpc>
                          <a:spcPct val="100000"/>
                        </a:lnSpc>
                        <a:spcAft>
                          <a:spcPts val="0"/>
                        </a:spcAft>
                      </a:pPr>
                      <a:r>
                        <a:rPr lang="en-GB" sz="900" dirty="0">
                          <a:solidFill>
                            <a:schemeClr val="tx1"/>
                          </a:solidFill>
                          <a:effectLst/>
                          <a:latin typeface="Arial" panose="020B0604020202020204" pitchFamily="34" charset="0"/>
                          <a:ea typeface="Calibri" panose="020F0502020204030204" pitchFamily="34" charset="0"/>
                        </a:rPr>
                        <a:t>Best in class*</a:t>
                      </a:r>
                      <a:endParaRPr lang="en-GB" sz="900" dirty="0">
                        <a:solidFill>
                          <a:schemeClr val="tx1"/>
                        </a:solidFill>
                        <a:effectLst/>
                        <a:latin typeface="Calibri" panose="020F0502020204030204" pitchFamily="34" charset="0"/>
                        <a:ea typeface="Calibri" panose="020F0502020204030204" pitchFamily="34" charset="0"/>
                      </a:endParaRPr>
                    </a:p>
                  </a:txBody>
                  <a:tcPr marL="9550" marR="9550" marT="9550" marB="9550" anchor="ctr">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tcPr>
                </a:tc>
                <a:extLst>
                  <a:ext uri="{0D108BD9-81ED-4DB2-BD59-A6C34878D82A}">
                    <a16:rowId xmlns="" xmlns:a16="http://schemas.microsoft.com/office/drawing/2014/main" val="3755098777"/>
                  </a:ext>
                </a:extLst>
              </a:tr>
              <a:tr h="308959">
                <a:tc rowSpan="5">
                  <a:txBody>
                    <a:bodyPr/>
                    <a:lstStyle/>
                    <a:p>
                      <a:pPr algn="ctr">
                        <a:lnSpc>
                          <a:spcPct val="100000"/>
                        </a:lnSpc>
                        <a:spcAft>
                          <a:spcPts val="0"/>
                        </a:spcAft>
                      </a:pPr>
                      <a:r>
                        <a:rPr lang="en-GB" sz="900" dirty="0">
                          <a:solidFill>
                            <a:schemeClr val="tx1"/>
                          </a:solidFill>
                          <a:effectLst/>
                          <a:latin typeface="Arial" panose="020B0604020202020204" pitchFamily="34" charset="0"/>
                          <a:ea typeface="Calibri" panose="020F0502020204030204" pitchFamily="34" charset="0"/>
                        </a:rPr>
                        <a:t>System leadership –</a:t>
                      </a:r>
                      <a:endParaRPr lang="en-GB" sz="900" dirty="0">
                        <a:solidFill>
                          <a:schemeClr val="tx1"/>
                        </a:solidFill>
                        <a:effectLst/>
                        <a:latin typeface="Calibri" panose="020F0502020204030204" pitchFamily="34" charset="0"/>
                        <a:ea typeface="Calibri" panose="020F0502020204030204" pitchFamily="34" charset="0"/>
                      </a:endParaRPr>
                    </a:p>
                    <a:p>
                      <a:pPr algn="ctr">
                        <a:lnSpc>
                          <a:spcPct val="100000"/>
                        </a:lnSpc>
                        <a:spcAft>
                          <a:spcPts val="0"/>
                        </a:spcAft>
                      </a:pPr>
                      <a:r>
                        <a:rPr lang="en-GB" sz="900" dirty="0">
                          <a:solidFill>
                            <a:schemeClr val="tx1"/>
                          </a:solidFill>
                          <a:effectLst/>
                          <a:latin typeface="Arial" panose="020B0604020202020204" pitchFamily="34" charset="0"/>
                          <a:ea typeface="Calibri" panose="020F0502020204030204" pitchFamily="34" charset="0"/>
                        </a:rPr>
                        <a:t>Performance across C&amp;M**</a:t>
                      </a:r>
                      <a:endParaRPr lang="en-GB" sz="900" dirty="0">
                        <a:solidFill>
                          <a:schemeClr val="tx1"/>
                        </a:solidFill>
                        <a:effectLst/>
                        <a:latin typeface="Calibri" panose="020F0502020204030204" pitchFamily="34" charset="0"/>
                        <a:ea typeface="Calibri" panose="020F0502020204030204" pitchFamily="34" charset="0"/>
                      </a:endParaRPr>
                    </a:p>
                  </a:txBody>
                  <a:tcPr marL="9550" marR="9550" marT="9550" marB="9550" vert="vert270" anchor="ctr">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tcPr>
                </a:tc>
                <a:tc>
                  <a:txBody>
                    <a:bodyPr/>
                    <a:lstStyle/>
                    <a:p>
                      <a:pPr>
                        <a:lnSpc>
                          <a:spcPct val="100000"/>
                        </a:lnSpc>
                        <a:spcAft>
                          <a:spcPts val="0"/>
                        </a:spcAft>
                      </a:pPr>
                      <a:r>
                        <a:rPr lang="en-GB" sz="900" dirty="0">
                          <a:solidFill>
                            <a:schemeClr val="tx1"/>
                          </a:solidFill>
                          <a:effectLst/>
                          <a:latin typeface="Arial" panose="020B0604020202020204" pitchFamily="34" charset="0"/>
                          <a:ea typeface="Calibri" panose="020F0502020204030204" pitchFamily="34" charset="0"/>
                        </a:rPr>
                        <a:t>Total transformation funding provided by the National Cancer Programme Team to C&amp;M.</a:t>
                      </a:r>
                      <a:endParaRPr lang="en-GB" sz="900" dirty="0">
                        <a:solidFill>
                          <a:schemeClr val="tx1"/>
                        </a:solidFill>
                        <a:effectLst/>
                        <a:latin typeface="Calibri" panose="020F0502020204030204" pitchFamily="34" charset="0"/>
                        <a:ea typeface="Calibri" panose="020F0502020204030204" pitchFamily="34" charset="0"/>
                      </a:endParaRPr>
                    </a:p>
                  </a:txBody>
                  <a:tcPr marL="72000" marR="72000" marT="9550" marB="9550" anchor="ctr">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tcPr>
                </a:tc>
                <a:tc>
                  <a:txBody>
                    <a:bodyPr/>
                    <a:lstStyle/>
                    <a:p>
                      <a:pPr algn="ctr">
                        <a:lnSpc>
                          <a:spcPct val="100000"/>
                        </a:lnSpc>
                        <a:spcAft>
                          <a:spcPts val="0"/>
                        </a:spcAft>
                      </a:pPr>
                      <a:r>
                        <a:rPr lang="en-GB" sz="900" dirty="0">
                          <a:solidFill>
                            <a:schemeClr val="tx1"/>
                          </a:solidFill>
                          <a:effectLst/>
                          <a:latin typeface="Arial" panose="020B0604020202020204" pitchFamily="34" charset="0"/>
                          <a:ea typeface="Calibri" panose="020F0502020204030204" pitchFamily="34" charset="0"/>
                        </a:rPr>
                        <a:t>£9M</a:t>
                      </a:r>
                      <a:endParaRPr lang="en-GB" sz="900" dirty="0">
                        <a:solidFill>
                          <a:schemeClr val="tx1"/>
                        </a:solidFill>
                        <a:effectLst/>
                        <a:latin typeface="Calibri" panose="020F0502020204030204" pitchFamily="34" charset="0"/>
                        <a:ea typeface="Calibri" panose="020F0502020204030204" pitchFamily="34" charset="0"/>
                      </a:endParaRPr>
                    </a:p>
                  </a:txBody>
                  <a:tcPr marL="9550" marR="9550" marT="9550" marB="9550" anchor="ctr">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tcPr>
                </a:tc>
                <a:tc>
                  <a:txBody>
                    <a:bodyPr/>
                    <a:lstStyle/>
                    <a:p>
                      <a:pPr algn="ctr">
                        <a:lnSpc>
                          <a:spcPct val="100000"/>
                        </a:lnSpc>
                        <a:spcAft>
                          <a:spcPts val="0"/>
                        </a:spcAft>
                      </a:pPr>
                      <a:r>
                        <a:rPr lang="en-GB" sz="900" dirty="0">
                          <a:solidFill>
                            <a:schemeClr val="tx1"/>
                          </a:solidFill>
                          <a:effectLst/>
                          <a:latin typeface="Arial" panose="020B0604020202020204" pitchFamily="34" charset="0"/>
                          <a:ea typeface="Calibri" panose="020F0502020204030204" pitchFamily="34" charset="0"/>
                        </a:rPr>
                        <a:t>£20M</a:t>
                      </a:r>
                      <a:endParaRPr lang="en-GB" sz="900" dirty="0">
                        <a:solidFill>
                          <a:schemeClr val="tx1"/>
                        </a:solidFill>
                        <a:effectLst/>
                        <a:latin typeface="Calibri" panose="020F0502020204030204" pitchFamily="34" charset="0"/>
                        <a:ea typeface="Calibri" panose="020F0502020204030204" pitchFamily="34" charset="0"/>
                      </a:endParaRPr>
                    </a:p>
                  </a:txBody>
                  <a:tcPr marL="9550" marR="9550" marT="9550" marB="9550" anchor="ctr">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tcPr>
                </a:tc>
                <a:extLst>
                  <a:ext uri="{0D108BD9-81ED-4DB2-BD59-A6C34878D82A}">
                    <a16:rowId xmlns="" xmlns:a16="http://schemas.microsoft.com/office/drawing/2014/main" val="2727869855"/>
                  </a:ext>
                </a:extLst>
              </a:tr>
              <a:tr h="308959">
                <a:tc vMerge="1">
                  <a:txBody>
                    <a:bodyPr/>
                    <a:lstStyle/>
                    <a:p>
                      <a:endParaRPr lang="en-GB"/>
                    </a:p>
                  </a:txBody>
                  <a:tcPr/>
                </a:tc>
                <a:tc>
                  <a:txBody>
                    <a:bodyPr/>
                    <a:lstStyle/>
                    <a:p>
                      <a:pPr>
                        <a:lnSpc>
                          <a:spcPct val="100000"/>
                        </a:lnSpc>
                        <a:spcAft>
                          <a:spcPts val="0"/>
                        </a:spcAft>
                      </a:pPr>
                      <a:r>
                        <a:rPr lang="en-GB" sz="900" dirty="0">
                          <a:solidFill>
                            <a:schemeClr val="tx1"/>
                          </a:solidFill>
                          <a:effectLst/>
                          <a:latin typeface="Arial" panose="020B0604020202020204" pitchFamily="34" charset="0"/>
                          <a:ea typeface="Calibri" panose="020F0502020204030204" pitchFamily="34" charset="0"/>
                        </a:rPr>
                        <a:t>Overall patient satisfaction with cancer care.</a:t>
                      </a:r>
                      <a:endParaRPr lang="en-GB" sz="900" dirty="0">
                        <a:solidFill>
                          <a:schemeClr val="tx1"/>
                        </a:solidFill>
                        <a:effectLst/>
                        <a:latin typeface="Calibri" panose="020F0502020204030204" pitchFamily="34" charset="0"/>
                        <a:ea typeface="Calibri" panose="020F0502020204030204" pitchFamily="34" charset="0"/>
                      </a:endParaRPr>
                    </a:p>
                  </a:txBody>
                  <a:tcPr marL="72000" marR="72000" marT="9550" marB="9550" anchor="ctr">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tcPr>
                </a:tc>
                <a:tc>
                  <a:txBody>
                    <a:bodyPr/>
                    <a:lstStyle/>
                    <a:p>
                      <a:pPr algn="ctr">
                        <a:lnSpc>
                          <a:spcPct val="100000"/>
                        </a:lnSpc>
                        <a:spcAft>
                          <a:spcPts val="0"/>
                        </a:spcAft>
                      </a:pPr>
                      <a:r>
                        <a:rPr lang="en-GB" sz="900" dirty="0">
                          <a:solidFill>
                            <a:schemeClr val="tx1"/>
                          </a:solidFill>
                          <a:effectLst/>
                          <a:latin typeface="Arial" panose="020B0604020202020204" pitchFamily="34" charset="0"/>
                          <a:ea typeface="Calibri" panose="020F0502020204030204" pitchFamily="34" charset="0"/>
                        </a:rPr>
                        <a:t>91%</a:t>
                      </a:r>
                      <a:endParaRPr lang="en-GB" sz="900" dirty="0">
                        <a:solidFill>
                          <a:schemeClr val="tx1"/>
                        </a:solidFill>
                        <a:effectLst/>
                        <a:latin typeface="Calibri" panose="020F0502020204030204" pitchFamily="34" charset="0"/>
                        <a:ea typeface="Calibri" panose="020F0502020204030204" pitchFamily="34" charset="0"/>
                      </a:endParaRPr>
                    </a:p>
                  </a:txBody>
                  <a:tcPr marL="9550" marR="9550" marT="9550" marB="9550" anchor="ctr">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tcPr>
                </a:tc>
                <a:tc>
                  <a:txBody>
                    <a:bodyPr/>
                    <a:lstStyle/>
                    <a:p>
                      <a:pPr algn="ctr">
                        <a:lnSpc>
                          <a:spcPct val="100000"/>
                        </a:lnSpc>
                        <a:spcAft>
                          <a:spcPts val="0"/>
                        </a:spcAft>
                      </a:pPr>
                      <a:r>
                        <a:rPr lang="en-GB" sz="900" dirty="0">
                          <a:solidFill>
                            <a:schemeClr val="tx1"/>
                          </a:solidFill>
                          <a:effectLst/>
                          <a:latin typeface="Arial" panose="020B0604020202020204" pitchFamily="34" charset="0"/>
                          <a:ea typeface="Calibri" panose="020F0502020204030204" pitchFamily="34" charset="0"/>
                        </a:rPr>
                        <a:t>Best in class*</a:t>
                      </a:r>
                      <a:endParaRPr lang="en-GB" sz="900" dirty="0">
                        <a:solidFill>
                          <a:schemeClr val="tx1"/>
                        </a:solidFill>
                        <a:effectLst/>
                        <a:latin typeface="Calibri" panose="020F0502020204030204" pitchFamily="34" charset="0"/>
                        <a:ea typeface="Calibri" panose="020F0502020204030204" pitchFamily="34" charset="0"/>
                      </a:endParaRPr>
                    </a:p>
                  </a:txBody>
                  <a:tcPr marL="9550" marR="9550" marT="9550" marB="9550" anchor="ctr">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tcPr>
                </a:tc>
                <a:extLst>
                  <a:ext uri="{0D108BD9-81ED-4DB2-BD59-A6C34878D82A}">
                    <a16:rowId xmlns="" xmlns:a16="http://schemas.microsoft.com/office/drawing/2014/main" val="3290135434"/>
                  </a:ext>
                </a:extLst>
              </a:tr>
              <a:tr h="176269">
                <a:tc vMerge="1">
                  <a:txBody>
                    <a:bodyPr/>
                    <a:lstStyle/>
                    <a:p>
                      <a:endParaRPr lang="en-GB"/>
                    </a:p>
                  </a:txBody>
                  <a:tcPr>
                    <a:lnT w="12700" cmpd="sng">
                      <a:noFill/>
                      <a:prstDash val="solid"/>
                    </a:lnT>
                  </a:tcPr>
                </a:tc>
                <a:tc>
                  <a:txBody>
                    <a:bodyPr/>
                    <a:lstStyle/>
                    <a:p>
                      <a:pPr>
                        <a:lnSpc>
                          <a:spcPct val="100000"/>
                        </a:lnSpc>
                        <a:spcAft>
                          <a:spcPts val="0"/>
                        </a:spcAft>
                      </a:pPr>
                      <a:r>
                        <a:rPr lang="en-GB" sz="900" dirty="0">
                          <a:solidFill>
                            <a:schemeClr val="tx1"/>
                          </a:solidFill>
                          <a:effectLst/>
                          <a:latin typeface="Arial" panose="020B0604020202020204" pitchFamily="34" charset="0"/>
                          <a:ea typeface="Calibri" panose="020F0502020204030204" pitchFamily="34" charset="0"/>
                        </a:rPr>
                        <a:t>Survival rates - one year***</a:t>
                      </a:r>
                      <a:endParaRPr lang="en-GB" sz="900" dirty="0">
                        <a:solidFill>
                          <a:schemeClr val="tx1"/>
                        </a:solidFill>
                        <a:effectLst/>
                        <a:latin typeface="Calibri" panose="020F0502020204030204" pitchFamily="34" charset="0"/>
                        <a:ea typeface="Calibri" panose="020F0502020204030204" pitchFamily="34" charset="0"/>
                      </a:endParaRPr>
                    </a:p>
                  </a:txBody>
                  <a:tcPr marL="72000" marR="72000" marT="9550" marB="9550" anchor="ctr">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tcPr>
                </a:tc>
                <a:tc>
                  <a:txBody>
                    <a:bodyPr/>
                    <a:lstStyle/>
                    <a:p>
                      <a:pPr algn="ctr">
                        <a:lnSpc>
                          <a:spcPct val="100000"/>
                        </a:lnSpc>
                        <a:spcAft>
                          <a:spcPts val="0"/>
                        </a:spcAft>
                      </a:pPr>
                      <a:r>
                        <a:rPr lang="en-GB" sz="900" dirty="0">
                          <a:solidFill>
                            <a:schemeClr val="tx1"/>
                          </a:solidFill>
                          <a:effectLst/>
                          <a:latin typeface="Arial" panose="020B0604020202020204" pitchFamily="34" charset="0"/>
                          <a:ea typeface="Calibri" panose="020F0502020204030204" pitchFamily="34" charset="0"/>
                        </a:rPr>
                        <a:t>72-75%</a:t>
                      </a:r>
                      <a:endParaRPr lang="en-GB" sz="900" dirty="0">
                        <a:solidFill>
                          <a:schemeClr val="tx1"/>
                        </a:solidFill>
                        <a:effectLst/>
                        <a:latin typeface="Calibri" panose="020F0502020204030204" pitchFamily="34" charset="0"/>
                        <a:ea typeface="Calibri" panose="020F0502020204030204" pitchFamily="34" charset="0"/>
                      </a:endParaRPr>
                    </a:p>
                  </a:txBody>
                  <a:tcPr marL="9550" marR="9550" marT="9550" marB="9550" anchor="ctr">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tcPr>
                </a:tc>
                <a:tc>
                  <a:txBody>
                    <a:bodyPr/>
                    <a:lstStyle/>
                    <a:p>
                      <a:pPr algn="ctr">
                        <a:lnSpc>
                          <a:spcPct val="100000"/>
                        </a:lnSpc>
                        <a:spcAft>
                          <a:spcPts val="0"/>
                        </a:spcAft>
                      </a:pPr>
                      <a:r>
                        <a:rPr lang="en-GB" sz="900" dirty="0">
                          <a:solidFill>
                            <a:schemeClr val="tx1"/>
                          </a:solidFill>
                          <a:effectLst/>
                          <a:latin typeface="Arial" panose="020B0604020202020204" pitchFamily="34" charset="0"/>
                          <a:ea typeface="Calibri" panose="020F0502020204030204" pitchFamily="34" charset="0"/>
                        </a:rPr>
                        <a:t>75%</a:t>
                      </a:r>
                      <a:endParaRPr lang="en-GB" sz="900" dirty="0">
                        <a:solidFill>
                          <a:schemeClr val="tx1"/>
                        </a:solidFill>
                        <a:effectLst/>
                        <a:latin typeface="Calibri" panose="020F0502020204030204" pitchFamily="34" charset="0"/>
                        <a:ea typeface="Calibri" panose="020F0502020204030204" pitchFamily="34" charset="0"/>
                      </a:endParaRPr>
                    </a:p>
                  </a:txBody>
                  <a:tcPr marL="9550" marR="9550" marT="9550" marB="9550" anchor="ctr">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tcPr>
                </a:tc>
                <a:extLst>
                  <a:ext uri="{0D108BD9-81ED-4DB2-BD59-A6C34878D82A}">
                    <a16:rowId xmlns="" xmlns:a16="http://schemas.microsoft.com/office/drawing/2014/main" val="560310479"/>
                  </a:ext>
                </a:extLst>
              </a:tr>
              <a:tr h="164535">
                <a:tc vMerge="1">
                  <a:txBody>
                    <a:bodyPr/>
                    <a:lstStyle/>
                    <a:p>
                      <a:endParaRPr lang="en-GB"/>
                    </a:p>
                  </a:txBody>
                  <a:tcPr/>
                </a:tc>
                <a:tc>
                  <a:txBody>
                    <a:bodyPr/>
                    <a:lstStyle/>
                    <a:p>
                      <a:pPr>
                        <a:lnSpc>
                          <a:spcPct val="100000"/>
                        </a:lnSpc>
                        <a:spcAft>
                          <a:spcPts val="0"/>
                        </a:spcAft>
                      </a:pPr>
                      <a:r>
                        <a:rPr lang="en-GB" sz="900" dirty="0">
                          <a:solidFill>
                            <a:schemeClr val="tx1"/>
                          </a:solidFill>
                          <a:effectLst/>
                          <a:latin typeface="Arial" panose="020B0604020202020204" pitchFamily="34" charset="0"/>
                          <a:ea typeface="Calibri" panose="020F0502020204030204" pitchFamily="34" charset="0"/>
                        </a:rPr>
                        <a:t>Survival rates - ten years***</a:t>
                      </a:r>
                      <a:endParaRPr lang="en-GB" sz="900" dirty="0">
                        <a:solidFill>
                          <a:schemeClr val="tx1"/>
                        </a:solidFill>
                        <a:effectLst/>
                        <a:latin typeface="Calibri" panose="020F0502020204030204" pitchFamily="34" charset="0"/>
                        <a:ea typeface="Calibri" panose="020F0502020204030204" pitchFamily="34" charset="0"/>
                      </a:endParaRPr>
                    </a:p>
                  </a:txBody>
                  <a:tcPr marL="72000" marR="72000" marT="9550" marB="9550" anchor="ctr">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tcPr>
                </a:tc>
                <a:tc>
                  <a:txBody>
                    <a:bodyPr/>
                    <a:lstStyle/>
                    <a:p>
                      <a:pPr algn="ctr">
                        <a:lnSpc>
                          <a:spcPct val="100000"/>
                        </a:lnSpc>
                        <a:spcAft>
                          <a:spcPts val="0"/>
                        </a:spcAft>
                      </a:pPr>
                      <a:r>
                        <a:rPr lang="en-GB" sz="900" dirty="0">
                          <a:solidFill>
                            <a:schemeClr val="tx1"/>
                          </a:solidFill>
                          <a:effectLst/>
                          <a:latin typeface="Arial" panose="020B0604020202020204" pitchFamily="34" charset="0"/>
                          <a:ea typeface="Calibri" panose="020F0502020204030204" pitchFamily="34" charset="0"/>
                        </a:rPr>
                        <a:t>49.8%</a:t>
                      </a:r>
                      <a:endParaRPr lang="en-GB" sz="900" dirty="0">
                        <a:solidFill>
                          <a:schemeClr val="tx1"/>
                        </a:solidFill>
                        <a:effectLst/>
                        <a:latin typeface="Calibri" panose="020F0502020204030204" pitchFamily="34" charset="0"/>
                        <a:ea typeface="Calibri" panose="020F0502020204030204" pitchFamily="34" charset="0"/>
                      </a:endParaRPr>
                    </a:p>
                  </a:txBody>
                  <a:tcPr marL="9550" marR="9550" marT="9550" marB="9550" anchor="ctr">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tcPr>
                </a:tc>
                <a:tc>
                  <a:txBody>
                    <a:bodyPr/>
                    <a:lstStyle/>
                    <a:p>
                      <a:pPr algn="ctr">
                        <a:lnSpc>
                          <a:spcPct val="100000"/>
                        </a:lnSpc>
                        <a:spcAft>
                          <a:spcPts val="0"/>
                        </a:spcAft>
                      </a:pPr>
                      <a:r>
                        <a:rPr lang="en-GB" sz="900" dirty="0">
                          <a:solidFill>
                            <a:schemeClr val="tx1"/>
                          </a:solidFill>
                          <a:effectLst/>
                          <a:latin typeface="Arial" panose="020B0604020202020204" pitchFamily="34" charset="0"/>
                          <a:ea typeface="Calibri" panose="020F0502020204030204" pitchFamily="34" charset="0"/>
                        </a:rPr>
                        <a:t>57%</a:t>
                      </a:r>
                      <a:endParaRPr lang="en-GB" sz="900" dirty="0">
                        <a:solidFill>
                          <a:schemeClr val="tx1"/>
                        </a:solidFill>
                        <a:effectLst/>
                        <a:latin typeface="Calibri" panose="020F0502020204030204" pitchFamily="34" charset="0"/>
                        <a:ea typeface="Calibri" panose="020F0502020204030204" pitchFamily="34" charset="0"/>
                      </a:endParaRPr>
                    </a:p>
                  </a:txBody>
                  <a:tcPr marL="9550" marR="9550" marT="9550" marB="9550" anchor="ctr">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tcPr>
                </a:tc>
                <a:extLst>
                  <a:ext uri="{0D108BD9-81ED-4DB2-BD59-A6C34878D82A}">
                    <a16:rowId xmlns="" xmlns:a16="http://schemas.microsoft.com/office/drawing/2014/main" val="3462390086"/>
                  </a:ext>
                </a:extLst>
              </a:tr>
              <a:tr h="164535">
                <a:tc vMerge="1">
                  <a:txBody>
                    <a:bodyPr/>
                    <a:lstStyle/>
                    <a:p>
                      <a:endParaRPr lang="en-GB"/>
                    </a:p>
                  </a:txBody>
                  <a:tcPr/>
                </a:tc>
                <a:tc>
                  <a:txBody>
                    <a:bodyPr/>
                    <a:lstStyle/>
                    <a:p>
                      <a:pPr>
                        <a:lnSpc>
                          <a:spcPct val="100000"/>
                        </a:lnSpc>
                        <a:spcAft>
                          <a:spcPts val="0"/>
                        </a:spcAft>
                      </a:pPr>
                      <a:r>
                        <a:rPr lang="en-GB" sz="900" dirty="0">
                          <a:solidFill>
                            <a:schemeClr val="tx1"/>
                          </a:solidFill>
                          <a:effectLst/>
                          <a:latin typeface="Arial" panose="020B0604020202020204" pitchFamily="34" charset="0"/>
                          <a:ea typeface="Calibri" panose="020F0502020204030204" pitchFamily="34" charset="0"/>
                        </a:rPr>
                        <a:t>Early stage diagnosis (Stage 1 or 2)**</a:t>
                      </a:r>
                      <a:endParaRPr lang="en-GB" sz="900" dirty="0">
                        <a:solidFill>
                          <a:schemeClr val="tx1"/>
                        </a:solidFill>
                        <a:effectLst/>
                        <a:latin typeface="Calibri" panose="020F0502020204030204" pitchFamily="34" charset="0"/>
                        <a:ea typeface="Calibri" panose="020F0502020204030204" pitchFamily="34" charset="0"/>
                      </a:endParaRPr>
                    </a:p>
                  </a:txBody>
                  <a:tcPr marL="72000" marR="72000" marT="9550" marB="9550" anchor="ctr">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tcPr>
                </a:tc>
                <a:tc>
                  <a:txBody>
                    <a:bodyPr/>
                    <a:lstStyle/>
                    <a:p>
                      <a:pPr algn="ctr">
                        <a:lnSpc>
                          <a:spcPct val="100000"/>
                        </a:lnSpc>
                        <a:spcAft>
                          <a:spcPts val="0"/>
                        </a:spcAft>
                      </a:pPr>
                      <a:r>
                        <a:rPr lang="en-GB" sz="900" dirty="0">
                          <a:solidFill>
                            <a:schemeClr val="tx1"/>
                          </a:solidFill>
                          <a:effectLst/>
                          <a:latin typeface="Arial" panose="020B0604020202020204" pitchFamily="34" charset="0"/>
                          <a:ea typeface="Calibri" panose="020F0502020204030204" pitchFamily="34" charset="0"/>
                        </a:rPr>
                        <a:t>49-55%</a:t>
                      </a:r>
                      <a:endParaRPr lang="en-GB" sz="900" dirty="0">
                        <a:solidFill>
                          <a:schemeClr val="tx1"/>
                        </a:solidFill>
                        <a:effectLst/>
                        <a:latin typeface="Calibri" panose="020F0502020204030204" pitchFamily="34" charset="0"/>
                        <a:ea typeface="Calibri" panose="020F0502020204030204" pitchFamily="34" charset="0"/>
                      </a:endParaRPr>
                    </a:p>
                  </a:txBody>
                  <a:tcPr marL="9550" marR="9550" marT="9550" marB="9550" anchor="ctr">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tcPr>
                </a:tc>
                <a:tc>
                  <a:txBody>
                    <a:bodyPr/>
                    <a:lstStyle/>
                    <a:p>
                      <a:pPr algn="ctr">
                        <a:lnSpc>
                          <a:spcPct val="100000"/>
                        </a:lnSpc>
                        <a:spcAft>
                          <a:spcPts val="0"/>
                        </a:spcAft>
                      </a:pPr>
                      <a:r>
                        <a:rPr lang="en-GB" sz="900" dirty="0">
                          <a:solidFill>
                            <a:schemeClr val="tx1"/>
                          </a:solidFill>
                          <a:effectLst/>
                          <a:latin typeface="Arial" panose="020B0604020202020204" pitchFamily="34" charset="0"/>
                          <a:ea typeface="Calibri" panose="020F0502020204030204" pitchFamily="34" charset="0"/>
                        </a:rPr>
                        <a:t>62%</a:t>
                      </a:r>
                      <a:endParaRPr lang="en-GB" sz="900" dirty="0">
                        <a:solidFill>
                          <a:schemeClr val="tx1"/>
                        </a:solidFill>
                        <a:effectLst/>
                        <a:latin typeface="Calibri" panose="020F0502020204030204" pitchFamily="34" charset="0"/>
                        <a:ea typeface="Calibri" panose="020F0502020204030204" pitchFamily="34" charset="0"/>
                      </a:endParaRPr>
                    </a:p>
                  </a:txBody>
                  <a:tcPr marL="9550" marR="9550" marT="9550" marB="9550" anchor="ctr">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tcPr>
                </a:tc>
                <a:extLst>
                  <a:ext uri="{0D108BD9-81ED-4DB2-BD59-A6C34878D82A}">
                    <a16:rowId xmlns="" xmlns:a16="http://schemas.microsoft.com/office/drawing/2014/main" val="2946481771"/>
                  </a:ext>
                </a:extLst>
              </a:tr>
            </a:tbl>
          </a:graphicData>
        </a:graphic>
      </p:graphicFrame>
      <p:sp>
        <p:nvSpPr>
          <p:cNvPr id="13" name="TextBox 12">
            <a:extLst>
              <a:ext uri="{FF2B5EF4-FFF2-40B4-BE49-F238E27FC236}">
                <a16:creationId xmlns="" xmlns:a16="http://schemas.microsoft.com/office/drawing/2014/main" id="{C307DC1B-D7F7-401C-A0F4-A68EF62FFD3B}"/>
              </a:ext>
            </a:extLst>
          </p:cNvPr>
          <p:cNvSpPr txBox="1"/>
          <p:nvPr/>
        </p:nvSpPr>
        <p:spPr>
          <a:xfrm>
            <a:off x="3852712" y="5861852"/>
            <a:ext cx="4896001" cy="369332"/>
          </a:xfrm>
          <a:prstGeom prst="rect">
            <a:avLst/>
          </a:prstGeom>
          <a:noFill/>
        </p:spPr>
        <p:txBody>
          <a:bodyPr wrap="square" lIns="0" tIns="0" rIns="0" bIns="0" rtlCol="0">
            <a:spAutoFit/>
          </a:bodyPr>
          <a:lstStyle/>
          <a:p>
            <a:r>
              <a:rPr lang="en-GB" sz="800" dirty="0">
                <a:latin typeface="Arial" panose="020B0604020202020204" pitchFamily="34" charset="0"/>
                <a:cs typeface="Arial" panose="020B0604020202020204" pitchFamily="34" charset="0"/>
              </a:rPr>
              <a:t>* “Best In Class / Top Decile” refers to the Acute Specialist Trust grouping from the NHS Staff Survey.</a:t>
            </a:r>
          </a:p>
          <a:p>
            <a:r>
              <a:rPr lang="en-GB" sz="800" dirty="0">
                <a:latin typeface="Arial" panose="020B0604020202020204" pitchFamily="34" charset="0"/>
                <a:cs typeface="Arial" panose="020B0604020202020204" pitchFamily="34" charset="0"/>
              </a:rPr>
              <a:t>**Early stage diagnosis planned for 2021 delivery as per national cancer strategy.</a:t>
            </a:r>
          </a:p>
          <a:p>
            <a:r>
              <a:rPr lang="en-GB" sz="800" dirty="0">
                <a:latin typeface="Arial" panose="020B0604020202020204" pitchFamily="34" charset="0"/>
                <a:cs typeface="Arial" panose="020B0604020202020204" pitchFamily="34" charset="0"/>
              </a:rPr>
              <a:t>***For patients diagnosed in 2020 (baseline represents all England position)</a:t>
            </a:r>
          </a:p>
        </p:txBody>
      </p:sp>
      <p:pic>
        <p:nvPicPr>
          <p:cNvPr id="8" name="Picture 7">
            <a:extLst>
              <a:ext uri="{FF2B5EF4-FFF2-40B4-BE49-F238E27FC236}">
                <a16:creationId xmlns="" xmlns:a16="http://schemas.microsoft.com/office/drawing/2014/main" id="{465C3DBA-CFC6-4526-81F0-119E2D971EC0}"/>
              </a:ext>
            </a:extLst>
          </p:cNvPr>
          <p:cNvPicPr>
            <a:picLocks noChangeAspect="1"/>
          </p:cNvPicPr>
          <p:nvPr/>
        </p:nvPicPr>
        <p:blipFill rotWithShape="1">
          <a:blip r:embed="rId2"/>
          <a:srcRect r="63168"/>
          <a:stretch/>
        </p:blipFill>
        <p:spPr>
          <a:xfrm>
            <a:off x="493775" y="6197389"/>
            <a:ext cx="549581" cy="531763"/>
          </a:xfrm>
          <a:prstGeom prst="rect">
            <a:avLst/>
          </a:prstGeom>
        </p:spPr>
      </p:pic>
      <p:sp>
        <p:nvSpPr>
          <p:cNvPr id="9" name="Rectangle 8">
            <a:extLst>
              <a:ext uri="{FF2B5EF4-FFF2-40B4-BE49-F238E27FC236}">
                <a16:creationId xmlns="" xmlns:a16="http://schemas.microsoft.com/office/drawing/2014/main" id="{B07308B7-F05B-4542-BC88-BA2115439416}"/>
              </a:ext>
            </a:extLst>
          </p:cNvPr>
          <p:cNvSpPr/>
          <p:nvPr/>
        </p:nvSpPr>
        <p:spPr>
          <a:xfrm>
            <a:off x="1043356" y="6309380"/>
            <a:ext cx="3344185" cy="307777"/>
          </a:xfrm>
          <a:prstGeom prst="rect">
            <a:avLst/>
          </a:prstGeom>
        </p:spPr>
        <p:txBody>
          <a:bodyPr wrap="none">
            <a:spAutoFit/>
          </a:bodyPr>
          <a:lstStyle/>
          <a:p>
            <a:r>
              <a:rPr lang="en-GB" sz="1400" i="1" dirty="0">
                <a:solidFill>
                  <a:srgbClr val="006A71"/>
                </a:solidFill>
              </a:rPr>
              <a:t>Excellence in care, research and innovation</a:t>
            </a:r>
            <a:endParaRPr lang="en-GB" sz="1400" dirty="0"/>
          </a:p>
        </p:txBody>
      </p:sp>
    </p:spTree>
    <p:extLst>
      <p:ext uri="{BB962C8B-B14F-4D97-AF65-F5344CB8AC3E}">
        <p14:creationId xmlns:p14="http://schemas.microsoft.com/office/powerpoint/2010/main" val="24042912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C963A5B-F93E-438E-8AF6-10C1F6D223E3}"/>
              </a:ext>
            </a:extLst>
          </p:cNvPr>
          <p:cNvSpPr>
            <a:spLocks noGrp="1"/>
          </p:cNvSpPr>
          <p:nvPr>
            <p:ph type="title"/>
          </p:nvPr>
        </p:nvSpPr>
        <p:spPr>
          <a:xfrm>
            <a:off x="493775" y="219456"/>
            <a:ext cx="8254937" cy="411480"/>
          </a:xfrm>
        </p:spPr>
        <p:txBody>
          <a:bodyPr anchor="t"/>
          <a:lstStyle/>
          <a:p>
            <a:r>
              <a:rPr lang="en-GB" b="1" dirty="0"/>
              <a:t>APPENDIX A: </a:t>
            </a:r>
            <a:r>
              <a:rPr lang="en-GB" dirty="0"/>
              <a:t>Our priorities form a mutually-reinforcing programme of action to allow us to realise our vision.  </a:t>
            </a:r>
          </a:p>
        </p:txBody>
      </p:sp>
      <p:sp>
        <p:nvSpPr>
          <p:cNvPr id="5" name="Slide Number Placeholder 4">
            <a:extLst>
              <a:ext uri="{FF2B5EF4-FFF2-40B4-BE49-F238E27FC236}">
                <a16:creationId xmlns="" xmlns:a16="http://schemas.microsoft.com/office/drawing/2014/main" id="{B3A1F09C-5943-4F12-A3E1-6B875D13DD3A}"/>
              </a:ext>
            </a:extLst>
          </p:cNvPr>
          <p:cNvSpPr>
            <a:spLocks noGrp="1"/>
          </p:cNvSpPr>
          <p:nvPr>
            <p:ph type="sldNum" sz="quarter" idx="12"/>
          </p:nvPr>
        </p:nvSpPr>
        <p:spPr/>
        <p:txBody>
          <a:bodyPr/>
          <a:lstStyle/>
          <a:p>
            <a:fld id="{00E6A5BD-C011-4A45-AA3A-201790FB7F2B}" type="slidenum">
              <a:rPr lang="en-CA" smtClean="0"/>
              <a:pPr/>
              <a:t>26</a:t>
            </a:fld>
            <a:endParaRPr lang="en-CA" dirty="0"/>
          </a:p>
        </p:txBody>
      </p:sp>
      <p:graphicFrame>
        <p:nvGraphicFramePr>
          <p:cNvPr id="6" name="Table 140">
            <a:extLst>
              <a:ext uri="{FF2B5EF4-FFF2-40B4-BE49-F238E27FC236}">
                <a16:creationId xmlns="" xmlns:a16="http://schemas.microsoft.com/office/drawing/2014/main" id="{A9D5B643-3AF7-457C-830D-551471DFC1B0}"/>
              </a:ext>
            </a:extLst>
          </p:cNvPr>
          <p:cNvGraphicFramePr/>
          <p:nvPr>
            <p:extLst>
              <p:ext uri="{D42A27DB-BD31-4B8C-83A1-F6EECF244321}">
                <p14:modId xmlns:p14="http://schemas.microsoft.com/office/powerpoint/2010/main" val="1642977651"/>
              </p:ext>
            </p:extLst>
          </p:nvPr>
        </p:nvGraphicFramePr>
        <p:xfrm>
          <a:off x="468317" y="1233488"/>
          <a:ext cx="8280397" cy="4861200"/>
        </p:xfrm>
        <a:graphic>
          <a:graphicData uri="http://schemas.openxmlformats.org/drawingml/2006/table">
            <a:tbl>
              <a:tblPr firstRow="1"/>
              <a:tblGrid>
                <a:gridCol w="347070">
                  <a:extLst>
                    <a:ext uri="{9D8B030D-6E8A-4147-A177-3AD203B41FA5}">
                      <a16:colId xmlns="" xmlns:a16="http://schemas.microsoft.com/office/drawing/2014/main" val="2726034953"/>
                    </a:ext>
                  </a:extLst>
                </a:gridCol>
                <a:gridCol w="2731679">
                  <a:extLst>
                    <a:ext uri="{9D8B030D-6E8A-4147-A177-3AD203B41FA5}">
                      <a16:colId xmlns="" xmlns:a16="http://schemas.microsoft.com/office/drawing/2014/main" val="20000"/>
                    </a:ext>
                  </a:extLst>
                </a:gridCol>
                <a:gridCol w="325103">
                  <a:extLst>
                    <a:ext uri="{9D8B030D-6E8A-4147-A177-3AD203B41FA5}">
                      <a16:colId xmlns="" xmlns:a16="http://schemas.microsoft.com/office/drawing/2014/main" val="3639969969"/>
                    </a:ext>
                  </a:extLst>
                </a:gridCol>
                <a:gridCol w="325103">
                  <a:extLst>
                    <a:ext uri="{9D8B030D-6E8A-4147-A177-3AD203B41FA5}">
                      <a16:colId xmlns="" xmlns:a16="http://schemas.microsoft.com/office/drawing/2014/main" val="656775950"/>
                    </a:ext>
                  </a:extLst>
                </a:gridCol>
                <a:gridCol w="325103">
                  <a:extLst>
                    <a:ext uri="{9D8B030D-6E8A-4147-A177-3AD203B41FA5}">
                      <a16:colId xmlns="" xmlns:a16="http://schemas.microsoft.com/office/drawing/2014/main" val="2047497596"/>
                    </a:ext>
                  </a:extLst>
                </a:gridCol>
                <a:gridCol w="325103">
                  <a:extLst>
                    <a:ext uri="{9D8B030D-6E8A-4147-A177-3AD203B41FA5}">
                      <a16:colId xmlns="" xmlns:a16="http://schemas.microsoft.com/office/drawing/2014/main" val="2698061004"/>
                    </a:ext>
                  </a:extLst>
                </a:gridCol>
                <a:gridCol w="325103">
                  <a:extLst>
                    <a:ext uri="{9D8B030D-6E8A-4147-A177-3AD203B41FA5}">
                      <a16:colId xmlns="" xmlns:a16="http://schemas.microsoft.com/office/drawing/2014/main" val="476207884"/>
                    </a:ext>
                  </a:extLst>
                </a:gridCol>
                <a:gridCol w="325103">
                  <a:extLst>
                    <a:ext uri="{9D8B030D-6E8A-4147-A177-3AD203B41FA5}">
                      <a16:colId xmlns="" xmlns:a16="http://schemas.microsoft.com/office/drawing/2014/main" val="1096375759"/>
                    </a:ext>
                  </a:extLst>
                </a:gridCol>
                <a:gridCol w="325103">
                  <a:extLst>
                    <a:ext uri="{9D8B030D-6E8A-4147-A177-3AD203B41FA5}">
                      <a16:colId xmlns="" xmlns:a16="http://schemas.microsoft.com/office/drawing/2014/main" val="446386164"/>
                    </a:ext>
                  </a:extLst>
                </a:gridCol>
                <a:gridCol w="325103">
                  <a:extLst>
                    <a:ext uri="{9D8B030D-6E8A-4147-A177-3AD203B41FA5}">
                      <a16:colId xmlns="" xmlns:a16="http://schemas.microsoft.com/office/drawing/2014/main" val="2653526510"/>
                    </a:ext>
                  </a:extLst>
                </a:gridCol>
                <a:gridCol w="325103">
                  <a:extLst>
                    <a:ext uri="{9D8B030D-6E8A-4147-A177-3AD203B41FA5}">
                      <a16:colId xmlns="" xmlns:a16="http://schemas.microsoft.com/office/drawing/2014/main" val="3485394797"/>
                    </a:ext>
                  </a:extLst>
                </a:gridCol>
                <a:gridCol w="325103">
                  <a:extLst>
                    <a:ext uri="{9D8B030D-6E8A-4147-A177-3AD203B41FA5}">
                      <a16:colId xmlns="" xmlns:a16="http://schemas.microsoft.com/office/drawing/2014/main" val="1343076534"/>
                    </a:ext>
                  </a:extLst>
                </a:gridCol>
                <a:gridCol w="325103">
                  <a:extLst>
                    <a:ext uri="{9D8B030D-6E8A-4147-A177-3AD203B41FA5}">
                      <a16:colId xmlns="" xmlns:a16="http://schemas.microsoft.com/office/drawing/2014/main" val="3626764204"/>
                    </a:ext>
                  </a:extLst>
                </a:gridCol>
                <a:gridCol w="325103">
                  <a:extLst>
                    <a:ext uri="{9D8B030D-6E8A-4147-A177-3AD203B41FA5}">
                      <a16:colId xmlns="" xmlns:a16="http://schemas.microsoft.com/office/drawing/2014/main" val="1751018553"/>
                    </a:ext>
                  </a:extLst>
                </a:gridCol>
                <a:gridCol w="325103">
                  <a:extLst>
                    <a:ext uri="{9D8B030D-6E8A-4147-A177-3AD203B41FA5}">
                      <a16:colId xmlns="" xmlns:a16="http://schemas.microsoft.com/office/drawing/2014/main" val="1986174223"/>
                    </a:ext>
                  </a:extLst>
                </a:gridCol>
                <a:gridCol w="325103">
                  <a:extLst>
                    <a:ext uri="{9D8B030D-6E8A-4147-A177-3AD203B41FA5}">
                      <a16:colId xmlns="" xmlns:a16="http://schemas.microsoft.com/office/drawing/2014/main" val="927134323"/>
                    </a:ext>
                  </a:extLst>
                </a:gridCol>
                <a:gridCol w="325103">
                  <a:extLst>
                    <a:ext uri="{9D8B030D-6E8A-4147-A177-3AD203B41FA5}">
                      <a16:colId xmlns="" xmlns:a16="http://schemas.microsoft.com/office/drawing/2014/main" val="1226568437"/>
                    </a:ext>
                  </a:extLst>
                </a:gridCol>
                <a:gridCol w="325103">
                  <a:extLst>
                    <a:ext uri="{9D8B030D-6E8A-4147-A177-3AD203B41FA5}">
                      <a16:colId xmlns="" xmlns:a16="http://schemas.microsoft.com/office/drawing/2014/main" val="1815562637"/>
                    </a:ext>
                  </a:extLst>
                </a:gridCol>
              </a:tblGrid>
              <a:tr h="1728000">
                <a:tc>
                  <a:txBody>
                    <a:bodyPr/>
                    <a:lstStyle/>
                    <a:p>
                      <a:pPr lvl="0" algn="l">
                        <a:defRPr sz="1800" b="0" i="0" spc="0">
                          <a:solidFill>
                            <a:srgbClr val="000000"/>
                          </a:solidFill>
                        </a:defRPr>
                      </a:pPr>
                      <a:endParaRPr sz="800" b="1" dirty="0">
                        <a:solidFill>
                          <a:schemeClr val="tx1"/>
                        </a:solidFill>
                        <a:latin typeface="Calibri"/>
                        <a:ea typeface="Calibri"/>
                        <a:cs typeface="Calibri"/>
                        <a:sym typeface="Calibri"/>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6A71"/>
                      </a:solidFill>
                      <a:prstDash val="solid"/>
                      <a:round/>
                      <a:headEnd type="none" w="med" len="med"/>
                      <a:tailEnd type="none" w="med" len="med"/>
                    </a:lnB>
                    <a:noFill/>
                  </a:tcPr>
                </a:tc>
                <a:tc>
                  <a:txBody>
                    <a:bodyPr/>
                    <a:lstStyle/>
                    <a:p>
                      <a:pPr lvl="0" algn="l">
                        <a:defRPr sz="1800" b="0" i="0" spc="0">
                          <a:solidFill>
                            <a:srgbClr val="000000"/>
                          </a:solidFill>
                        </a:defRPr>
                      </a:pPr>
                      <a:endParaRPr sz="800" b="1" dirty="0">
                        <a:solidFill>
                          <a:schemeClr val="tx1"/>
                        </a:solidFill>
                        <a:latin typeface="Calibri"/>
                        <a:ea typeface="Calibri"/>
                        <a:cs typeface="Calibri"/>
                        <a:sym typeface="Calibri"/>
                      </a:endParaRPr>
                    </a:p>
                  </a:txBody>
                  <a:tcPr marL="36000" marR="36000" marT="36000" marB="36000" anchor="ctr" horzOverflow="overflow">
                    <a:lnL w="12700" cap="flat" cmpd="sng" algn="ctr">
                      <a:no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6A71"/>
                      </a:solidFill>
                      <a:prstDash val="solid"/>
                      <a:round/>
                      <a:headEnd type="none" w="med" len="med"/>
                      <a:tailEnd type="none" w="med" len="med"/>
                    </a:lnB>
                    <a:noFill/>
                  </a:tcPr>
                </a:tc>
                <a:tc>
                  <a:txBody>
                    <a:bodyPr/>
                    <a:lstStyle/>
                    <a:p>
                      <a:pPr algn="l" fontAlgn="b"/>
                      <a:r>
                        <a:rPr lang="en-GB" sz="800" b="0" i="0" u="none" strike="noStrike" dirty="0">
                          <a:solidFill>
                            <a:srgbClr val="000000"/>
                          </a:solidFill>
                          <a:effectLst/>
                          <a:latin typeface="Arial" panose="020B0604020202020204" pitchFamily="34" charset="0"/>
                          <a:cs typeface="Arial" panose="020B0604020202020204" pitchFamily="34" charset="0"/>
                        </a:rPr>
                        <a:t>A new flagship hospital in Liverpool. </a:t>
                      </a:r>
                    </a:p>
                  </a:txBody>
                  <a:tcPr marL="7620" marR="7620" marT="7620" marB="0" vert="vert270" anchor="ctr">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solidFill>
                      <a:schemeClr val="bg1">
                        <a:lumMod val="85000"/>
                        <a:alpha val="20000"/>
                      </a:schemeClr>
                    </a:solidFill>
                  </a:tcPr>
                </a:tc>
                <a:tc>
                  <a:txBody>
                    <a:bodyPr/>
                    <a:lstStyle/>
                    <a:p>
                      <a:pPr algn="l" fontAlgn="b"/>
                      <a:r>
                        <a:rPr lang="en-GB" sz="800" b="0" i="0" u="none" strike="noStrike" dirty="0">
                          <a:solidFill>
                            <a:srgbClr val="000000"/>
                          </a:solidFill>
                          <a:effectLst/>
                          <a:latin typeface="Arial" panose="020B0604020202020204" pitchFamily="34" charset="0"/>
                          <a:cs typeface="Arial" panose="020B0604020202020204" pitchFamily="34" charset="0"/>
                        </a:rPr>
                        <a:t>A new ‘tiered’ clinical model</a:t>
                      </a:r>
                    </a:p>
                  </a:txBody>
                  <a:tcPr marL="7620" marR="7620" marT="7620" marB="0" vert="vert270" anchor="ctr">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solidFill>
                      <a:schemeClr val="bg1">
                        <a:lumMod val="85000"/>
                        <a:alpha val="20000"/>
                      </a:schemeClr>
                    </a:solidFill>
                  </a:tcPr>
                </a:tc>
                <a:tc>
                  <a:txBody>
                    <a:bodyPr/>
                    <a:lstStyle/>
                    <a:p>
                      <a:pPr algn="l" fontAlgn="b"/>
                      <a:r>
                        <a:rPr lang="en-GB" sz="800" b="0" i="0" u="none" strike="noStrike" dirty="0">
                          <a:solidFill>
                            <a:srgbClr val="000000"/>
                          </a:solidFill>
                          <a:effectLst/>
                          <a:latin typeface="Arial" panose="020B0604020202020204" pitchFamily="34" charset="0"/>
                          <a:cs typeface="Arial" panose="020B0604020202020204" pitchFamily="34" charset="0"/>
                        </a:rPr>
                        <a:t>Integrate haemato-oncology services across the region.</a:t>
                      </a:r>
                    </a:p>
                  </a:txBody>
                  <a:tcPr marL="7620" marR="7620" marT="7620" marB="0" vert="vert270" anchor="ctr">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solidFill>
                      <a:schemeClr val="bg1">
                        <a:lumMod val="85000"/>
                        <a:alpha val="20000"/>
                      </a:schemeClr>
                    </a:solidFill>
                  </a:tcPr>
                </a:tc>
                <a:tc>
                  <a:txBody>
                    <a:bodyPr/>
                    <a:lstStyle/>
                    <a:p>
                      <a:pPr algn="l" fontAlgn="b"/>
                      <a:r>
                        <a:rPr lang="en-GB" sz="800" b="0" i="0" u="none" strike="noStrike" dirty="0">
                          <a:solidFill>
                            <a:srgbClr val="000000"/>
                          </a:solidFill>
                          <a:effectLst/>
                          <a:latin typeface="Arial" panose="020B0604020202020204" pitchFamily="34" charset="0"/>
                          <a:cs typeface="Arial" panose="020B0604020202020204" pitchFamily="34" charset="0"/>
                        </a:rPr>
                        <a:t>Global digital exemplar programme</a:t>
                      </a:r>
                    </a:p>
                  </a:txBody>
                  <a:tcPr marL="7620" marR="7620" marT="7620" marB="0" vert="vert270" anchor="ctr">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solidFill>
                      <a:schemeClr val="bg1">
                        <a:lumMod val="85000"/>
                        <a:alpha val="20000"/>
                      </a:schemeClr>
                    </a:solidFill>
                  </a:tcPr>
                </a:tc>
                <a:tc>
                  <a:txBody>
                    <a:bodyPr/>
                    <a:lstStyle/>
                    <a:p>
                      <a:pPr algn="l" fontAlgn="b"/>
                      <a:r>
                        <a:rPr lang="en-GB" sz="800" b="0" i="0" u="none" strike="noStrike" dirty="0">
                          <a:solidFill>
                            <a:srgbClr val="000000"/>
                          </a:solidFill>
                          <a:effectLst/>
                          <a:latin typeface="Arial" panose="020B0604020202020204" pitchFamily="34" charset="0"/>
                          <a:cs typeface="Arial" panose="020B0604020202020204" pitchFamily="34" charset="0"/>
                        </a:rPr>
                        <a:t>Play a pivotal role in the C&amp;M Cancer Alliance. </a:t>
                      </a:r>
                    </a:p>
                  </a:txBody>
                  <a:tcPr marL="7620" marR="7620" marT="7620" marB="0" vert="vert270" anchor="ctr">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solidFill>
                      <a:schemeClr val="bg1">
                        <a:lumMod val="85000"/>
                        <a:alpha val="20000"/>
                      </a:schemeClr>
                    </a:solidFill>
                  </a:tcPr>
                </a:tc>
                <a:tc>
                  <a:txBody>
                    <a:bodyPr/>
                    <a:lstStyle/>
                    <a:p>
                      <a:pPr algn="l" fontAlgn="b"/>
                      <a:r>
                        <a:rPr lang="en-GB" sz="800" b="0" i="0" u="none" strike="noStrike" dirty="0">
                          <a:solidFill>
                            <a:srgbClr val="000000"/>
                          </a:solidFill>
                          <a:effectLst/>
                          <a:latin typeface="Arial" panose="020B0604020202020204" pitchFamily="34" charset="0"/>
                          <a:cs typeface="Arial" panose="020B0604020202020204" pitchFamily="34" charset="0"/>
                        </a:rPr>
                        <a:t>Work through the Alliance to develop a ten-year plan.</a:t>
                      </a:r>
                    </a:p>
                  </a:txBody>
                  <a:tcPr marL="7620" marR="7620" marT="7620" marB="0" vert="vert270" anchor="ctr">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solidFill>
                      <a:schemeClr val="bg1">
                        <a:lumMod val="85000"/>
                        <a:alpha val="20000"/>
                      </a:schemeClr>
                    </a:solidFill>
                  </a:tcPr>
                </a:tc>
                <a:tc>
                  <a:txBody>
                    <a:bodyPr/>
                    <a:lstStyle/>
                    <a:p>
                      <a:pPr algn="l" fontAlgn="b"/>
                      <a:r>
                        <a:rPr lang="fr-FR" sz="800" b="0" i="0" u="none" strike="noStrike" dirty="0">
                          <a:solidFill>
                            <a:srgbClr val="000000"/>
                          </a:solidFill>
                          <a:effectLst/>
                          <a:latin typeface="Arial" panose="020B0604020202020204" pitchFamily="34" charset="0"/>
                          <a:cs typeface="Arial" panose="020B0604020202020204" pitchFamily="34" charset="0"/>
                        </a:rPr>
                        <a:t>Double patient participation in clinicat trials</a:t>
                      </a:r>
                    </a:p>
                  </a:txBody>
                  <a:tcPr marL="7620" marR="7620" marT="7620" marB="0" vert="vert270" anchor="ctr">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solidFill>
                      <a:schemeClr val="bg1">
                        <a:lumMod val="85000"/>
                        <a:alpha val="20000"/>
                      </a:schemeClr>
                    </a:solidFill>
                  </a:tcPr>
                </a:tc>
                <a:tc>
                  <a:txBody>
                    <a:bodyPr/>
                    <a:lstStyle/>
                    <a:p>
                      <a:pPr algn="l" fontAlgn="b"/>
                      <a:r>
                        <a:rPr lang="en-GB" sz="800" b="0" i="0" u="none" strike="noStrike" dirty="0">
                          <a:solidFill>
                            <a:srgbClr val="000000"/>
                          </a:solidFill>
                          <a:effectLst/>
                          <a:latin typeface="Arial" panose="020B0604020202020204" pitchFamily="34" charset="0"/>
                          <a:cs typeface="Arial" panose="020B0604020202020204" pitchFamily="34" charset="0"/>
                        </a:rPr>
                        <a:t>Become renowned for qualitative research. </a:t>
                      </a:r>
                    </a:p>
                  </a:txBody>
                  <a:tcPr marL="7620" marR="7620" marT="7620" marB="0" vert="vert270" anchor="ctr">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solidFill>
                      <a:schemeClr val="bg1">
                        <a:lumMod val="85000"/>
                        <a:alpha val="20000"/>
                      </a:schemeClr>
                    </a:solidFill>
                  </a:tcPr>
                </a:tc>
                <a:tc>
                  <a:txBody>
                    <a:bodyPr/>
                    <a:lstStyle/>
                    <a:p>
                      <a:pPr algn="l" fontAlgn="b"/>
                      <a:r>
                        <a:rPr lang="en-GB" sz="800" b="0" i="0" u="none" strike="noStrike" dirty="0">
                          <a:solidFill>
                            <a:srgbClr val="000000"/>
                          </a:solidFill>
                          <a:effectLst/>
                          <a:latin typeface="Arial" panose="020B0604020202020204" pitchFamily="34" charset="0"/>
                          <a:cs typeface="Arial" panose="020B0604020202020204" pitchFamily="34" charset="0"/>
                        </a:rPr>
                        <a:t>Double number of studies with CCC as sponsor.</a:t>
                      </a:r>
                    </a:p>
                  </a:txBody>
                  <a:tcPr marL="7620" marR="7620" marT="7620" marB="0" vert="vert270" anchor="ctr">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solidFill>
                      <a:schemeClr val="bg1">
                        <a:lumMod val="85000"/>
                        <a:alpha val="20000"/>
                      </a:schemeClr>
                    </a:solidFill>
                  </a:tcPr>
                </a:tc>
                <a:tc>
                  <a:txBody>
                    <a:bodyPr/>
                    <a:lstStyle/>
                    <a:p>
                      <a:pPr algn="l" fontAlgn="b"/>
                      <a:r>
                        <a:rPr lang="en-GB" sz="800" b="0" i="0" u="none" strike="noStrike" dirty="0">
                          <a:solidFill>
                            <a:srgbClr val="000000"/>
                          </a:solidFill>
                          <a:effectLst/>
                          <a:latin typeface="Arial" panose="020B0604020202020204" pitchFamily="34" charset="0"/>
                          <a:cs typeface="Arial" panose="020B0604020202020204" pitchFamily="34" charset="0"/>
                        </a:rPr>
                        <a:t>Develop a ‘research active workforce.’</a:t>
                      </a:r>
                    </a:p>
                  </a:txBody>
                  <a:tcPr marL="7620" marR="7620" marT="7620" marB="0" vert="vert270" anchor="ctr">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solidFill>
                      <a:schemeClr val="bg1">
                        <a:lumMod val="85000"/>
                        <a:alpha val="20000"/>
                      </a:schemeClr>
                    </a:solidFill>
                  </a:tcPr>
                </a:tc>
                <a:tc>
                  <a:txBody>
                    <a:bodyPr/>
                    <a:lstStyle/>
                    <a:p>
                      <a:pPr algn="l" fontAlgn="b"/>
                      <a:r>
                        <a:rPr lang="en-GB" sz="800" b="0" i="0" u="none" strike="noStrike" dirty="0">
                          <a:solidFill>
                            <a:srgbClr val="000000"/>
                          </a:solidFill>
                          <a:effectLst/>
                          <a:latin typeface="Arial" panose="020B0604020202020204" pitchFamily="34" charset="0"/>
                          <a:cs typeface="Arial" panose="020B0604020202020204" pitchFamily="34" charset="0"/>
                        </a:rPr>
                        <a:t>Maintain ECMC status </a:t>
                      </a:r>
                    </a:p>
                  </a:txBody>
                  <a:tcPr marL="7620" marR="7620" marT="7620" marB="0" vert="vert270" anchor="ctr">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solidFill>
                      <a:schemeClr val="bg1">
                        <a:lumMod val="85000"/>
                        <a:alpha val="20000"/>
                      </a:schemeClr>
                    </a:solidFill>
                  </a:tcPr>
                </a:tc>
                <a:tc>
                  <a:txBody>
                    <a:bodyPr/>
                    <a:lstStyle/>
                    <a:p>
                      <a:pPr algn="l" fontAlgn="b"/>
                      <a:r>
                        <a:rPr lang="en-GB" sz="800" b="0" i="0" u="none" strike="noStrike" dirty="0">
                          <a:solidFill>
                            <a:srgbClr val="000000"/>
                          </a:solidFill>
                          <a:effectLst/>
                          <a:latin typeface="Arial" panose="020B0604020202020204" pitchFamily="34" charset="0"/>
                          <a:cs typeface="Arial" panose="020B0604020202020204" pitchFamily="34" charset="0"/>
                        </a:rPr>
                        <a:t>Culture of Safety &amp; Quality</a:t>
                      </a:r>
                    </a:p>
                  </a:txBody>
                  <a:tcPr marL="7620" marR="7620" marT="7620" marB="0" vert="vert270" anchor="ctr">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solidFill>
                      <a:schemeClr val="bg1">
                        <a:lumMod val="85000"/>
                        <a:alpha val="20000"/>
                      </a:schemeClr>
                    </a:solidFill>
                  </a:tcPr>
                </a:tc>
                <a:tc>
                  <a:txBody>
                    <a:bodyPr/>
                    <a:lstStyle/>
                    <a:p>
                      <a:pPr algn="l" fontAlgn="b"/>
                      <a:r>
                        <a:rPr lang="en-GB" sz="800" b="0" i="0" u="none" strike="noStrike" dirty="0">
                          <a:solidFill>
                            <a:srgbClr val="000000"/>
                          </a:solidFill>
                          <a:effectLst/>
                          <a:latin typeface="Arial" panose="020B0604020202020204" pitchFamily="34" charset="0"/>
                          <a:cs typeface="Arial" panose="020B0604020202020204" pitchFamily="34" charset="0"/>
                        </a:rPr>
                        <a:t>Quality Improvement</a:t>
                      </a:r>
                    </a:p>
                  </a:txBody>
                  <a:tcPr marL="7620" marR="7620" marT="7620" marB="0" vert="vert270" anchor="ctr">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solidFill>
                      <a:schemeClr val="bg1">
                        <a:lumMod val="85000"/>
                        <a:alpha val="20000"/>
                      </a:schemeClr>
                    </a:solidFill>
                  </a:tcPr>
                </a:tc>
                <a:tc>
                  <a:txBody>
                    <a:bodyPr/>
                    <a:lstStyle/>
                    <a:p>
                      <a:pPr algn="l" fontAlgn="b"/>
                      <a:r>
                        <a:rPr lang="en-GB" sz="800" b="0" i="0" u="none" strike="noStrike" dirty="0">
                          <a:solidFill>
                            <a:srgbClr val="000000"/>
                          </a:solidFill>
                          <a:effectLst/>
                          <a:latin typeface="Arial" panose="020B0604020202020204" pitchFamily="34" charset="0"/>
                          <a:cs typeface="Arial" panose="020B0604020202020204" pitchFamily="34" charset="0"/>
                        </a:rPr>
                        <a:t>Engagement</a:t>
                      </a:r>
                    </a:p>
                  </a:txBody>
                  <a:tcPr marL="7620" marR="7620" marT="7620" marB="0" vert="vert270" anchor="ctr">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solidFill>
                      <a:schemeClr val="bg1">
                        <a:lumMod val="85000"/>
                        <a:alpha val="20000"/>
                      </a:schemeClr>
                    </a:solidFill>
                  </a:tcPr>
                </a:tc>
                <a:tc>
                  <a:txBody>
                    <a:bodyPr/>
                    <a:lstStyle/>
                    <a:p>
                      <a:pPr algn="l" fontAlgn="b"/>
                      <a:r>
                        <a:rPr lang="en-GB" sz="800" b="0" i="0" u="none" strike="noStrike" dirty="0">
                          <a:solidFill>
                            <a:srgbClr val="000000"/>
                          </a:solidFill>
                          <a:effectLst/>
                          <a:latin typeface="Arial" panose="020B0604020202020204" pitchFamily="34" charset="0"/>
                          <a:cs typeface="Arial" panose="020B0604020202020204" pitchFamily="34" charset="0"/>
                        </a:rPr>
                        <a:t>Leadership development and succession planning</a:t>
                      </a:r>
                    </a:p>
                  </a:txBody>
                  <a:tcPr marL="7620" marR="7620" marT="7620" marB="0" vert="vert270" anchor="ctr">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solidFill>
                      <a:schemeClr val="bg1">
                        <a:lumMod val="85000"/>
                        <a:alpha val="20000"/>
                      </a:schemeClr>
                    </a:solidFill>
                  </a:tcPr>
                </a:tc>
                <a:tc>
                  <a:txBody>
                    <a:bodyPr/>
                    <a:lstStyle/>
                    <a:p>
                      <a:pPr algn="l" fontAlgn="b"/>
                      <a:r>
                        <a:rPr lang="en-GB" sz="800" b="0" i="0" u="none" strike="noStrike" dirty="0">
                          <a:solidFill>
                            <a:srgbClr val="000000"/>
                          </a:solidFill>
                          <a:effectLst/>
                          <a:latin typeface="Arial" panose="020B0604020202020204" pitchFamily="34" charset="0"/>
                          <a:cs typeface="Arial" panose="020B0604020202020204" pitchFamily="34" charset="0"/>
                        </a:rPr>
                        <a:t>Values &amp; Behaviours</a:t>
                      </a:r>
                    </a:p>
                  </a:txBody>
                  <a:tcPr marL="7620" marR="7620" marT="7620" marB="0" vert="vert270" anchor="ctr">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solidFill>
                      <a:schemeClr val="bg1">
                        <a:lumMod val="85000"/>
                        <a:alpha val="20000"/>
                      </a:schemeClr>
                    </a:solidFill>
                  </a:tcPr>
                </a:tc>
                <a:extLst>
                  <a:ext uri="{0D108BD9-81ED-4DB2-BD59-A6C34878D82A}">
                    <a16:rowId xmlns="" xmlns:a16="http://schemas.microsoft.com/office/drawing/2014/main" val="10000"/>
                  </a:ext>
                </a:extLst>
              </a:tr>
              <a:tr h="159201">
                <a:tc rowSpan="4">
                  <a:txBody>
                    <a:bodyPr/>
                    <a:lstStyle/>
                    <a:p>
                      <a:pPr lvl="0" algn="ctr">
                        <a:defRPr sz="1800" b="0" i="0" spc="0">
                          <a:solidFill>
                            <a:srgbClr val="000000"/>
                          </a:solidFill>
                        </a:defRPr>
                      </a:pPr>
                      <a:r>
                        <a:rPr lang="en-US" sz="800" b="0" dirty="0">
                          <a:solidFill>
                            <a:srgbClr val="494D50"/>
                          </a:solidFill>
                          <a:latin typeface="Calibri"/>
                          <a:ea typeface="Calibri"/>
                          <a:cs typeface="Calibri"/>
                          <a:sym typeface="Calibri"/>
                        </a:rPr>
                        <a:t>CCC Liverpool and our new clinical model</a:t>
                      </a:r>
                    </a:p>
                  </a:txBody>
                  <a:tcPr marL="36000" marR="36000" marT="36000" marB="36000" vert="vert270" anchor="ctr" horzOverflow="overflow">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solidFill>
                      <a:srgbClr val="CCE4E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800" b="0" i="0" spc="0">
                          <a:solidFill>
                            <a:srgbClr val="000000"/>
                          </a:solidFill>
                        </a:defRPr>
                      </a:pPr>
                      <a:r>
                        <a:rPr lang="en-GB" sz="800" b="0" dirty="0">
                          <a:solidFill>
                            <a:schemeClr val="tx1"/>
                          </a:solidFill>
                          <a:latin typeface="Arial" panose="020B0604020202020204" pitchFamily="34" charset="0"/>
                          <a:cs typeface="Arial" panose="020B0604020202020204" pitchFamily="34" charset="0"/>
                        </a:rPr>
                        <a:t>A new flagship hospital in Liverpool. </a:t>
                      </a:r>
                    </a:p>
                  </a:txBody>
                  <a:tcPr marL="36000" marR="36000" marT="36000" marB="36000" anchor="ctr" horzOverflow="overflow">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solidFill>
                      <a:srgbClr val="CCE4E6"/>
                    </a:solidFill>
                  </a:tcPr>
                </a:tc>
                <a:tc>
                  <a:txBody>
                    <a:bodyPr/>
                    <a:lstStyle/>
                    <a:p>
                      <a:pPr algn="ctr">
                        <a:spcAft>
                          <a:spcPts val="0"/>
                        </a:spcAft>
                      </a:pPr>
                      <a:endParaRPr lang="en-GB" sz="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horzOverflow="overflow">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solidFill>
                      <a:srgbClr val="006A7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1" dirty="0">
                          <a:solidFill>
                            <a:srgbClr val="006A71"/>
                          </a:solidFill>
                          <a:effectLst/>
                          <a:latin typeface="Wingdings" panose="05000000000000000000" pitchFamily="2" charset="2"/>
                          <a:ea typeface="Calibri" panose="020F0502020204030204" pitchFamily="34" charset="0"/>
                          <a:cs typeface="Times New Roman" panose="02020603050405020304" pitchFamily="18" charset="0"/>
                        </a:rPr>
                        <a:t>ü</a:t>
                      </a:r>
                      <a:endParaRPr lang="en-GB" sz="800" dirty="0">
                        <a:solidFill>
                          <a:srgbClr val="006A7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horzOverflow="overflow">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1" dirty="0">
                          <a:solidFill>
                            <a:srgbClr val="006A71"/>
                          </a:solidFill>
                          <a:effectLst/>
                          <a:latin typeface="Wingdings" panose="05000000000000000000" pitchFamily="2" charset="2"/>
                          <a:ea typeface="Calibri" panose="020F0502020204030204" pitchFamily="34" charset="0"/>
                          <a:cs typeface="Times New Roman" panose="02020603050405020304" pitchFamily="18" charset="0"/>
                        </a:rPr>
                        <a:t>ü</a:t>
                      </a:r>
                      <a:endParaRPr lang="en-GB" sz="800" dirty="0">
                        <a:solidFill>
                          <a:srgbClr val="006A7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horzOverflow="overflow">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1" dirty="0">
                          <a:solidFill>
                            <a:srgbClr val="006A71"/>
                          </a:solidFill>
                          <a:effectLst/>
                          <a:latin typeface="Wingdings" panose="05000000000000000000" pitchFamily="2" charset="2"/>
                          <a:ea typeface="Calibri" panose="020F0502020204030204" pitchFamily="34" charset="0"/>
                          <a:cs typeface="Times New Roman" panose="02020603050405020304" pitchFamily="18" charset="0"/>
                        </a:rPr>
                        <a:t>ü</a:t>
                      </a:r>
                      <a:endParaRPr lang="en-GB" sz="800" dirty="0">
                        <a:solidFill>
                          <a:srgbClr val="006A7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horzOverflow="overflow">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
                          <a:srgbClr val="63666A"/>
                        </a:buClr>
                        <a:buSzTx/>
                        <a:buFont typeface="Arial" panose="020B0604020202020204" pitchFamily="34" charset="0"/>
                        <a:buNone/>
                        <a:tabLst/>
                        <a:defRPr sz="1800" b="0" i="0" spc="0">
                          <a:solidFill>
                            <a:srgbClr val="000000"/>
                          </a:solidFill>
                        </a:defRPr>
                      </a:pPr>
                      <a:r>
                        <a:rPr lang="en-GB" sz="800" b="1" dirty="0">
                          <a:solidFill>
                            <a:srgbClr val="006A71"/>
                          </a:solidFill>
                          <a:effectLst/>
                          <a:latin typeface="Wingdings" panose="05000000000000000000" pitchFamily="2" charset="2"/>
                          <a:ea typeface="Calibri" panose="020F0502020204030204" pitchFamily="34" charset="0"/>
                          <a:cs typeface="Times New Roman" panose="02020603050405020304" pitchFamily="18" charset="0"/>
                        </a:rPr>
                        <a:t>ü</a:t>
                      </a:r>
                      <a:endParaRPr lang="en-GB" sz="800" dirty="0">
                        <a:solidFill>
                          <a:srgbClr val="006A7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horzOverflow="overflow">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
                          <a:srgbClr val="63666A"/>
                        </a:buClr>
                        <a:buSzTx/>
                        <a:buFont typeface="Arial" panose="020B0604020202020204" pitchFamily="34" charset="0"/>
                        <a:buNone/>
                        <a:tabLst/>
                        <a:defRPr sz="1800" b="0" i="0" spc="0">
                          <a:solidFill>
                            <a:srgbClr val="000000"/>
                          </a:solidFill>
                        </a:defRPr>
                      </a:pPr>
                      <a:endParaRPr lang="en-GB" sz="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horzOverflow="overflow">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
                          <a:srgbClr val="63666A"/>
                        </a:buClr>
                        <a:buSzTx/>
                        <a:buFont typeface="Arial" panose="020B0604020202020204" pitchFamily="34" charset="0"/>
                        <a:buNone/>
                        <a:tabLst/>
                        <a:defRPr sz="1800" b="0" i="0" spc="0">
                          <a:solidFill>
                            <a:srgbClr val="000000"/>
                          </a:solidFill>
                        </a:defRPr>
                      </a:pPr>
                      <a:r>
                        <a:rPr lang="en-GB" sz="800" b="1" dirty="0">
                          <a:solidFill>
                            <a:srgbClr val="006A71"/>
                          </a:solidFill>
                          <a:effectLst/>
                          <a:latin typeface="Wingdings" panose="05000000000000000000" pitchFamily="2" charset="2"/>
                          <a:ea typeface="Calibri" panose="020F0502020204030204" pitchFamily="34" charset="0"/>
                          <a:cs typeface="Times New Roman" panose="02020603050405020304" pitchFamily="18" charset="0"/>
                        </a:rPr>
                        <a:t>ü</a:t>
                      </a:r>
                      <a:endParaRPr lang="en-GB" sz="800" dirty="0">
                        <a:solidFill>
                          <a:srgbClr val="006A7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horzOverflow="overflow">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
                          <a:srgbClr val="63666A"/>
                        </a:buClr>
                        <a:buSzTx/>
                        <a:buFont typeface="Arial" panose="020B0604020202020204" pitchFamily="34" charset="0"/>
                        <a:buNone/>
                        <a:tabLst/>
                        <a:defRPr sz="1800" b="0" i="0" spc="0">
                          <a:solidFill>
                            <a:srgbClr val="000000"/>
                          </a:solidFill>
                        </a:defRPr>
                      </a:pPr>
                      <a:r>
                        <a:rPr lang="en-GB" sz="800" b="1" dirty="0">
                          <a:solidFill>
                            <a:srgbClr val="006A71"/>
                          </a:solidFill>
                          <a:effectLst/>
                          <a:latin typeface="Wingdings" panose="05000000000000000000" pitchFamily="2" charset="2"/>
                          <a:ea typeface="Calibri" panose="020F0502020204030204" pitchFamily="34" charset="0"/>
                          <a:cs typeface="Times New Roman" panose="02020603050405020304" pitchFamily="18" charset="0"/>
                        </a:rPr>
                        <a:t>ü</a:t>
                      </a:r>
                      <a:endParaRPr lang="en-GB" sz="800" dirty="0">
                        <a:solidFill>
                          <a:srgbClr val="006A7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horzOverflow="overflow">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
                          <a:srgbClr val="63666A"/>
                        </a:buClr>
                        <a:buSzTx/>
                        <a:buFont typeface="Arial" panose="020B0604020202020204" pitchFamily="34" charset="0"/>
                        <a:buNone/>
                        <a:tabLst/>
                        <a:defRPr sz="1800" b="0" i="0" spc="0">
                          <a:solidFill>
                            <a:srgbClr val="000000"/>
                          </a:solidFill>
                        </a:defRPr>
                      </a:pPr>
                      <a:r>
                        <a:rPr lang="en-GB" sz="800" b="1" dirty="0">
                          <a:solidFill>
                            <a:srgbClr val="006A71"/>
                          </a:solidFill>
                          <a:effectLst/>
                          <a:latin typeface="Wingdings" panose="05000000000000000000" pitchFamily="2" charset="2"/>
                          <a:ea typeface="Calibri" panose="020F0502020204030204" pitchFamily="34" charset="0"/>
                          <a:cs typeface="Times New Roman" panose="02020603050405020304" pitchFamily="18" charset="0"/>
                        </a:rPr>
                        <a:t>ü</a:t>
                      </a:r>
                      <a:endParaRPr lang="en-GB" sz="800" dirty="0">
                        <a:solidFill>
                          <a:srgbClr val="006A7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horzOverflow="overflow">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
                          <a:srgbClr val="63666A"/>
                        </a:buClr>
                        <a:buSzTx/>
                        <a:buFont typeface="Arial" panose="020B0604020202020204" pitchFamily="34" charset="0"/>
                        <a:buNone/>
                        <a:tabLst/>
                        <a:defRPr sz="1800" b="0" i="0" spc="0">
                          <a:solidFill>
                            <a:srgbClr val="000000"/>
                          </a:solidFill>
                        </a:defRPr>
                      </a:pPr>
                      <a:r>
                        <a:rPr lang="en-GB" sz="800" b="1" dirty="0">
                          <a:solidFill>
                            <a:srgbClr val="006A71"/>
                          </a:solidFill>
                          <a:effectLst/>
                          <a:latin typeface="Wingdings" panose="05000000000000000000" pitchFamily="2" charset="2"/>
                          <a:ea typeface="Calibri" panose="020F0502020204030204" pitchFamily="34" charset="0"/>
                          <a:cs typeface="Times New Roman" panose="02020603050405020304" pitchFamily="18" charset="0"/>
                        </a:rPr>
                        <a:t>ü</a:t>
                      </a:r>
                      <a:endParaRPr lang="en-GB" sz="800" dirty="0">
                        <a:solidFill>
                          <a:srgbClr val="006A7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horzOverflow="overflow">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
                          <a:srgbClr val="63666A"/>
                        </a:buClr>
                        <a:buSzTx/>
                        <a:buFont typeface="Arial" panose="020B0604020202020204" pitchFamily="34" charset="0"/>
                        <a:buNone/>
                        <a:tabLst/>
                        <a:defRPr sz="1800" b="0" i="0" spc="0">
                          <a:solidFill>
                            <a:srgbClr val="000000"/>
                          </a:solidFill>
                        </a:defRPr>
                      </a:pPr>
                      <a:endParaRPr lang="en-GB" sz="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horzOverflow="overflow">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solidFill>
                      <a:srgbClr val="FFFFFF"/>
                    </a:solidFill>
                  </a:tcPr>
                </a:tc>
                <a:tc>
                  <a:txBody>
                    <a:bodyPr/>
                    <a:lstStyle/>
                    <a:p>
                      <a:pPr marL="0" lvl="0" indent="0" algn="ctr">
                        <a:buClr>
                          <a:srgbClr val="63666A"/>
                        </a:buClr>
                        <a:buFont typeface="Arial" panose="020B0604020202020204" pitchFamily="34" charset="0"/>
                        <a:buNone/>
                        <a:defRPr sz="1800" b="0" i="0" spc="0">
                          <a:solidFill>
                            <a:srgbClr val="000000"/>
                          </a:solidFill>
                        </a:defRPr>
                      </a:pPr>
                      <a:endParaRPr sz="800" b="0" i="0" kern="1200" spc="0" dirty="0">
                        <a:solidFill>
                          <a:srgbClr val="0070C0"/>
                        </a:solidFill>
                        <a:latin typeface="Calibri"/>
                        <a:ea typeface="Calibri"/>
                        <a:cs typeface="Calibri"/>
                      </a:endParaRPr>
                    </a:p>
                  </a:txBody>
                  <a:tcPr marL="36000" marR="36000" marT="36000" marB="36000" anchor="ctr" horzOverflow="overflow">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solidFill>
                      <a:srgbClr val="FFFFFF"/>
                    </a:solidFill>
                  </a:tcPr>
                </a:tc>
                <a:tc>
                  <a:txBody>
                    <a:bodyPr/>
                    <a:lstStyle/>
                    <a:p>
                      <a:pPr marL="0" lvl="0" indent="0" algn="ctr">
                        <a:buClr>
                          <a:srgbClr val="63666A"/>
                        </a:buClr>
                        <a:buFont typeface="Arial" panose="020B0604020202020204" pitchFamily="34" charset="0"/>
                        <a:buNone/>
                        <a:defRPr sz="1800" b="0" i="0" spc="0">
                          <a:solidFill>
                            <a:srgbClr val="000000"/>
                          </a:solidFill>
                        </a:defRPr>
                      </a:pPr>
                      <a:endParaRPr sz="800" b="0" i="0" kern="1200" spc="0" dirty="0">
                        <a:solidFill>
                          <a:srgbClr val="0070C0"/>
                        </a:solidFill>
                        <a:latin typeface="Calibri"/>
                        <a:ea typeface="Calibri"/>
                        <a:cs typeface="Calibri"/>
                      </a:endParaRPr>
                    </a:p>
                  </a:txBody>
                  <a:tcPr marL="36000" marR="36000" marT="36000" marB="36000" anchor="ctr" horzOverflow="overflow">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
                          <a:srgbClr val="63666A"/>
                        </a:buClr>
                        <a:buSzPct val="100000"/>
                        <a:buFont typeface="Arial"/>
                        <a:buNone/>
                        <a:tabLst/>
                        <a:defRPr spc="0">
                          <a:solidFill>
                            <a:srgbClr val="FF0000"/>
                          </a:solidFill>
                          <a:latin typeface="Calibri"/>
                          <a:ea typeface="Calibri"/>
                          <a:cs typeface="Calibri"/>
                          <a:sym typeface="Calibri"/>
                        </a:defRPr>
                      </a:pPr>
                      <a:endParaRPr lang="en-GB" sz="800" b="1" kern="1200" spc="0" dirty="0">
                        <a:solidFill>
                          <a:srgbClr val="0070C0"/>
                        </a:solidFill>
                        <a:effectLst/>
                        <a:latin typeface="Wingdings" panose="05000000000000000000" pitchFamily="2" charset="2"/>
                        <a:ea typeface="Calibri" panose="020F0502020204030204" pitchFamily="34" charset="0"/>
                        <a:cs typeface="Times New Roman" panose="02020603050405020304" pitchFamily="18" charset="0"/>
                      </a:endParaRPr>
                    </a:p>
                  </a:txBody>
                  <a:tcPr marL="36000" marR="36000" marT="36000" marB="36000" anchor="ctr" horzOverflow="overflow">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
                          <a:srgbClr val="63666A"/>
                        </a:buClr>
                        <a:buSzTx/>
                        <a:buFont typeface="Arial" panose="020B0604020202020204" pitchFamily="34" charset="0"/>
                        <a:buNone/>
                        <a:tabLst/>
                        <a:defRPr sz="1800" b="0" i="0" spc="0">
                          <a:solidFill>
                            <a:srgbClr val="000000"/>
                          </a:solidFill>
                        </a:defRPr>
                      </a:pPr>
                      <a:endParaRPr lang="en-GB" sz="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horzOverflow="overflow">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solidFill>
                      <a:srgbClr val="FFFFFF"/>
                    </a:solidFill>
                  </a:tcPr>
                </a:tc>
                <a:tc>
                  <a:txBody>
                    <a:bodyPr/>
                    <a:lstStyle/>
                    <a:p>
                      <a:pPr marL="0" lvl="0" indent="0" algn="ctr">
                        <a:buClr>
                          <a:srgbClr val="63666A"/>
                        </a:buClr>
                        <a:buFont typeface="Arial" panose="020B0604020202020204" pitchFamily="34" charset="0"/>
                        <a:buNone/>
                        <a:defRPr sz="1800" b="0" i="0" spc="0">
                          <a:solidFill>
                            <a:srgbClr val="000000"/>
                          </a:solidFill>
                        </a:defRPr>
                      </a:pPr>
                      <a:endParaRPr sz="800" b="0" i="0" kern="1200" spc="0" dirty="0">
                        <a:solidFill>
                          <a:srgbClr val="0070C0"/>
                        </a:solidFill>
                        <a:latin typeface="Calibri"/>
                        <a:ea typeface="Calibri"/>
                        <a:cs typeface="Calibri"/>
                      </a:endParaRPr>
                    </a:p>
                  </a:txBody>
                  <a:tcPr marL="36000" marR="36000" marT="36000" marB="36000" anchor="ctr" horzOverflow="overflow">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solidFill>
                      <a:srgbClr val="FFFFFF"/>
                    </a:solidFill>
                  </a:tcPr>
                </a:tc>
                <a:extLst>
                  <a:ext uri="{0D108BD9-81ED-4DB2-BD59-A6C34878D82A}">
                    <a16:rowId xmlns="" xmlns:a16="http://schemas.microsoft.com/office/drawing/2014/main" val="980592678"/>
                  </a:ext>
                </a:extLst>
              </a:tr>
              <a:tr h="186358">
                <a:tc vMerge="1">
                  <a:txBody>
                    <a:bodyPr/>
                    <a:lstStyle/>
                    <a:p>
                      <a:pPr lvl="0" algn="l">
                        <a:defRPr sz="1800" b="0" i="0" spc="0">
                          <a:solidFill>
                            <a:srgbClr val="000000"/>
                          </a:solidFill>
                        </a:defRPr>
                      </a:pPr>
                      <a:endParaRPr lang="en-US" sz="800" b="1" dirty="0">
                        <a:solidFill>
                          <a:srgbClr val="494D50"/>
                        </a:solidFill>
                        <a:latin typeface="Calibri"/>
                        <a:ea typeface="Calibri"/>
                        <a:cs typeface="Calibri"/>
                        <a:sym typeface="Calibri"/>
                      </a:endParaRPr>
                    </a:p>
                  </a:txBody>
                  <a:tcPr marL="36000" marR="36000" marT="36000" marB="36000" anchor="ctr" horzOverflow="overflow">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solidFill>
                      <a:srgbClr val="CCE4E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800" b="0" i="0" spc="0">
                          <a:solidFill>
                            <a:srgbClr val="000000"/>
                          </a:solidFill>
                        </a:defRPr>
                      </a:pPr>
                      <a:r>
                        <a:rPr lang="en-GB" sz="800" b="0" dirty="0">
                          <a:solidFill>
                            <a:schemeClr val="tx1"/>
                          </a:solidFill>
                          <a:latin typeface="Arial" panose="020B0604020202020204" pitchFamily="34" charset="0"/>
                          <a:cs typeface="Arial" panose="020B0604020202020204" pitchFamily="34" charset="0"/>
                        </a:rPr>
                        <a:t>A new ‘tiered’ clinical model</a:t>
                      </a:r>
                    </a:p>
                  </a:txBody>
                  <a:tcPr marL="36000" marR="36000" marT="36000" marB="36000" anchor="ctr" horzOverflow="overflow">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solidFill>
                      <a:srgbClr val="CCE4E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dirty="0">
                          <a:solidFill>
                            <a:srgbClr val="006A71"/>
                          </a:solidFill>
                          <a:effectLst/>
                          <a:latin typeface="Wingdings" panose="05000000000000000000" pitchFamily="2" charset="2"/>
                          <a:ea typeface="Calibri" panose="020F0502020204030204" pitchFamily="34" charset="0"/>
                          <a:cs typeface="Times New Roman" panose="02020603050405020304" pitchFamily="18" charset="0"/>
                        </a:rPr>
                        <a:t>ü</a:t>
                      </a:r>
                      <a:endParaRPr lang="en-GB" sz="1000" dirty="0">
                        <a:solidFill>
                          <a:srgbClr val="006A7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horzOverflow="overflow">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solidFill>
                      <a:srgbClr val="FFFFFF"/>
                    </a:solidFill>
                  </a:tcPr>
                </a:tc>
                <a:tc>
                  <a:txBody>
                    <a:bodyPr/>
                    <a:lstStyle/>
                    <a:p>
                      <a:pPr algn="ctr">
                        <a:spcAft>
                          <a:spcPts val="0"/>
                        </a:spcAft>
                      </a:pPr>
                      <a:endParaRPr lang="en-GB" sz="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horzOverflow="overflow">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solidFill>
                      <a:srgbClr val="006A7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1" dirty="0">
                          <a:solidFill>
                            <a:srgbClr val="006A71"/>
                          </a:solidFill>
                          <a:effectLst/>
                          <a:latin typeface="Wingdings" panose="05000000000000000000" pitchFamily="2" charset="2"/>
                          <a:ea typeface="Calibri" panose="020F0502020204030204" pitchFamily="34" charset="0"/>
                          <a:cs typeface="Times New Roman" panose="02020603050405020304" pitchFamily="18" charset="0"/>
                        </a:rPr>
                        <a:t>ü</a:t>
                      </a:r>
                      <a:endParaRPr lang="en-GB" sz="800" dirty="0">
                        <a:solidFill>
                          <a:srgbClr val="006A7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horzOverflow="overflow">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1" dirty="0">
                          <a:solidFill>
                            <a:srgbClr val="006A71"/>
                          </a:solidFill>
                          <a:effectLst/>
                          <a:latin typeface="Wingdings" panose="05000000000000000000" pitchFamily="2" charset="2"/>
                          <a:ea typeface="Calibri" panose="020F0502020204030204" pitchFamily="34" charset="0"/>
                          <a:cs typeface="Times New Roman" panose="02020603050405020304" pitchFamily="18" charset="0"/>
                        </a:rPr>
                        <a:t>ü</a:t>
                      </a:r>
                      <a:endParaRPr lang="en-GB" sz="800" dirty="0">
                        <a:solidFill>
                          <a:srgbClr val="006A7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horzOverflow="overflow">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
                          <a:srgbClr val="63666A"/>
                        </a:buClr>
                        <a:buSzTx/>
                        <a:buFont typeface="Arial" panose="020B0604020202020204" pitchFamily="34" charset="0"/>
                        <a:buNone/>
                        <a:tabLst/>
                        <a:defRPr sz="1800" b="0" i="0" spc="0">
                          <a:solidFill>
                            <a:srgbClr val="000000"/>
                          </a:solidFill>
                        </a:defRPr>
                      </a:pPr>
                      <a:r>
                        <a:rPr lang="en-GB" sz="800" b="1" dirty="0">
                          <a:solidFill>
                            <a:srgbClr val="006A71"/>
                          </a:solidFill>
                          <a:effectLst/>
                          <a:latin typeface="Wingdings" panose="05000000000000000000" pitchFamily="2" charset="2"/>
                          <a:ea typeface="Calibri" panose="020F0502020204030204" pitchFamily="34" charset="0"/>
                          <a:cs typeface="Times New Roman" panose="02020603050405020304" pitchFamily="18" charset="0"/>
                        </a:rPr>
                        <a:t>ü</a:t>
                      </a:r>
                      <a:endParaRPr lang="en-GB" sz="800" dirty="0">
                        <a:solidFill>
                          <a:srgbClr val="006A7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horzOverflow="overflow">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
                          <a:srgbClr val="63666A"/>
                        </a:buClr>
                        <a:buSzTx/>
                        <a:buFont typeface="Arial" panose="020B0604020202020204" pitchFamily="34" charset="0"/>
                        <a:buNone/>
                        <a:tabLst/>
                        <a:defRPr sz="1800" b="0" i="0" spc="0">
                          <a:solidFill>
                            <a:srgbClr val="000000"/>
                          </a:solidFill>
                        </a:defRPr>
                      </a:pPr>
                      <a:endParaRPr lang="en-GB" sz="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horzOverflow="overflow">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
                          <a:srgbClr val="63666A"/>
                        </a:buClr>
                        <a:buSzTx/>
                        <a:buFont typeface="Arial" panose="020B0604020202020204" pitchFamily="34" charset="0"/>
                        <a:buNone/>
                        <a:tabLst/>
                        <a:defRPr sz="1800" b="0" i="0" spc="0">
                          <a:solidFill>
                            <a:srgbClr val="000000"/>
                          </a:solidFill>
                        </a:defRPr>
                      </a:pPr>
                      <a:r>
                        <a:rPr lang="en-GB" sz="800" b="1" dirty="0">
                          <a:solidFill>
                            <a:srgbClr val="006A71"/>
                          </a:solidFill>
                          <a:effectLst/>
                          <a:latin typeface="Wingdings" panose="05000000000000000000" pitchFamily="2" charset="2"/>
                          <a:ea typeface="Calibri" panose="020F0502020204030204" pitchFamily="34" charset="0"/>
                          <a:cs typeface="Times New Roman" panose="02020603050405020304" pitchFamily="18" charset="0"/>
                        </a:rPr>
                        <a:t>ü</a:t>
                      </a:r>
                      <a:endParaRPr lang="en-GB" sz="800" dirty="0">
                        <a:solidFill>
                          <a:srgbClr val="006A7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horzOverflow="overflow">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
                          <a:srgbClr val="63666A"/>
                        </a:buClr>
                        <a:buSzTx/>
                        <a:buFont typeface="Arial" panose="020B0604020202020204" pitchFamily="34" charset="0"/>
                        <a:buNone/>
                        <a:tabLst/>
                        <a:defRPr sz="1800" b="0" i="0" spc="0">
                          <a:solidFill>
                            <a:srgbClr val="000000"/>
                          </a:solidFill>
                        </a:defRPr>
                      </a:pPr>
                      <a:r>
                        <a:rPr lang="en-GB" sz="800" b="1" dirty="0">
                          <a:solidFill>
                            <a:srgbClr val="006A71"/>
                          </a:solidFill>
                          <a:effectLst/>
                          <a:latin typeface="Wingdings" panose="05000000000000000000" pitchFamily="2" charset="2"/>
                          <a:ea typeface="Calibri" panose="020F0502020204030204" pitchFamily="34" charset="0"/>
                          <a:cs typeface="Times New Roman" panose="02020603050405020304" pitchFamily="18" charset="0"/>
                        </a:rPr>
                        <a:t>ü</a:t>
                      </a:r>
                      <a:endParaRPr lang="en-GB" sz="800" dirty="0">
                        <a:solidFill>
                          <a:srgbClr val="006A7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horzOverflow="overflow">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
                          <a:srgbClr val="63666A"/>
                        </a:buClr>
                        <a:buSzTx/>
                        <a:buFont typeface="Arial" panose="020B0604020202020204" pitchFamily="34" charset="0"/>
                        <a:buNone/>
                        <a:tabLst/>
                        <a:defRPr sz="1800" b="0" i="0" spc="0">
                          <a:solidFill>
                            <a:srgbClr val="000000"/>
                          </a:solidFill>
                        </a:defRPr>
                      </a:pPr>
                      <a:r>
                        <a:rPr lang="en-GB" sz="800" b="1" dirty="0">
                          <a:solidFill>
                            <a:srgbClr val="006A71"/>
                          </a:solidFill>
                          <a:effectLst/>
                          <a:latin typeface="Wingdings" panose="05000000000000000000" pitchFamily="2" charset="2"/>
                          <a:ea typeface="Calibri" panose="020F0502020204030204" pitchFamily="34" charset="0"/>
                          <a:cs typeface="Times New Roman" panose="02020603050405020304" pitchFamily="18" charset="0"/>
                        </a:rPr>
                        <a:t>ü</a:t>
                      </a:r>
                      <a:endParaRPr lang="en-GB" sz="800" dirty="0">
                        <a:solidFill>
                          <a:srgbClr val="006A7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horzOverflow="overflow">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
                          <a:srgbClr val="63666A"/>
                        </a:buClr>
                        <a:buSzTx/>
                        <a:buFont typeface="Arial" panose="020B0604020202020204" pitchFamily="34" charset="0"/>
                        <a:buNone/>
                        <a:tabLst/>
                        <a:defRPr sz="1800" b="0" i="0" spc="0">
                          <a:solidFill>
                            <a:srgbClr val="000000"/>
                          </a:solidFill>
                        </a:defRPr>
                      </a:pPr>
                      <a:r>
                        <a:rPr lang="en-GB" sz="800" b="1" dirty="0">
                          <a:solidFill>
                            <a:srgbClr val="006A71"/>
                          </a:solidFill>
                          <a:effectLst/>
                          <a:latin typeface="Wingdings" panose="05000000000000000000" pitchFamily="2" charset="2"/>
                          <a:ea typeface="Calibri" panose="020F0502020204030204" pitchFamily="34" charset="0"/>
                          <a:cs typeface="Times New Roman" panose="02020603050405020304" pitchFamily="18" charset="0"/>
                        </a:rPr>
                        <a:t>ü</a:t>
                      </a:r>
                      <a:endParaRPr lang="en-GB" sz="800" dirty="0">
                        <a:solidFill>
                          <a:srgbClr val="006A7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horzOverflow="overflow">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
                          <a:srgbClr val="63666A"/>
                        </a:buClr>
                        <a:buSzTx/>
                        <a:buFont typeface="Arial" panose="020B0604020202020204" pitchFamily="34" charset="0"/>
                        <a:buNone/>
                        <a:tabLst/>
                        <a:defRPr sz="1800" b="0" i="0" spc="0">
                          <a:solidFill>
                            <a:srgbClr val="000000"/>
                          </a:solidFill>
                        </a:defRPr>
                      </a:pPr>
                      <a:endParaRPr lang="en-GB" sz="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horzOverflow="overflow">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
                          <a:srgbClr val="63666A"/>
                        </a:buClr>
                        <a:buSzTx/>
                        <a:buFont typeface="Arial" panose="020B0604020202020204" pitchFamily="34" charset="0"/>
                        <a:buNone/>
                        <a:tabLst/>
                        <a:defRPr sz="1800" b="0" i="0" spc="0">
                          <a:solidFill>
                            <a:srgbClr val="000000"/>
                          </a:solidFill>
                        </a:defRPr>
                      </a:pPr>
                      <a:r>
                        <a:rPr lang="en-GB" sz="800" b="1" dirty="0">
                          <a:solidFill>
                            <a:srgbClr val="006A71"/>
                          </a:solidFill>
                          <a:effectLst/>
                          <a:latin typeface="Wingdings" panose="05000000000000000000" pitchFamily="2" charset="2"/>
                          <a:ea typeface="Calibri" panose="020F0502020204030204" pitchFamily="34" charset="0"/>
                          <a:cs typeface="Times New Roman" panose="02020603050405020304" pitchFamily="18" charset="0"/>
                        </a:rPr>
                        <a:t>ü</a:t>
                      </a:r>
                      <a:endParaRPr lang="en-GB" sz="800" dirty="0">
                        <a:solidFill>
                          <a:srgbClr val="006A7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horzOverflow="overflow">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
                          <a:srgbClr val="63666A"/>
                        </a:buClr>
                        <a:buSzTx/>
                        <a:buFont typeface="Arial" panose="020B0604020202020204" pitchFamily="34" charset="0"/>
                        <a:buNone/>
                        <a:tabLst/>
                        <a:defRPr sz="1800" b="0" i="0" spc="0">
                          <a:solidFill>
                            <a:srgbClr val="000000"/>
                          </a:solidFill>
                        </a:defRPr>
                      </a:pPr>
                      <a:r>
                        <a:rPr lang="en-GB" sz="800" b="1" dirty="0">
                          <a:solidFill>
                            <a:srgbClr val="006A71"/>
                          </a:solidFill>
                          <a:effectLst/>
                          <a:latin typeface="Wingdings" panose="05000000000000000000" pitchFamily="2" charset="2"/>
                          <a:ea typeface="Calibri" panose="020F0502020204030204" pitchFamily="34" charset="0"/>
                          <a:cs typeface="Times New Roman" panose="02020603050405020304" pitchFamily="18" charset="0"/>
                        </a:rPr>
                        <a:t>ü</a:t>
                      </a:r>
                      <a:endParaRPr lang="en-GB" sz="800" dirty="0">
                        <a:solidFill>
                          <a:srgbClr val="006A7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horzOverflow="overflow">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
                          <a:srgbClr val="63666A"/>
                        </a:buClr>
                        <a:buSzPct val="100000"/>
                        <a:buFont typeface="Arial"/>
                        <a:buNone/>
                        <a:tabLst/>
                        <a:defRPr spc="0">
                          <a:solidFill>
                            <a:srgbClr val="FF0000"/>
                          </a:solidFill>
                          <a:latin typeface="Calibri"/>
                          <a:ea typeface="Calibri"/>
                          <a:cs typeface="Calibri"/>
                          <a:sym typeface="Calibri"/>
                        </a:defRPr>
                      </a:pPr>
                      <a:r>
                        <a:rPr lang="en-GB" sz="800" b="1" dirty="0">
                          <a:solidFill>
                            <a:srgbClr val="006A71"/>
                          </a:solidFill>
                          <a:effectLst/>
                          <a:latin typeface="Wingdings" panose="05000000000000000000" pitchFamily="2" charset="2"/>
                          <a:ea typeface="Calibri" panose="020F0502020204030204" pitchFamily="34" charset="0"/>
                          <a:cs typeface="Times New Roman" panose="02020603050405020304" pitchFamily="18" charset="0"/>
                        </a:rPr>
                        <a:t>ü</a:t>
                      </a:r>
                      <a:endParaRPr lang="en-GB" sz="800" dirty="0">
                        <a:solidFill>
                          <a:srgbClr val="006A7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horzOverflow="overflow">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
                          <a:srgbClr val="63666A"/>
                        </a:buClr>
                        <a:buSzTx/>
                        <a:buFont typeface="Arial" panose="020B0604020202020204" pitchFamily="34" charset="0"/>
                        <a:buNone/>
                        <a:tabLst/>
                        <a:defRPr sz="1800" b="0" i="0" spc="0">
                          <a:solidFill>
                            <a:srgbClr val="000000"/>
                          </a:solidFill>
                        </a:defRPr>
                      </a:pPr>
                      <a:r>
                        <a:rPr lang="en-GB" sz="800" b="1" dirty="0">
                          <a:solidFill>
                            <a:srgbClr val="006A71"/>
                          </a:solidFill>
                          <a:effectLst/>
                          <a:latin typeface="Wingdings" panose="05000000000000000000" pitchFamily="2" charset="2"/>
                          <a:ea typeface="Calibri" panose="020F0502020204030204" pitchFamily="34" charset="0"/>
                          <a:cs typeface="Times New Roman" panose="02020603050405020304" pitchFamily="18" charset="0"/>
                        </a:rPr>
                        <a:t>ü</a:t>
                      </a:r>
                      <a:endParaRPr lang="en-GB" sz="800" dirty="0">
                        <a:solidFill>
                          <a:srgbClr val="006A7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horzOverflow="overflow">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
                          <a:srgbClr val="63666A"/>
                        </a:buClr>
                        <a:buSzTx/>
                        <a:buFont typeface="Arial" panose="020B0604020202020204" pitchFamily="34" charset="0"/>
                        <a:buNone/>
                        <a:tabLst/>
                        <a:defRPr sz="1800" b="0" i="0" spc="0">
                          <a:solidFill>
                            <a:srgbClr val="000000"/>
                          </a:solidFill>
                        </a:defRPr>
                      </a:pPr>
                      <a:r>
                        <a:rPr lang="en-GB" sz="800" b="1" dirty="0">
                          <a:solidFill>
                            <a:srgbClr val="006A71"/>
                          </a:solidFill>
                          <a:effectLst/>
                          <a:latin typeface="Wingdings" panose="05000000000000000000" pitchFamily="2" charset="2"/>
                          <a:ea typeface="Calibri" panose="020F0502020204030204" pitchFamily="34" charset="0"/>
                          <a:cs typeface="Times New Roman" panose="02020603050405020304" pitchFamily="18" charset="0"/>
                        </a:rPr>
                        <a:t>ü</a:t>
                      </a:r>
                      <a:endParaRPr lang="en-GB" sz="800" dirty="0">
                        <a:solidFill>
                          <a:srgbClr val="006A7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horzOverflow="overflow">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solidFill>
                      <a:srgbClr val="FFFFFF"/>
                    </a:solidFill>
                  </a:tcPr>
                </a:tc>
                <a:extLst>
                  <a:ext uri="{0D108BD9-81ED-4DB2-BD59-A6C34878D82A}">
                    <a16:rowId xmlns="" xmlns:a16="http://schemas.microsoft.com/office/drawing/2014/main" val="2071466541"/>
                  </a:ext>
                </a:extLst>
              </a:tr>
              <a:tr h="159201">
                <a:tc vMerge="1">
                  <a:txBody>
                    <a:bodyPr/>
                    <a:lstStyle/>
                    <a:p>
                      <a:pPr lvl="0" algn="l">
                        <a:defRPr sz="1800" b="0" i="0" spc="0">
                          <a:solidFill>
                            <a:srgbClr val="000000"/>
                          </a:solidFill>
                        </a:defRPr>
                      </a:pPr>
                      <a:endParaRPr lang="en-US" sz="800" b="1" dirty="0">
                        <a:solidFill>
                          <a:srgbClr val="494D50"/>
                        </a:solidFill>
                        <a:latin typeface="Calibri"/>
                        <a:ea typeface="Calibri"/>
                        <a:cs typeface="Calibri"/>
                        <a:sym typeface="Calibri"/>
                      </a:endParaRPr>
                    </a:p>
                  </a:txBody>
                  <a:tcPr marL="36000" marR="36000" marT="36000" marB="36000" anchor="ctr" horzOverflow="overflow">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solidFill>
                      <a:srgbClr val="CCE4E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800" b="0" i="0" spc="0">
                          <a:solidFill>
                            <a:srgbClr val="000000"/>
                          </a:solidFill>
                        </a:defRPr>
                      </a:pPr>
                      <a:r>
                        <a:rPr lang="en-GB" sz="800" b="0" dirty="0">
                          <a:solidFill>
                            <a:schemeClr val="tx1"/>
                          </a:solidFill>
                          <a:latin typeface="Arial" panose="020B0604020202020204" pitchFamily="34" charset="0"/>
                          <a:cs typeface="Arial" panose="020B0604020202020204" pitchFamily="34" charset="0"/>
                        </a:rPr>
                        <a:t>Integrate haemato-oncology services across the region.</a:t>
                      </a:r>
                    </a:p>
                  </a:txBody>
                  <a:tcPr marL="36000" marR="36000" marT="36000" marB="36000" anchor="ctr" horzOverflow="overflow">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solidFill>
                      <a:srgbClr val="CCE4E6"/>
                    </a:solidFill>
                  </a:tcPr>
                </a:tc>
                <a:tc>
                  <a:txBody>
                    <a:bodyPr/>
                    <a:lstStyle/>
                    <a:p>
                      <a:pPr algn="ctr">
                        <a:spcAft>
                          <a:spcPts val="0"/>
                        </a:spcAft>
                      </a:pPr>
                      <a:endParaRPr lang="en-GB" sz="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horzOverflow="overflow">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1" dirty="0">
                          <a:solidFill>
                            <a:srgbClr val="006A71"/>
                          </a:solidFill>
                          <a:effectLst/>
                          <a:latin typeface="Wingdings" panose="05000000000000000000" pitchFamily="2" charset="2"/>
                          <a:ea typeface="Calibri" panose="020F0502020204030204" pitchFamily="34" charset="0"/>
                          <a:cs typeface="Times New Roman" panose="02020603050405020304" pitchFamily="18" charset="0"/>
                        </a:rPr>
                        <a:t>ü</a:t>
                      </a:r>
                      <a:endParaRPr lang="en-GB" sz="800" dirty="0">
                        <a:solidFill>
                          <a:srgbClr val="006A7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horzOverflow="overflow">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solidFill>
                      <a:srgbClr val="FFFFFF"/>
                    </a:solidFill>
                  </a:tcPr>
                </a:tc>
                <a:tc>
                  <a:txBody>
                    <a:bodyPr/>
                    <a:lstStyle/>
                    <a:p>
                      <a:pPr algn="ctr">
                        <a:spcAft>
                          <a:spcPts val="0"/>
                        </a:spcAft>
                      </a:pPr>
                      <a:endParaRPr lang="en-GB" sz="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horzOverflow="overflow">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solidFill>
                      <a:srgbClr val="006A71"/>
                    </a:solidFill>
                  </a:tcPr>
                </a:tc>
                <a:tc>
                  <a:txBody>
                    <a:bodyPr/>
                    <a:lstStyle/>
                    <a:p>
                      <a:pPr algn="ctr">
                        <a:spcAft>
                          <a:spcPts val="0"/>
                        </a:spcAft>
                      </a:pPr>
                      <a:endParaRPr lang="en-GB" sz="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horzOverflow="overflow">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
                          <a:srgbClr val="63666A"/>
                        </a:buClr>
                        <a:buSzTx/>
                        <a:buFont typeface="Arial" panose="020B0604020202020204" pitchFamily="34" charset="0"/>
                        <a:buNone/>
                        <a:tabLst/>
                        <a:defRPr sz="1800" b="0" i="0" spc="0">
                          <a:solidFill>
                            <a:srgbClr val="000000"/>
                          </a:solidFill>
                        </a:defRPr>
                      </a:pPr>
                      <a:r>
                        <a:rPr lang="en-GB" sz="800" b="1" dirty="0">
                          <a:solidFill>
                            <a:srgbClr val="006A71"/>
                          </a:solidFill>
                          <a:effectLst/>
                          <a:latin typeface="Wingdings" panose="05000000000000000000" pitchFamily="2" charset="2"/>
                          <a:ea typeface="Calibri" panose="020F0502020204030204" pitchFamily="34" charset="0"/>
                          <a:cs typeface="Times New Roman" panose="02020603050405020304" pitchFamily="18" charset="0"/>
                        </a:rPr>
                        <a:t>ü</a:t>
                      </a:r>
                      <a:endParaRPr lang="en-GB" sz="800" dirty="0">
                        <a:solidFill>
                          <a:srgbClr val="006A7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horzOverflow="overflow">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
                          <a:srgbClr val="63666A"/>
                        </a:buClr>
                        <a:buSzTx/>
                        <a:buFont typeface="Arial" panose="020B0604020202020204" pitchFamily="34" charset="0"/>
                        <a:buNone/>
                        <a:tabLst/>
                        <a:defRPr sz="1800" b="0" i="0" spc="0">
                          <a:solidFill>
                            <a:srgbClr val="000000"/>
                          </a:solidFill>
                        </a:defRPr>
                      </a:pPr>
                      <a:endParaRPr lang="en-GB" sz="800" dirty="0">
                        <a:solidFill>
                          <a:srgbClr val="006A7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horzOverflow="overflow">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
                          <a:srgbClr val="63666A"/>
                        </a:buClr>
                        <a:buSzTx/>
                        <a:buFont typeface="Arial" panose="020B0604020202020204" pitchFamily="34" charset="0"/>
                        <a:buNone/>
                        <a:tabLst/>
                        <a:defRPr sz="1800" b="0" i="0" spc="0">
                          <a:solidFill>
                            <a:srgbClr val="000000"/>
                          </a:solidFill>
                        </a:defRPr>
                      </a:pPr>
                      <a:endParaRPr lang="en-GB" sz="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horzOverflow="overflow">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solidFill>
                      <a:srgbClr val="FFFFFF"/>
                    </a:solidFill>
                  </a:tcPr>
                </a:tc>
                <a:tc>
                  <a:txBody>
                    <a:bodyPr/>
                    <a:lstStyle/>
                    <a:p>
                      <a:pPr marL="0" lvl="0" indent="0" algn="ctr">
                        <a:buClr>
                          <a:srgbClr val="63666A"/>
                        </a:buClr>
                        <a:buFont typeface="Arial" panose="020B0604020202020204" pitchFamily="34" charset="0"/>
                        <a:buNone/>
                        <a:defRPr sz="1800" b="0" i="0" spc="0">
                          <a:solidFill>
                            <a:srgbClr val="000000"/>
                          </a:solidFill>
                        </a:defRPr>
                      </a:pPr>
                      <a:endParaRPr sz="800" b="0" i="0" kern="1200" spc="0" dirty="0">
                        <a:solidFill>
                          <a:srgbClr val="0070C0"/>
                        </a:solidFill>
                        <a:latin typeface="Calibri"/>
                        <a:ea typeface="Calibri"/>
                        <a:cs typeface="Calibri"/>
                      </a:endParaRPr>
                    </a:p>
                  </a:txBody>
                  <a:tcPr marL="36000" marR="36000" marT="36000" marB="36000" anchor="ctr" horzOverflow="overflow">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
                          <a:srgbClr val="63666A"/>
                        </a:buClr>
                        <a:buSzTx/>
                        <a:buFont typeface="Arial" panose="020B0604020202020204" pitchFamily="34" charset="0"/>
                        <a:buNone/>
                        <a:tabLst/>
                        <a:defRPr sz="1800" b="0" i="0" spc="0">
                          <a:solidFill>
                            <a:srgbClr val="000000"/>
                          </a:solidFill>
                        </a:defRPr>
                      </a:pPr>
                      <a:endParaRPr lang="en-GB" sz="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horzOverflow="overflow">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
                          <a:srgbClr val="63666A"/>
                        </a:buClr>
                        <a:buSzTx/>
                        <a:buFont typeface="Arial" panose="020B0604020202020204" pitchFamily="34" charset="0"/>
                        <a:buNone/>
                        <a:tabLst/>
                        <a:defRPr sz="1800" b="0" i="0" spc="0">
                          <a:solidFill>
                            <a:srgbClr val="000000"/>
                          </a:solidFill>
                        </a:defRPr>
                      </a:pPr>
                      <a:endParaRPr lang="en-GB" sz="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horzOverflow="overflow">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
                          <a:srgbClr val="63666A"/>
                        </a:buClr>
                        <a:buSzTx/>
                        <a:buFont typeface="Arial" panose="020B0604020202020204" pitchFamily="34" charset="0"/>
                        <a:buNone/>
                        <a:tabLst/>
                        <a:defRPr sz="1800" b="0" i="0" spc="0">
                          <a:solidFill>
                            <a:srgbClr val="000000"/>
                          </a:solidFill>
                        </a:defRPr>
                      </a:pPr>
                      <a:endParaRPr lang="en-GB" sz="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horzOverflow="overflow">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
                          <a:srgbClr val="63666A"/>
                        </a:buClr>
                        <a:buSzTx/>
                        <a:buFont typeface="Arial" panose="020B0604020202020204" pitchFamily="34" charset="0"/>
                        <a:buNone/>
                        <a:tabLst/>
                        <a:defRPr sz="1800" b="0" i="0" spc="0">
                          <a:solidFill>
                            <a:srgbClr val="000000"/>
                          </a:solidFill>
                        </a:defRPr>
                      </a:pPr>
                      <a:r>
                        <a:rPr lang="en-GB" sz="800" b="1" dirty="0">
                          <a:solidFill>
                            <a:srgbClr val="006A71"/>
                          </a:solidFill>
                          <a:effectLst/>
                          <a:latin typeface="Wingdings" panose="05000000000000000000" pitchFamily="2" charset="2"/>
                          <a:ea typeface="Calibri" panose="020F0502020204030204" pitchFamily="34" charset="0"/>
                          <a:cs typeface="Times New Roman" panose="02020603050405020304" pitchFamily="18" charset="0"/>
                        </a:rPr>
                        <a:t>ü</a:t>
                      </a:r>
                      <a:endParaRPr lang="en-GB" sz="800" dirty="0">
                        <a:solidFill>
                          <a:srgbClr val="006A7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horzOverflow="overflow">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
                          <a:srgbClr val="63666A"/>
                        </a:buClr>
                        <a:buSzTx/>
                        <a:buFont typeface="Arial" panose="020B0604020202020204" pitchFamily="34" charset="0"/>
                        <a:buNone/>
                        <a:tabLst/>
                        <a:defRPr sz="1800" b="0" i="0" spc="0">
                          <a:solidFill>
                            <a:srgbClr val="000000"/>
                          </a:solidFill>
                        </a:defRPr>
                      </a:pPr>
                      <a:r>
                        <a:rPr lang="en-GB" sz="800" b="1" dirty="0">
                          <a:solidFill>
                            <a:srgbClr val="006A71"/>
                          </a:solidFill>
                          <a:effectLst/>
                          <a:latin typeface="Wingdings" panose="05000000000000000000" pitchFamily="2" charset="2"/>
                          <a:ea typeface="Calibri" panose="020F0502020204030204" pitchFamily="34" charset="0"/>
                          <a:cs typeface="Times New Roman" panose="02020603050405020304" pitchFamily="18" charset="0"/>
                        </a:rPr>
                        <a:t>ü</a:t>
                      </a:r>
                      <a:endParaRPr lang="en-GB" sz="800" dirty="0">
                        <a:solidFill>
                          <a:srgbClr val="006A7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horzOverflow="overflow">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
                          <a:srgbClr val="63666A"/>
                        </a:buClr>
                        <a:buSzPct val="100000"/>
                        <a:buFont typeface="Arial"/>
                        <a:buNone/>
                        <a:tabLst/>
                        <a:defRPr spc="0">
                          <a:solidFill>
                            <a:srgbClr val="FF0000"/>
                          </a:solidFill>
                          <a:latin typeface="Calibri"/>
                          <a:ea typeface="Calibri"/>
                          <a:cs typeface="Calibri"/>
                          <a:sym typeface="Calibri"/>
                        </a:defRPr>
                      </a:pPr>
                      <a:endParaRPr lang="en-GB" sz="800" b="1" kern="1200" spc="0" dirty="0">
                        <a:solidFill>
                          <a:srgbClr val="0070C0"/>
                        </a:solidFill>
                        <a:effectLst/>
                        <a:latin typeface="Wingdings" panose="05000000000000000000" pitchFamily="2" charset="2"/>
                        <a:ea typeface="Calibri" panose="020F0502020204030204" pitchFamily="34" charset="0"/>
                        <a:cs typeface="Times New Roman" panose="02020603050405020304" pitchFamily="18" charset="0"/>
                      </a:endParaRPr>
                    </a:p>
                  </a:txBody>
                  <a:tcPr marL="36000" marR="36000" marT="36000" marB="36000" anchor="ctr" horzOverflow="overflow">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
                          <a:srgbClr val="63666A"/>
                        </a:buClr>
                        <a:buSzTx/>
                        <a:buFont typeface="Arial" panose="020B0604020202020204" pitchFamily="34" charset="0"/>
                        <a:buNone/>
                        <a:tabLst/>
                        <a:defRPr sz="1800" b="0" i="0" spc="0">
                          <a:solidFill>
                            <a:srgbClr val="000000"/>
                          </a:solidFill>
                        </a:defRPr>
                      </a:pPr>
                      <a:endParaRPr lang="en-GB" sz="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horzOverflow="overflow">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solidFill>
                      <a:srgbClr val="FFFFFF"/>
                    </a:solidFill>
                  </a:tcPr>
                </a:tc>
                <a:tc>
                  <a:txBody>
                    <a:bodyPr/>
                    <a:lstStyle/>
                    <a:p>
                      <a:pPr marL="0" lvl="0" indent="0" algn="ctr">
                        <a:buClr>
                          <a:srgbClr val="63666A"/>
                        </a:buClr>
                        <a:buFont typeface="Arial" panose="020B0604020202020204" pitchFamily="34" charset="0"/>
                        <a:buNone/>
                        <a:defRPr sz="1800" b="0" i="0" spc="0">
                          <a:solidFill>
                            <a:srgbClr val="000000"/>
                          </a:solidFill>
                        </a:defRPr>
                      </a:pPr>
                      <a:endParaRPr sz="800" b="0" i="0" kern="1200" spc="0" dirty="0">
                        <a:solidFill>
                          <a:srgbClr val="0070C0"/>
                        </a:solidFill>
                        <a:latin typeface="Calibri"/>
                        <a:ea typeface="Calibri"/>
                        <a:cs typeface="Calibri"/>
                      </a:endParaRPr>
                    </a:p>
                  </a:txBody>
                  <a:tcPr marL="36000" marR="36000" marT="36000" marB="36000" anchor="ctr" horzOverflow="overflow">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solidFill>
                      <a:srgbClr val="FFFFFF"/>
                    </a:solidFill>
                  </a:tcPr>
                </a:tc>
                <a:extLst>
                  <a:ext uri="{0D108BD9-81ED-4DB2-BD59-A6C34878D82A}">
                    <a16:rowId xmlns="" xmlns:a16="http://schemas.microsoft.com/office/drawing/2014/main" val="1529172986"/>
                  </a:ext>
                </a:extLst>
              </a:tr>
              <a:tr h="159201">
                <a:tc vMerge="1">
                  <a:txBody>
                    <a:bodyPr/>
                    <a:lstStyle/>
                    <a:p>
                      <a:pPr lvl="0" algn="l">
                        <a:defRPr sz="1800" b="0" i="0" spc="0">
                          <a:solidFill>
                            <a:srgbClr val="000000"/>
                          </a:solidFill>
                        </a:defRPr>
                      </a:pPr>
                      <a:endParaRPr lang="en-US" sz="800" b="1" dirty="0">
                        <a:solidFill>
                          <a:srgbClr val="494D50"/>
                        </a:solidFill>
                        <a:latin typeface="Calibri"/>
                        <a:ea typeface="Calibri"/>
                        <a:cs typeface="Calibri"/>
                        <a:sym typeface="Calibri"/>
                      </a:endParaRPr>
                    </a:p>
                  </a:txBody>
                  <a:tcPr marL="36000" marR="36000" marT="36000" marB="36000" anchor="ctr" horzOverflow="overflow">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solidFill>
                      <a:srgbClr val="CCE4E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800" b="0" i="0" spc="0">
                          <a:solidFill>
                            <a:srgbClr val="000000"/>
                          </a:solidFill>
                        </a:defRPr>
                      </a:pPr>
                      <a:r>
                        <a:rPr lang="en-GB" sz="800" b="0" dirty="0">
                          <a:solidFill>
                            <a:schemeClr val="tx1"/>
                          </a:solidFill>
                          <a:latin typeface="Arial" panose="020B0604020202020204" pitchFamily="34" charset="0"/>
                          <a:cs typeface="Arial" panose="020B0604020202020204" pitchFamily="34" charset="0"/>
                        </a:rPr>
                        <a:t>Global digital exemplar programme</a:t>
                      </a:r>
                    </a:p>
                  </a:txBody>
                  <a:tcPr marL="36000" marR="36000" marT="36000" marB="36000" anchor="ctr" horzOverflow="overflow">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solidFill>
                      <a:srgbClr val="CCE4E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1" dirty="0">
                          <a:solidFill>
                            <a:srgbClr val="006A71"/>
                          </a:solidFill>
                          <a:effectLst/>
                          <a:latin typeface="Wingdings" panose="05000000000000000000" pitchFamily="2" charset="2"/>
                          <a:ea typeface="Calibri" panose="020F0502020204030204" pitchFamily="34" charset="0"/>
                          <a:cs typeface="Times New Roman" panose="02020603050405020304" pitchFamily="18" charset="0"/>
                        </a:rPr>
                        <a:t>ü</a:t>
                      </a:r>
                      <a:endParaRPr lang="en-GB" sz="800" dirty="0">
                        <a:solidFill>
                          <a:srgbClr val="006A7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horzOverflow="overflow">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1" dirty="0">
                          <a:solidFill>
                            <a:srgbClr val="006A71"/>
                          </a:solidFill>
                          <a:effectLst/>
                          <a:latin typeface="Wingdings" panose="05000000000000000000" pitchFamily="2" charset="2"/>
                          <a:ea typeface="Calibri" panose="020F0502020204030204" pitchFamily="34" charset="0"/>
                          <a:cs typeface="Times New Roman" panose="02020603050405020304" pitchFamily="18" charset="0"/>
                        </a:rPr>
                        <a:t>ü</a:t>
                      </a:r>
                      <a:endParaRPr lang="en-GB" sz="800" dirty="0">
                        <a:solidFill>
                          <a:srgbClr val="006A7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horzOverflow="overflow">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solidFill>
                      <a:srgbClr val="FFFFFF"/>
                    </a:solidFill>
                  </a:tcPr>
                </a:tc>
                <a:tc>
                  <a:txBody>
                    <a:bodyPr/>
                    <a:lstStyle/>
                    <a:p>
                      <a:pPr algn="ctr">
                        <a:spcAft>
                          <a:spcPts val="0"/>
                        </a:spcAft>
                      </a:pPr>
                      <a:endParaRPr lang="en-GB" sz="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horzOverflow="overflow">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solidFill>
                      <a:srgbClr val="FFFFFF"/>
                    </a:solidFill>
                  </a:tcPr>
                </a:tc>
                <a:tc>
                  <a:txBody>
                    <a:bodyPr/>
                    <a:lstStyle/>
                    <a:p>
                      <a:pPr algn="ctr">
                        <a:spcAft>
                          <a:spcPts val="0"/>
                        </a:spcAft>
                      </a:pPr>
                      <a:endParaRPr lang="en-GB" sz="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horzOverflow="overflow">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solidFill>
                      <a:srgbClr val="006A71"/>
                    </a:solidFill>
                  </a:tcPr>
                </a:tc>
                <a:tc>
                  <a:txBody>
                    <a:bodyPr/>
                    <a:lstStyle/>
                    <a:p>
                      <a:pPr marL="0" marR="0" lvl="0" indent="0" algn="ctr" defTabSz="914400" rtl="0" eaLnBrk="1" fontAlgn="auto" latinLnBrk="0" hangingPunct="1">
                        <a:lnSpc>
                          <a:spcPct val="100000"/>
                        </a:lnSpc>
                        <a:spcBef>
                          <a:spcPts val="0"/>
                        </a:spcBef>
                        <a:spcAft>
                          <a:spcPts val="0"/>
                        </a:spcAft>
                        <a:buClr>
                          <a:srgbClr val="63666A"/>
                        </a:buClr>
                        <a:buSzTx/>
                        <a:buFont typeface="Arial" panose="020B0604020202020204" pitchFamily="34" charset="0"/>
                        <a:buNone/>
                        <a:tabLst/>
                        <a:defRPr sz="1800" b="0" i="0" spc="0">
                          <a:solidFill>
                            <a:srgbClr val="000000"/>
                          </a:solidFill>
                        </a:defRPr>
                      </a:pPr>
                      <a:r>
                        <a:rPr lang="en-GB" sz="800" b="1" dirty="0">
                          <a:solidFill>
                            <a:srgbClr val="006A71"/>
                          </a:solidFill>
                          <a:effectLst/>
                          <a:latin typeface="Wingdings" panose="05000000000000000000" pitchFamily="2" charset="2"/>
                          <a:ea typeface="Calibri" panose="020F0502020204030204" pitchFamily="34" charset="0"/>
                          <a:cs typeface="Times New Roman" panose="02020603050405020304" pitchFamily="18" charset="0"/>
                        </a:rPr>
                        <a:t>ü</a:t>
                      </a:r>
                      <a:endParaRPr lang="en-GB" sz="800" dirty="0">
                        <a:solidFill>
                          <a:srgbClr val="006A7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horzOverflow="overflow">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
                          <a:srgbClr val="63666A"/>
                        </a:buClr>
                        <a:buSzTx/>
                        <a:buFont typeface="Arial" panose="020B0604020202020204" pitchFamily="34" charset="0"/>
                        <a:buNone/>
                        <a:tabLst/>
                        <a:defRPr sz="1800" b="0" i="0" spc="0">
                          <a:solidFill>
                            <a:srgbClr val="000000"/>
                          </a:solidFill>
                        </a:defRPr>
                      </a:pPr>
                      <a:endParaRPr lang="en-GB" sz="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horzOverflow="overflow">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
                          <a:srgbClr val="63666A"/>
                        </a:buClr>
                        <a:buSzTx/>
                        <a:buFont typeface="Arial" panose="020B0604020202020204" pitchFamily="34" charset="0"/>
                        <a:buNone/>
                        <a:tabLst/>
                        <a:defRPr sz="1800" b="0" i="0" spc="0">
                          <a:solidFill>
                            <a:srgbClr val="000000"/>
                          </a:solidFill>
                        </a:defRPr>
                      </a:pPr>
                      <a:r>
                        <a:rPr lang="en-GB" sz="800" b="1" dirty="0">
                          <a:solidFill>
                            <a:srgbClr val="006A71"/>
                          </a:solidFill>
                          <a:effectLst/>
                          <a:latin typeface="Wingdings" panose="05000000000000000000" pitchFamily="2" charset="2"/>
                          <a:ea typeface="Calibri" panose="020F0502020204030204" pitchFamily="34" charset="0"/>
                          <a:cs typeface="Times New Roman" panose="02020603050405020304" pitchFamily="18" charset="0"/>
                        </a:rPr>
                        <a:t>ü</a:t>
                      </a:r>
                      <a:endParaRPr lang="en-GB" sz="800" dirty="0">
                        <a:solidFill>
                          <a:srgbClr val="006A7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horzOverflow="overflow">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solidFill>
                      <a:srgbClr val="FFFFFF"/>
                    </a:solidFill>
                  </a:tcPr>
                </a:tc>
                <a:tc>
                  <a:txBody>
                    <a:bodyPr/>
                    <a:lstStyle/>
                    <a:p>
                      <a:pPr marL="0" lvl="0" indent="0" algn="ctr">
                        <a:buClr>
                          <a:srgbClr val="63666A"/>
                        </a:buClr>
                        <a:buFont typeface="Arial" panose="020B0604020202020204" pitchFamily="34" charset="0"/>
                        <a:buNone/>
                        <a:defRPr sz="1800" b="0" i="0" spc="0">
                          <a:solidFill>
                            <a:srgbClr val="000000"/>
                          </a:solidFill>
                        </a:defRPr>
                      </a:pPr>
                      <a:endParaRPr sz="800" b="0" i="0" kern="1200" spc="0" dirty="0">
                        <a:solidFill>
                          <a:srgbClr val="0070C0"/>
                        </a:solidFill>
                        <a:latin typeface="Calibri"/>
                        <a:ea typeface="Calibri"/>
                        <a:cs typeface="Calibri"/>
                      </a:endParaRPr>
                    </a:p>
                  </a:txBody>
                  <a:tcPr marL="36000" marR="36000" marT="36000" marB="36000" anchor="ctr" horzOverflow="overflow">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
                          <a:srgbClr val="63666A"/>
                        </a:buClr>
                        <a:buSzTx/>
                        <a:buFont typeface="Arial" panose="020B0604020202020204" pitchFamily="34" charset="0"/>
                        <a:buNone/>
                        <a:tabLst/>
                        <a:defRPr sz="1800" b="0" i="0" spc="0">
                          <a:solidFill>
                            <a:srgbClr val="000000"/>
                          </a:solidFill>
                        </a:defRPr>
                      </a:pPr>
                      <a:endParaRPr lang="en-GB" sz="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horzOverflow="overflow">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
                          <a:srgbClr val="63666A"/>
                        </a:buClr>
                        <a:buSzTx/>
                        <a:buFont typeface="Arial" panose="020B0604020202020204" pitchFamily="34" charset="0"/>
                        <a:buNone/>
                        <a:tabLst/>
                        <a:defRPr sz="1800" b="0" i="0" spc="0">
                          <a:solidFill>
                            <a:srgbClr val="000000"/>
                          </a:solidFill>
                        </a:defRPr>
                      </a:pPr>
                      <a:endParaRPr lang="en-GB" sz="800" dirty="0">
                        <a:solidFill>
                          <a:srgbClr val="006A7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horzOverflow="overflow">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
                          <a:srgbClr val="63666A"/>
                        </a:buClr>
                        <a:buSzTx/>
                        <a:buFont typeface="Arial" panose="020B0604020202020204" pitchFamily="34" charset="0"/>
                        <a:buNone/>
                        <a:tabLst/>
                        <a:defRPr sz="1800" b="0" i="0" spc="0">
                          <a:solidFill>
                            <a:srgbClr val="000000"/>
                          </a:solidFill>
                        </a:defRPr>
                      </a:pPr>
                      <a:endParaRPr lang="en-GB" sz="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horzOverflow="overflow">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
                          <a:srgbClr val="63666A"/>
                        </a:buClr>
                        <a:buSzTx/>
                        <a:buFont typeface="Arial" panose="020B0604020202020204" pitchFamily="34" charset="0"/>
                        <a:buNone/>
                        <a:tabLst/>
                        <a:defRPr sz="1800" b="0" i="0" spc="0">
                          <a:solidFill>
                            <a:srgbClr val="000000"/>
                          </a:solidFill>
                        </a:defRPr>
                      </a:pPr>
                      <a:r>
                        <a:rPr lang="en-GB" sz="800" b="1" dirty="0">
                          <a:solidFill>
                            <a:srgbClr val="006A71"/>
                          </a:solidFill>
                          <a:effectLst/>
                          <a:latin typeface="Wingdings" panose="05000000000000000000" pitchFamily="2" charset="2"/>
                          <a:ea typeface="Calibri" panose="020F0502020204030204" pitchFamily="34" charset="0"/>
                          <a:cs typeface="Times New Roman" panose="02020603050405020304" pitchFamily="18" charset="0"/>
                        </a:rPr>
                        <a:t>ü</a:t>
                      </a:r>
                      <a:endParaRPr lang="en-GB" sz="800" dirty="0">
                        <a:solidFill>
                          <a:srgbClr val="006A7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horzOverflow="overflow">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
                          <a:srgbClr val="63666A"/>
                        </a:buClr>
                        <a:buSzTx/>
                        <a:buFont typeface="Arial" panose="020B0604020202020204" pitchFamily="34" charset="0"/>
                        <a:buNone/>
                        <a:tabLst/>
                        <a:defRPr sz="1800" b="0" i="0" spc="0">
                          <a:solidFill>
                            <a:srgbClr val="000000"/>
                          </a:solidFill>
                        </a:defRPr>
                      </a:pPr>
                      <a:r>
                        <a:rPr lang="en-GB" sz="800" b="1" dirty="0">
                          <a:solidFill>
                            <a:srgbClr val="006A71"/>
                          </a:solidFill>
                          <a:effectLst/>
                          <a:latin typeface="Wingdings" panose="05000000000000000000" pitchFamily="2" charset="2"/>
                          <a:ea typeface="Calibri" panose="020F0502020204030204" pitchFamily="34" charset="0"/>
                          <a:cs typeface="Times New Roman" panose="02020603050405020304" pitchFamily="18" charset="0"/>
                        </a:rPr>
                        <a:t>ü</a:t>
                      </a:r>
                      <a:endParaRPr lang="en-GB" sz="800" dirty="0">
                        <a:solidFill>
                          <a:srgbClr val="006A7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horzOverflow="overflow">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
                          <a:srgbClr val="63666A"/>
                        </a:buClr>
                        <a:buSzPct val="100000"/>
                        <a:buFont typeface="Arial"/>
                        <a:buNone/>
                        <a:tabLst/>
                        <a:defRPr spc="0">
                          <a:solidFill>
                            <a:srgbClr val="FF0000"/>
                          </a:solidFill>
                          <a:latin typeface="Calibri"/>
                          <a:ea typeface="Calibri"/>
                          <a:cs typeface="Calibri"/>
                          <a:sym typeface="Calibri"/>
                        </a:defRPr>
                      </a:pPr>
                      <a:endParaRPr lang="en-GB" sz="800" b="1" kern="1200" spc="0" dirty="0">
                        <a:solidFill>
                          <a:srgbClr val="0070C0"/>
                        </a:solidFill>
                        <a:effectLst/>
                        <a:latin typeface="Wingdings" panose="05000000000000000000" pitchFamily="2" charset="2"/>
                        <a:ea typeface="Calibri" panose="020F0502020204030204" pitchFamily="34" charset="0"/>
                        <a:cs typeface="Times New Roman" panose="02020603050405020304" pitchFamily="18" charset="0"/>
                      </a:endParaRPr>
                    </a:p>
                  </a:txBody>
                  <a:tcPr marL="36000" marR="36000" marT="36000" marB="36000" anchor="ctr" horzOverflow="overflow">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
                          <a:srgbClr val="63666A"/>
                        </a:buClr>
                        <a:buSzTx/>
                        <a:buFont typeface="Arial" panose="020B0604020202020204" pitchFamily="34" charset="0"/>
                        <a:buNone/>
                        <a:tabLst/>
                        <a:defRPr sz="1800" b="0" i="0" spc="0">
                          <a:solidFill>
                            <a:srgbClr val="000000"/>
                          </a:solidFill>
                        </a:defRPr>
                      </a:pPr>
                      <a:endParaRPr lang="en-GB" sz="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horzOverflow="overflow">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
                          <a:srgbClr val="63666A"/>
                        </a:buClr>
                        <a:buSzTx/>
                        <a:buFont typeface="Arial" panose="020B0604020202020204" pitchFamily="34" charset="0"/>
                        <a:buNone/>
                        <a:tabLst/>
                        <a:defRPr sz="1800" b="0" i="0" spc="0">
                          <a:solidFill>
                            <a:srgbClr val="000000"/>
                          </a:solidFill>
                        </a:defRPr>
                      </a:pPr>
                      <a:r>
                        <a:rPr lang="en-GB" sz="800" b="1" dirty="0">
                          <a:solidFill>
                            <a:srgbClr val="006A71"/>
                          </a:solidFill>
                          <a:effectLst/>
                          <a:latin typeface="Wingdings" panose="05000000000000000000" pitchFamily="2" charset="2"/>
                          <a:ea typeface="Calibri" panose="020F0502020204030204" pitchFamily="34" charset="0"/>
                          <a:cs typeface="Times New Roman" panose="02020603050405020304" pitchFamily="18" charset="0"/>
                        </a:rPr>
                        <a:t>ü</a:t>
                      </a:r>
                      <a:endParaRPr lang="en-GB" sz="800" dirty="0">
                        <a:solidFill>
                          <a:srgbClr val="006A7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horzOverflow="overflow">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solidFill>
                      <a:srgbClr val="FFFFFF"/>
                    </a:solidFill>
                  </a:tcPr>
                </a:tc>
                <a:extLst>
                  <a:ext uri="{0D108BD9-81ED-4DB2-BD59-A6C34878D82A}">
                    <a16:rowId xmlns="" xmlns:a16="http://schemas.microsoft.com/office/drawing/2014/main" val="3841100328"/>
                  </a:ext>
                </a:extLst>
              </a:tr>
              <a:tr h="159201">
                <a:tc rowSpan="2">
                  <a:txBody>
                    <a:bodyPr/>
                    <a:lstStyle/>
                    <a:p>
                      <a:pPr lvl="0" algn="ctr">
                        <a:defRPr sz="1800" b="0" i="0" spc="0">
                          <a:solidFill>
                            <a:srgbClr val="000000"/>
                          </a:solidFill>
                        </a:defRPr>
                      </a:pPr>
                      <a:r>
                        <a:rPr lang="en-US" sz="800" b="0" dirty="0">
                          <a:solidFill>
                            <a:srgbClr val="494D50"/>
                          </a:solidFill>
                          <a:latin typeface="Calibri"/>
                          <a:ea typeface="Calibri"/>
                          <a:cs typeface="Calibri"/>
                          <a:sym typeface="Calibri"/>
                        </a:rPr>
                        <a:t>System leader-ship</a:t>
                      </a:r>
                    </a:p>
                  </a:txBody>
                  <a:tcPr marL="36000" marR="36000" marT="36000" marB="36000" vert="vert270" anchor="ctr" horzOverflow="overflow">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solidFill>
                      <a:srgbClr val="CCE4E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800" b="0" i="0" spc="0">
                          <a:solidFill>
                            <a:srgbClr val="000000"/>
                          </a:solidFill>
                        </a:defRPr>
                      </a:pPr>
                      <a:r>
                        <a:rPr lang="en-GB" sz="800" b="0" dirty="0">
                          <a:solidFill>
                            <a:schemeClr val="tx1"/>
                          </a:solidFill>
                          <a:latin typeface="Arial" panose="020B0604020202020204" pitchFamily="34" charset="0"/>
                          <a:cs typeface="Arial" panose="020B0604020202020204" pitchFamily="34" charset="0"/>
                        </a:rPr>
                        <a:t>Play a pivotal role in the C&amp;M Cancer Alliance. </a:t>
                      </a:r>
                    </a:p>
                  </a:txBody>
                  <a:tcPr marL="36000" marR="36000" marT="36000" marB="36000" anchor="ctr" horzOverflow="overflow">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solidFill>
                      <a:srgbClr val="CCE4E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1" dirty="0">
                          <a:solidFill>
                            <a:srgbClr val="006A71"/>
                          </a:solidFill>
                          <a:effectLst/>
                          <a:latin typeface="Wingdings" panose="05000000000000000000" pitchFamily="2" charset="2"/>
                          <a:ea typeface="Calibri" panose="020F0502020204030204" pitchFamily="34" charset="0"/>
                          <a:cs typeface="Times New Roman" panose="02020603050405020304" pitchFamily="18" charset="0"/>
                        </a:rPr>
                        <a:t>ü</a:t>
                      </a:r>
                      <a:endParaRPr lang="en-GB" sz="800" dirty="0">
                        <a:solidFill>
                          <a:srgbClr val="006A7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horzOverflow="overflow">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1" dirty="0">
                          <a:solidFill>
                            <a:srgbClr val="006A71"/>
                          </a:solidFill>
                          <a:effectLst/>
                          <a:latin typeface="Wingdings" panose="05000000000000000000" pitchFamily="2" charset="2"/>
                          <a:ea typeface="Calibri" panose="020F0502020204030204" pitchFamily="34" charset="0"/>
                          <a:cs typeface="Times New Roman" panose="02020603050405020304" pitchFamily="18" charset="0"/>
                        </a:rPr>
                        <a:t>ü</a:t>
                      </a:r>
                      <a:endParaRPr lang="en-GB" sz="800" dirty="0">
                        <a:solidFill>
                          <a:srgbClr val="006A7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horzOverflow="overflow">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solidFill>
                      <a:srgbClr val="FFFFFF"/>
                    </a:solidFill>
                  </a:tcPr>
                </a:tc>
                <a:tc>
                  <a:txBody>
                    <a:bodyPr/>
                    <a:lstStyle/>
                    <a:p>
                      <a:pPr algn="ctr">
                        <a:spcAft>
                          <a:spcPts val="0"/>
                        </a:spcAft>
                      </a:pPr>
                      <a:r>
                        <a:rPr lang="en-GB" sz="800" b="1" dirty="0">
                          <a:solidFill>
                            <a:srgbClr val="006A71"/>
                          </a:solidFill>
                          <a:effectLst/>
                          <a:latin typeface="Wingdings" panose="05000000000000000000" pitchFamily="2" charset="2"/>
                          <a:ea typeface="Calibri" panose="020F0502020204030204" pitchFamily="34" charset="0"/>
                          <a:cs typeface="Times New Roman" panose="02020603050405020304" pitchFamily="18" charset="0"/>
                        </a:rPr>
                        <a:t>ü</a:t>
                      </a:r>
                      <a:endParaRPr lang="en-GB" sz="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horzOverflow="overflow">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solidFill>
                      <a:srgbClr val="FFFFFF"/>
                    </a:solidFill>
                  </a:tcPr>
                </a:tc>
                <a:tc>
                  <a:txBody>
                    <a:bodyPr/>
                    <a:lstStyle/>
                    <a:p>
                      <a:pPr algn="ctr">
                        <a:spcAft>
                          <a:spcPts val="0"/>
                        </a:spcAft>
                      </a:pPr>
                      <a:r>
                        <a:rPr lang="en-GB" sz="800" b="1" dirty="0">
                          <a:solidFill>
                            <a:srgbClr val="006A71"/>
                          </a:solidFill>
                          <a:effectLst/>
                          <a:latin typeface="Wingdings" panose="05000000000000000000" pitchFamily="2" charset="2"/>
                          <a:ea typeface="Calibri" panose="020F0502020204030204" pitchFamily="34" charset="0"/>
                          <a:cs typeface="Times New Roman" panose="02020603050405020304" pitchFamily="18" charset="0"/>
                        </a:rPr>
                        <a:t>ü</a:t>
                      </a:r>
                      <a:endParaRPr lang="en-GB" sz="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horzOverflow="overflow">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
                          <a:srgbClr val="63666A"/>
                        </a:buClr>
                        <a:buSzTx/>
                        <a:buFont typeface="Arial" panose="020B0604020202020204" pitchFamily="34" charset="0"/>
                        <a:buNone/>
                        <a:tabLst/>
                        <a:defRPr sz="1800" b="0" i="0" spc="0">
                          <a:solidFill>
                            <a:srgbClr val="000000"/>
                          </a:solidFill>
                        </a:defRPr>
                      </a:pPr>
                      <a:endParaRPr lang="en-GB" sz="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horzOverflow="overflow">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solidFill>
                      <a:srgbClr val="006A71"/>
                    </a:solidFill>
                  </a:tcPr>
                </a:tc>
                <a:tc>
                  <a:txBody>
                    <a:bodyPr/>
                    <a:lstStyle/>
                    <a:p>
                      <a:pPr marL="0" marR="0" lvl="0" indent="0" algn="ctr" defTabSz="914400" rtl="0" eaLnBrk="1" fontAlgn="auto" latinLnBrk="0" hangingPunct="1">
                        <a:lnSpc>
                          <a:spcPct val="100000"/>
                        </a:lnSpc>
                        <a:spcBef>
                          <a:spcPts val="0"/>
                        </a:spcBef>
                        <a:spcAft>
                          <a:spcPts val="0"/>
                        </a:spcAft>
                        <a:buClr>
                          <a:srgbClr val="63666A"/>
                        </a:buClr>
                        <a:buSzTx/>
                        <a:buFont typeface="Arial" panose="020B0604020202020204" pitchFamily="34" charset="0"/>
                        <a:buNone/>
                        <a:tabLst/>
                        <a:defRPr sz="1800" b="0" i="0" spc="0">
                          <a:solidFill>
                            <a:srgbClr val="000000"/>
                          </a:solidFill>
                        </a:defRPr>
                      </a:pPr>
                      <a:r>
                        <a:rPr lang="en-GB" sz="800" b="1" dirty="0">
                          <a:solidFill>
                            <a:srgbClr val="006A71"/>
                          </a:solidFill>
                          <a:effectLst/>
                          <a:latin typeface="Wingdings" panose="05000000000000000000" pitchFamily="2" charset="2"/>
                          <a:ea typeface="Calibri" panose="020F0502020204030204" pitchFamily="34" charset="0"/>
                          <a:cs typeface="Times New Roman" panose="02020603050405020304" pitchFamily="18" charset="0"/>
                        </a:rPr>
                        <a:t>ü</a:t>
                      </a:r>
                      <a:endParaRPr lang="en-GB" sz="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horzOverflow="overflow">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
                          <a:srgbClr val="63666A"/>
                        </a:buClr>
                        <a:buSzTx/>
                        <a:buFont typeface="Arial" panose="020B0604020202020204" pitchFamily="34" charset="0"/>
                        <a:buNone/>
                        <a:tabLst/>
                        <a:defRPr sz="1800" b="0" i="0" spc="0">
                          <a:solidFill>
                            <a:srgbClr val="000000"/>
                          </a:solidFill>
                        </a:defRPr>
                      </a:pPr>
                      <a:endParaRPr lang="en-GB" sz="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horzOverflow="overflow">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solidFill>
                      <a:srgbClr val="FFFFFF"/>
                    </a:solidFill>
                  </a:tcPr>
                </a:tc>
                <a:tc>
                  <a:txBody>
                    <a:bodyPr/>
                    <a:lstStyle/>
                    <a:p>
                      <a:pPr marL="0" lvl="0" indent="0" algn="ctr">
                        <a:buClr>
                          <a:srgbClr val="63666A"/>
                        </a:buClr>
                        <a:buFont typeface="Arial" panose="020B0604020202020204" pitchFamily="34" charset="0"/>
                        <a:buNone/>
                        <a:defRPr sz="1800" b="0" i="0" spc="0">
                          <a:solidFill>
                            <a:srgbClr val="000000"/>
                          </a:solidFill>
                        </a:defRPr>
                      </a:pPr>
                      <a:endParaRPr sz="800" b="0" i="0" kern="1200" spc="0" dirty="0">
                        <a:solidFill>
                          <a:srgbClr val="0070C0"/>
                        </a:solidFill>
                        <a:latin typeface="Calibri"/>
                        <a:ea typeface="Calibri"/>
                        <a:cs typeface="Calibri"/>
                      </a:endParaRPr>
                    </a:p>
                  </a:txBody>
                  <a:tcPr marL="36000" marR="36000" marT="36000" marB="36000" anchor="ctr" horzOverflow="overflow">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
                          <a:srgbClr val="63666A"/>
                        </a:buClr>
                        <a:buSzTx/>
                        <a:buFont typeface="Arial" panose="020B0604020202020204" pitchFamily="34" charset="0"/>
                        <a:buNone/>
                        <a:tabLst/>
                        <a:defRPr sz="1800" b="0" i="0" spc="0">
                          <a:solidFill>
                            <a:srgbClr val="000000"/>
                          </a:solidFill>
                        </a:defRPr>
                      </a:pPr>
                      <a:endParaRPr lang="en-GB" sz="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horzOverflow="overflow">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
                          <a:srgbClr val="63666A"/>
                        </a:buClr>
                        <a:buSzTx/>
                        <a:buFont typeface="Arial" panose="020B0604020202020204" pitchFamily="34" charset="0"/>
                        <a:buNone/>
                        <a:tabLst/>
                        <a:defRPr sz="1800" b="0" i="0" spc="0">
                          <a:solidFill>
                            <a:srgbClr val="000000"/>
                          </a:solidFill>
                        </a:defRPr>
                      </a:pPr>
                      <a:endParaRPr lang="en-GB" sz="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horzOverflow="overflow">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
                          <a:srgbClr val="63666A"/>
                        </a:buClr>
                        <a:buSzTx/>
                        <a:buFont typeface="Arial" panose="020B0604020202020204" pitchFamily="34" charset="0"/>
                        <a:buNone/>
                        <a:tabLst/>
                        <a:defRPr sz="1800" b="0" i="0" spc="0">
                          <a:solidFill>
                            <a:srgbClr val="000000"/>
                          </a:solidFill>
                        </a:defRPr>
                      </a:pPr>
                      <a:r>
                        <a:rPr lang="en-GB" sz="800" b="1" dirty="0">
                          <a:solidFill>
                            <a:srgbClr val="006A71"/>
                          </a:solidFill>
                          <a:effectLst/>
                          <a:latin typeface="Wingdings" panose="05000000000000000000" pitchFamily="2" charset="2"/>
                          <a:ea typeface="Calibri" panose="020F0502020204030204" pitchFamily="34" charset="0"/>
                          <a:cs typeface="Times New Roman" panose="02020603050405020304" pitchFamily="18" charset="0"/>
                        </a:rPr>
                        <a:t>ü</a:t>
                      </a:r>
                      <a:endParaRPr lang="en-GB" sz="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horzOverflow="overflow">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solidFill>
                      <a:srgbClr val="FFFFFF"/>
                    </a:solidFill>
                  </a:tcPr>
                </a:tc>
                <a:tc>
                  <a:txBody>
                    <a:bodyPr/>
                    <a:lstStyle/>
                    <a:p>
                      <a:pPr marL="0" lvl="0" indent="0" algn="ctr">
                        <a:buClr>
                          <a:srgbClr val="63666A"/>
                        </a:buClr>
                        <a:buFont typeface="Arial" panose="020B0604020202020204" pitchFamily="34" charset="0"/>
                        <a:buNone/>
                        <a:defRPr sz="1800" b="0" i="0" spc="0">
                          <a:solidFill>
                            <a:srgbClr val="000000"/>
                          </a:solidFill>
                        </a:defRPr>
                      </a:pPr>
                      <a:endParaRPr sz="800" b="0" i="0" kern="1200" spc="0" dirty="0">
                        <a:solidFill>
                          <a:srgbClr val="0070C0"/>
                        </a:solidFill>
                        <a:latin typeface="Calibri"/>
                        <a:ea typeface="Calibri"/>
                        <a:cs typeface="Calibri"/>
                      </a:endParaRPr>
                    </a:p>
                  </a:txBody>
                  <a:tcPr marL="36000" marR="36000" marT="36000" marB="36000" anchor="ctr" horzOverflow="overflow">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solidFill>
                      <a:srgbClr val="FFFFFF"/>
                    </a:solidFill>
                  </a:tcPr>
                </a:tc>
                <a:tc>
                  <a:txBody>
                    <a:bodyPr/>
                    <a:lstStyle/>
                    <a:p>
                      <a:pPr marL="0" lvl="0" indent="0" algn="ctr">
                        <a:buClr>
                          <a:srgbClr val="63666A"/>
                        </a:buClr>
                        <a:buFont typeface="Arial" panose="020B0604020202020204" pitchFamily="34" charset="0"/>
                        <a:buNone/>
                        <a:defRPr sz="1800" b="0" i="0" spc="0">
                          <a:solidFill>
                            <a:srgbClr val="000000"/>
                          </a:solidFill>
                        </a:defRPr>
                      </a:pPr>
                      <a:r>
                        <a:rPr lang="en-GB" sz="800" b="1" dirty="0">
                          <a:solidFill>
                            <a:srgbClr val="006A71"/>
                          </a:solidFill>
                          <a:effectLst/>
                          <a:latin typeface="Wingdings" panose="05000000000000000000" pitchFamily="2" charset="2"/>
                          <a:ea typeface="Calibri" panose="020F0502020204030204" pitchFamily="34" charset="0"/>
                          <a:cs typeface="Times New Roman" panose="02020603050405020304" pitchFamily="18" charset="0"/>
                        </a:rPr>
                        <a:t>ü</a:t>
                      </a:r>
                      <a:endParaRPr sz="800" b="0" i="0" kern="1200" spc="0" dirty="0">
                        <a:solidFill>
                          <a:srgbClr val="0070C0"/>
                        </a:solidFill>
                        <a:latin typeface="Calibri"/>
                        <a:ea typeface="Calibri"/>
                        <a:cs typeface="Calibri"/>
                      </a:endParaRPr>
                    </a:p>
                  </a:txBody>
                  <a:tcPr marL="36000" marR="36000" marT="36000" marB="36000" anchor="ctr" horzOverflow="overflow">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
                          <a:srgbClr val="63666A"/>
                        </a:buClr>
                        <a:buSzPct val="100000"/>
                        <a:buFont typeface="Arial"/>
                        <a:buNone/>
                        <a:tabLst/>
                        <a:defRPr spc="0">
                          <a:solidFill>
                            <a:srgbClr val="FF0000"/>
                          </a:solidFill>
                          <a:latin typeface="Calibri"/>
                          <a:ea typeface="Calibri"/>
                          <a:cs typeface="Calibri"/>
                          <a:sym typeface="Calibri"/>
                        </a:defRPr>
                      </a:pPr>
                      <a:r>
                        <a:rPr lang="en-GB" sz="800" b="1" dirty="0">
                          <a:solidFill>
                            <a:srgbClr val="006A71"/>
                          </a:solidFill>
                          <a:effectLst/>
                          <a:latin typeface="Wingdings" panose="05000000000000000000" pitchFamily="2" charset="2"/>
                          <a:ea typeface="Calibri" panose="020F0502020204030204" pitchFamily="34" charset="0"/>
                          <a:cs typeface="Times New Roman" panose="02020603050405020304" pitchFamily="18" charset="0"/>
                        </a:rPr>
                        <a:t>ü</a:t>
                      </a:r>
                      <a:endParaRPr lang="en-GB" sz="800" b="1" kern="1200" spc="0" dirty="0">
                        <a:solidFill>
                          <a:srgbClr val="0070C0"/>
                        </a:solidFill>
                        <a:effectLst/>
                        <a:latin typeface="Wingdings" panose="05000000000000000000" pitchFamily="2" charset="2"/>
                        <a:ea typeface="Calibri" panose="020F0502020204030204" pitchFamily="34" charset="0"/>
                        <a:cs typeface="Times New Roman" panose="02020603050405020304" pitchFamily="18" charset="0"/>
                      </a:endParaRPr>
                    </a:p>
                  </a:txBody>
                  <a:tcPr marL="36000" marR="36000" marT="36000" marB="36000" anchor="ctr" horzOverflow="overflow">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
                          <a:srgbClr val="63666A"/>
                        </a:buClr>
                        <a:buSzTx/>
                        <a:buFont typeface="Arial" panose="020B0604020202020204" pitchFamily="34" charset="0"/>
                        <a:buNone/>
                        <a:tabLst/>
                        <a:defRPr sz="1800" b="0" i="0" spc="0">
                          <a:solidFill>
                            <a:srgbClr val="000000"/>
                          </a:solidFill>
                        </a:defRPr>
                      </a:pPr>
                      <a:r>
                        <a:rPr lang="en-GB" sz="800" b="1" dirty="0">
                          <a:solidFill>
                            <a:srgbClr val="006A71"/>
                          </a:solidFill>
                          <a:effectLst/>
                          <a:latin typeface="Wingdings" panose="05000000000000000000" pitchFamily="2" charset="2"/>
                          <a:ea typeface="Calibri" panose="020F0502020204030204" pitchFamily="34" charset="0"/>
                          <a:cs typeface="Times New Roman" panose="02020603050405020304" pitchFamily="18" charset="0"/>
                        </a:rPr>
                        <a:t>ü</a:t>
                      </a:r>
                      <a:endParaRPr lang="en-GB" sz="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horzOverflow="overflow">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solidFill>
                      <a:srgbClr val="FFFFFF"/>
                    </a:solidFill>
                  </a:tcPr>
                </a:tc>
                <a:tc>
                  <a:txBody>
                    <a:bodyPr/>
                    <a:lstStyle/>
                    <a:p>
                      <a:pPr marL="0" lvl="0" indent="0" algn="ctr">
                        <a:buClr>
                          <a:srgbClr val="63666A"/>
                        </a:buClr>
                        <a:buFont typeface="Arial" panose="020B0604020202020204" pitchFamily="34" charset="0"/>
                        <a:buNone/>
                        <a:defRPr sz="1800" b="0" i="0" spc="0">
                          <a:solidFill>
                            <a:srgbClr val="000000"/>
                          </a:solidFill>
                        </a:defRPr>
                      </a:pPr>
                      <a:r>
                        <a:rPr lang="en-GB" sz="800" b="1" dirty="0">
                          <a:solidFill>
                            <a:srgbClr val="006A71"/>
                          </a:solidFill>
                          <a:effectLst/>
                          <a:latin typeface="Wingdings" panose="05000000000000000000" pitchFamily="2" charset="2"/>
                          <a:ea typeface="Calibri" panose="020F0502020204030204" pitchFamily="34" charset="0"/>
                          <a:cs typeface="Times New Roman" panose="02020603050405020304" pitchFamily="18" charset="0"/>
                        </a:rPr>
                        <a:t>ü</a:t>
                      </a:r>
                      <a:endParaRPr sz="800" b="0" i="0" kern="1200" spc="0" dirty="0">
                        <a:solidFill>
                          <a:srgbClr val="0070C0"/>
                        </a:solidFill>
                        <a:latin typeface="Calibri"/>
                        <a:ea typeface="Calibri"/>
                        <a:cs typeface="Calibri"/>
                      </a:endParaRPr>
                    </a:p>
                  </a:txBody>
                  <a:tcPr marL="36000" marR="36000" marT="36000" marB="36000" anchor="ctr" horzOverflow="overflow">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solidFill>
                      <a:srgbClr val="FFFFFF"/>
                    </a:solidFill>
                  </a:tcPr>
                </a:tc>
                <a:extLst>
                  <a:ext uri="{0D108BD9-81ED-4DB2-BD59-A6C34878D82A}">
                    <a16:rowId xmlns="" xmlns:a16="http://schemas.microsoft.com/office/drawing/2014/main" val="1521223799"/>
                  </a:ext>
                </a:extLst>
              </a:tr>
              <a:tr h="159201">
                <a:tc vMerge="1">
                  <a:txBody>
                    <a:bodyPr/>
                    <a:lstStyle/>
                    <a:p>
                      <a:pPr lvl="0" algn="l">
                        <a:defRPr sz="1800" b="0" i="0" spc="0">
                          <a:solidFill>
                            <a:srgbClr val="000000"/>
                          </a:solidFill>
                        </a:defRPr>
                      </a:pPr>
                      <a:endParaRPr lang="en-US" sz="800" b="1" dirty="0">
                        <a:solidFill>
                          <a:srgbClr val="494D50"/>
                        </a:solidFill>
                        <a:latin typeface="Calibri"/>
                        <a:ea typeface="Calibri"/>
                        <a:cs typeface="Calibri"/>
                        <a:sym typeface="Calibri"/>
                      </a:endParaRPr>
                    </a:p>
                  </a:txBody>
                  <a:tcPr marL="36000" marR="36000" marT="36000" marB="36000" anchor="ctr" horzOverflow="overflow">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solidFill>
                      <a:srgbClr val="CCE4E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800" b="0" i="0" spc="0">
                          <a:solidFill>
                            <a:srgbClr val="000000"/>
                          </a:solidFill>
                        </a:defRPr>
                      </a:pPr>
                      <a:r>
                        <a:rPr lang="en-GB" sz="800" b="0" dirty="0">
                          <a:solidFill>
                            <a:schemeClr val="tx1"/>
                          </a:solidFill>
                          <a:latin typeface="Arial" panose="020B0604020202020204" pitchFamily="34" charset="0"/>
                          <a:cs typeface="Arial" panose="020B0604020202020204" pitchFamily="34" charset="0"/>
                        </a:rPr>
                        <a:t>Work through the Alliance to develop a ten-year plan.</a:t>
                      </a:r>
                    </a:p>
                  </a:txBody>
                  <a:tcPr marL="36000" marR="36000" marT="36000" marB="36000" anchor="ctr" horzOverflow="overflow">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solidFill>
                      <a:srgbClr val="CCE4E6"/>
                    </a:solidFill>
                  </a:tcPr>
                </a:tc>
                <a:tc>
                  <a:txBody>
                    <a:bodyPr/>
                    <a:lstStyle/>
                    <a:p>
                      <a:pPr algn="ctr">
                        <a:spcAft>
                          <a:spcPts val="0"/>
                        </a:spcAft>
                      </a:pPr>
                      <a:endParaRPr lang="en-GB" sz="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horzOverflow="overflow">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1" dirty="0">
                          <a:solidFill>
                            <a:srgbClr val="006A71"/>
                          </a:solidFill>
                          <a:effectLst/>
                          <a:latin typeface="Wingdings" panose="05000000000000000000" pitchFamily="2" charset="2"/>
                          <a:ea typeface="Calibri" panose="020F0502020204030204" pitchFamily="34" charset="0"/>
                          <a:cs typeface="Times New Roman" panose="02020603050405020304" pitchFamily="18" charset="0"/>
                        </a:rPr>
                        <a:t>ü</a:t>
                      </a:r>
                      <a:endParaRPr lang="en-GB" sz="800" dirty="0">
                        <a:solidFill>
                          <a:srgbClr val="006A7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horzOverflow="overflow">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solidFill>
                      <a:srgbClr val="FFFFFF"/>
                    </a:solidFill>
                  </a:tcPr>
                </a:tc>
                <a:tc>
                  <a:txBody>
                    <a:bodyPr/>
                    <a:lstStyle/>
                    <a:p>
                      <a:pPr algn="ctr">
                        <a:spcAft>
                          <a:spcPts val="0"/>
                        </a:spcAft>
                      </a:pPr>
                      <a:endParaRPr lang="en-GB" sz="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horzOverflow="overflow">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1" dirty="0">
                          <a:solidFill>
                            <a:srgbClr val="006A71"/>
                          </a:solidFill>
                          <a:effectLst/>
                          <a:latin typeface="Wingdings" panose="05000000000000000000" pitchFamily="2" charset="2"/>
                          <a:ea typeface="Calibri" panose="020F0502020204030204" pitchFamily="34" charset="0"/>
                          <a:cs typeface="Times New Roman" panose="02020603050405020304" pitchFamily="18" charset="0"/>
                        </a:rPr>
                        <a:t>ü</a:t>
                      </a:r>
                      <a:endParaRPr lang="en-GB" sz="800" dirty="0">
                        <a:solidFill>
                          <a:srgbClr val="006A7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horzOverflow="overflow">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
                          <a:srgbClr val="63666A"/>
                        </a:buClr>
                        <a:buSzTx/>
                        <a:buFont typeface="Arial" panose="020B0604020202020204" pitchFamily="34" charset="0"/>
                        <a:buNone/>
                        <a:tabLst/>
                        <a:defRPr sz="1800" b="0" i="0" spc="0">
                          <a:solidFill>
                            <a:srgbClr val="000000"/>
                          </a:solidFill>
                        </a:defRPr>
                      </a:pPr>
                      <a:r>
                        <a:rPr lang="en-GB" sz="800" b="1" dirty="0">
                          <a:solidFill>
                            <a:srgbClr val="006A71"/>
                          </a:solidFill>
                          <a:effectLst/>
                          <a:latin typeface="Wingdings" panose="05000000000000000000" pitchFamily="2" charset="2"/>
                          <a:ea typeface="Calibri" panose="020F0502020204030204" pitchFamily="34" charset="0"/>
                          <a:cs typeface="Times New Roman" panose="02020603050405020304" pitchFamily="18" charset="0"/>
                        </a:rPr>
                        <a:t>ü</a:t>
                      </a:r>
                      <a:endParaRPr lang="en-GB" sz="800" dirty="0">
                        <a:solidFill>
                          <a:srgbClr val="006A7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horzOverflow="overflow">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
                          <a:srgbClr val="63666A"/>
                        </a:buClr>
                        <a:buSzTx/>
                        <a:buFont typeface="Arial" panose="020B0604020202020204" pitchFamily="34" charset="0"/>
                        <a:buNone/>
                        <a:tabLst/>
                        <a:defRPr sz="1800" b="0" i="0" spc="0">
                          <a:solidFill>
                            <a:srgbClr val="000000"/>
                          </a:solidFill>
                        </a:defRPr>
                      </a:pPr>
                      <a:endParaRPr lang="en-GB" sz="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horzOverflow="overflow">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solidFill>
                      <a:srgbClr val="006A71"/>
                    </a:solidFill>
                  </a:tcPr>
                </a:tc>
                <a:tc>
                  <a:txBody>
                    <a:bodyPr/>
                    <a:lstStyle/>
                    <a:p>
                      <a:pPr marL="0" marR="0" lvl="0" indent="0" algn="ctr" defTabSz="914400" rtl="0" eaLnBrk="1" fontAlgn="auto" latinLnBrk="0" hangingPunct="1">
                        <a:lnSpc>
                          <a:spcPct val="100000"/>
                        </a:lnSpc>
                        <a:spcBef>
                          <a:spcPts val="0"/>
                        </a:spcBef>
                        <a:spcAft>
                          <a:spcPts val="0"/>
                        </a:spcAft>
                        <a:buClr>
                          <a:srgbClr val="63666A"/>
                        </a:buClr>
                        <a:buSzTx/>
                        <a:buFont typeface="Arial" panose="020B0604020202020204" pitchFamily="34" charset="0"/>
                        <a:buNone/>
                        <a:tabLst/>
                        <a:defRPr sz="1800" b="0" i="0" spc="0">
                          <a:solidFill>
                            <a:srgbClr val="000000"/>
                          </a:solidFill>
                        </a:defRPr>
                      </a:pPr>
                      <a:endParaRPr lang="en-GB" sz="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horzOverflow="overflow">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solidFill>
                      <a:srgbClr val="FFFFFF"/>
                    </a:solidFill>
                  </a:tcPr>
                </a:tc>
                <a:tc>
                  <a:txBody>
                    <a:bodyPr/>
                    <a:lstStyle/>
                    <a:p>
                      <a:pPr marL="0" lvl="0" indent="0" algn="ctr">
                        <a:buClr>
                          <a:srgbClr val="63666A"/>
                        </a:buClr>
                        <a:buFont typeface="Arial" panose="020B0604020202020204" pitchFamily="34" charset="0"/>
                        <a:buNone/>
                        <a:defRPr sz="1800" b="0" i="0" spc="0">
                          <a:solidFill>
                            <a:srgbClr val="000000"/>
                          </a:solidFill>
                        </a:defRPr>
                      </a:pPr>
                      <a:endParaRPr sz="800" b="0" i="0" kern="1200" spc="0" dirty="0">
                        <a:solidFill>
                          <a:srgbClr val="0070C0"/>
                        </a:solidFill>
                        <a:latin typeface="Calibri"/>
                        <a:ea typeface="Calibri"/>
                        <a:cs typeface="Calibri"/>
                      </a:endParaRPr>
                    </a:p>
                  </a:txBody>
                  <a:tcPr marL="36000" marR="36000" marT="36000" marB="36000" anchor="ctr" horzOverflow="overflow">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
                          <a:srgbClr val="63666A"/>
                        </a:buClr>
                        <a:buSzTx/>
                        <a:buFont typeface="Arial" panose="020B0604020202020204" pitchFamily="34" charset="0"/>
                        <a:buNone/>
                        <a:tabLst/>
                        <a:defRPr sz="1800" b="0" i="0" spc="0">
                          <a:solidFill>
                            <a:srgbClr val="000000"/>
                          </a:solidFill>
                        </a:defRPr>
                      </a:pPr>
                      <a:endParaRPr lang="en-GB" sz="800" dirty="0">
                        <a:solidFill>
                          <a:srgbClr val="006A7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horzOverflow="overflow">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
                          <a:srgbClr val="63666A"/>
                        </a:buClr>
                        <a:buSzTx/>
                        <a:buFont typeface="Arial" panose="020B0604020202020204" pitchFamily="34" charset="0"/>
                        <a:buNone/>
                        <a:tabLst/>
                        <a:defRPr sz="1800" b="0" i="0" spc="0">
                          <a:solidFill>
                            <a:srgbClr val="000000"/>
                          </a:solidFill>
                        </a:defRPr>
                      </a:pPr>
                      <a:r>
                        <a:rPr lang="en-GB" sz="800" b="1" dirty="0">
                          <a:solidFill>
                            <a:srgbClr val="006A71"/>
                          </a:solidFill>
                          <a:effectLst/>
                          <a:latin typeface="Wingdings" panose="05000000000000000000" pitchFamily="2" charset="2"/>
                          <a:ea typeface="Calibri" panose="020F0502020204030204" pitchFamily="34" charset="0"/>
                          <a:cs typeface="Times New Roman" panose="02020603050405020304" pitchFamily="18" charset="0"/>
                        </a:rPr>
                        <a:t>ü</a:t>
                      </a:r>
                      <a:endParaRPr lang="en-GB" sz="800" dirty="0">
                        <a:solidFill>
                          <a:srgbClr val="006A7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horzOverflow="overflow">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
                          <a:srgbClr val="63666A"/>
                        </a:buClr>
                        <a:buSzTx/>
                        <a:buFont typeface="Arial" panose="020B0604020202020204" pitchFamily="34" charset="0"/>
                        <a:buNone/>
                        <a:tabLst/>
                        <a:defRPr sz="1800" b="0" i="0" spc="0">
                          <a:solidFill>
                            <a:srgbClr val="000000"/>
                          </a:solidFill>
                        </a:defRPr>
                      </a:pPr>
                      <a:r>
                        <a:rPr lang="en-GB" sz="800" b="1" dirty="0">
                          <a:solidFill>
                            <a:srgbClr val="006A71"/>
                          </a:solidFill>
                          <a:effectLst/>
                          <a:latin typeface="Wingdings" panose="05000000000000000000" pitchFamily="2" charset="2"/>
                          <a:ea typeface="Calibri" panose="020F0502020204030204" pitchFamily="34" charset="0"/>
                          <a:cs typeface="Times New Roman" panose="02020603050405020304" pitchFamily="18" charset="0"/>
                        </a:rPr>
                        <a:t>ü</a:t>
                      </a:r>
                      <a:endParaRPr lang="en-GB" sz="800" dirty="0">
                        <a:solidFill>
                          <a:srgbClr val="006A7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horzOverflow="overflow">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
                          <a:srgbClr val="63666A"/>
                        </a:buClr>
                        <a:buSzTx/>
                        <a:buFont typeface="Arial" panose="020B0604020202020204" pitchFamily="34" charset="0"/>
                        <a:buNone/>
                        <a:tabLst/>
                        <a:defRPr sz="1800" b="0" i="0" spc="0">
                          <a:solidFill>
                            <a:srgbClr val="000000"/>
                          </a:solidFill>
                        </a:defRPr>
                      </a:pPr>
                      <a:r>
                        <a:rPr lang="en-GB" sz="800" b="1" dirty="0">
                          <a:solidFill>
                            <a:srgbClr val="006A71"/>
                          </a:solidFill>
                          <a:effectLst/>
                          <a:latin typeface="Wingdings" panose="05000000000000000000" pitchFamily="2" charset="2"/>
                          <a:ea typeface="Calibri" panose="020F0502020204030204" pitchFamily="34" charset="0"/>
                          <a:cs typeface="Times New Roman" panose="02020603050405020304" pitchFamily="18" charset="0"/>
                        </a:rPr>
                        <a:t>ü</a:t>
                      </a:r>
                      <a:endParaRPr lang="en-GB" sz="800" dirty="0">
                        <a:solidFill>
                          <a:srgbClr val="006A7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horzOverflow="overflow">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
                          <a:srgbClr val="63666A"/>
                        </a:buClr>
                        <a:buSzTx/>
                        <a:buFont typeface="Arial" panose="020B0604020202020204" pitchFamily="34" charset="0"/>
                        <a:buNone/>
                        <a:tabLst/>
                        <a:defRPr sz="1800" b="0" i="0" spc="0">
                          <a:solidFill>
                            <a:srgbClr val="000000"/>
                          </a:solidFill>
                        </a:defRPr>
                      </a:pPr>
                      <a:r>
                        <a:rPr lang="en-GB" sz="800" b="1" dirty="0">
                          <a:solidFill>
                            <a:srgbClr val="006A71"/>
                          </a:solidFill>
                          <a:effectLst/>
                          <a:latin typeface="Wingdings" panose="05000000000000000000" pitchFamily="2" charset="2"/>
                          <a:ea typeface="Calibri" panose="020F0502020204030204" pitchFamily="34" charset="0"/>
                          <a:cs typeface="Times New Roman" panose="02020603050405020304" pitchFamily="18" charset="0"/>
                        </a:rPr>
                        <a:t>ü</a:t>
                      </a:r>
                      <a:endParaRPr lang="en-GB" sz="800" dirty="0">
                        <a:solidFill>
                          <a:srgbClr val="006A7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horzOverflow="overflow">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
                          <a:srgbClr val="63666A"/>
                        </a:buClr>
                        <a:buSzPct val="100000"/>
                        <a:buFont typeface="Arial"/>
                        <a:buNone/>
                        <a:tabLst/>
                        <a:defRPr spc="0">
                          <a:solidFill>
                            <a:srgbClr val="FF0000"/>
                          </a:solidFill>
                          <a:latin typeface="Calibri"/>
                          <a:ea typeface="Calibri"/>
                          <a:cs typeface="Calibri"/>
                          <a:sym typeface="Calibri"/>
                        </a:defRPr>
                      </a:pPr>
                      <a:r>
                        <a:rPr lang="en-GB" sz="800" b="1" dirty="0">
                          <a:solidFill>
                            <a:srgbClr val="006A71"/>
                          </a:solidFill>
                          <a:effectLst/>
                          <a:latin typeface="Wingdings" panose="05000000000000000000" pitchFamily="2" charset="2"/>
                          <a:ea typeface="Calibri" panose="020F0502020204030204" pitchFamily="34" charset="0"/>
                          <a:cs typeface="Times New Roman" panose="02020603050405020304" pitchFamily="18" charset="0"/>
                        </a:rPr>
                        <a:t>ü</a:t>
                      </a:r>
                      <a:endParaRPr lang="en-GB" sz="800" dirty="0">
                        <a:solidFill>
                          <a:srgbClr val="006A7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horzOverflow="overflow">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
                          <a:srgbClr val="63666A"/>
                        </a:buClr>
                        <a:buSzTx/>
                        <a:buFont typeface="Arial" panose="020B0604020202020204" pitchFamily="34" charset="0"/>
                        <a:buNone/>
                        <a:tabLst/>
                        <a:defRPr sz="1800" b="0" i="0" spc="0">
                          <a:solidFill>
                            <a:srgbClr val="000000"/>
                          </a:solidFill>
                        </a:defRPr>
                      </a:pPr>
                      <a:r>
                        <a:rPr lang="en-GB" sz="800" b="1" dirty="0">
                          <a:solidFill>
                            <a:srgbClr val="006A71"/>
                          </a:solidFill>
                          <a:effectLst/>
                          <a:latin typeface="Wingdings" panose="05000000000000000000" pitchFamily="2" charset="2"/>
                          <a:ea typeface="Calibri" panose="020F0502020204030204" pitchFamily="34" charset="0"/>
                          <a:cs typeface="Times New Roman" panose="02020603050405020304" pitchFamily="18" charset="0"/>
                        </a:rPr>
                        <a:t>ü</a:t>
                      </a:r>
                      <a:endParaRPr lang="en-GB" sz="800" dirty="0">
                        <a:solidFill>
                          <a:srgbClr val="006A7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horzOverflow="overflow">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
                          <a:srgbClr val="63666A"/>
                        </a:buClr>
                        <a:buSzTx/>
                        <a:buFont typeface="Arial" panose="020B0604020202020204" pitchFamily="34" charset="0"/>
                        <a:buNone/>
                        <a:tabLst/>
                        <a:defRPr sz="1800" b="0" i="0" spc="0">
                          <a:solidFill>
                            <a:srgbClr val="000000"/>
                          </a:solidFill>
                        </a:defRPr>
                      </a:pPr>
                      <a:r>
                        <a:rPr lang="en-GB" sz="800" b="1" dirty="0">
                          <a:solidFill>
                            <a:srgbClr val="006A71"/>
                          </a:solidFill>
                          <a:effectLst/>
                          <a:latin typeface="Wingdings" panose="05000000000000000000" pitchFamily="2" charset="2"/>
                          <a:ea typeface="Calibri" panose="020F0502020204030204" pitchFamily="34" charset="0"/>
                          <a:cs typeface="Times New Roman" panose="02020603050405020304" pitchFamily="18" charset="0"/>
                        </a:rPr>
                        <a:t>ü</a:t>
                      </a:r>
                      <a:endParaRPr lang="en-GB" sz="800" dirty="0">
                        <a:solidFill>
                          <a:srgbClr val="006A7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horzOverflow="overflow">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solidFill>
                      <a:srgbClr val="FFFFFF"/>
                    </a:solidFill>
                  </a:tcPr>
                </a:tc>
                <a:extLst>
                  <a:ext uri="{0D108BD9-81ED-4DB2-BD59-A6C34878D82A}">
                    <a16:rowId xmlns="" xmlns:a16="http://schemas.microsoft.com/office/drawing/2014/main" val="3285345075"/>
                  </a:ext>
                </a:extLst>
              </a:tr>
              <a:tr h="159201">
                <a:tc rowSpan="5">
                  <a:txBody>
                    <a:bodyPr/>
                    <a:lstStyle/>
                    <a:p>
                      <a:pPr lvl="0" algn="ctr">
                        <a:defRPr sz="1800" b="0" i="0" spc="0">
                          <a:solidFill>
                            <a:srgbClr val="000000"/>
                          </a:solidFill>
                        </a:defRPr>
                      </a:pPr>
                      <a:r>
                        <a:rPr lang="en-GB" sz="800" b="0" dirty="0">
                          <a:solidFill>
                            <a:srgbClr val="494D50"/>
                          </a:solidFill>
                          <a:latin typeface="Calibri"/>
                          <a:ea typeface="Calibri"/>
                          <a:cs typeface="Calibri"/>
                          <a:sym typeface="Calibri"/>
                        </a:rPr>
                        <a:t>Investing in Research and Innovation</a:t>
                      </a:r>
                    </a:p>
                  </a:txBody>
                  <a:tcPr marL="36000" marR="36000" marT="36000" marB="36000" vert="vert270" anchor="ctr" horzOverflow="overflow">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solidFill>
                      <a:srgbClr val="CCE4E6"/>
                    </a:solidFill>
                  </a:tcPr>
                </a:tc>
                <a:tc>
                  <a:txBody>
                    <a:bodyPr/>
                    <a:lstStyle/>
                    <a:p>
                      <a:pPr lvl="0" algn="l">
                        <a:defRPr sz="1800" b="0" i="0" spc="0">
                          <a:solidFill>
                            <a:srgbClr val="000000"/>
                          </a:solidFill>
                        </a:defRPr>
                      </a:pPr>
                      <a:r>
                        <a:rPr lang="en-GB" sz="800" b="0" dirty="0">
                          <a:solidFill>
                            <a:srgbClr val="494D50"/>
                          </a:solidFill>
                          <a:latin typeface="Arial" panose="020B0604020202020204" pitchFamily="34" charset="0"/>
                          <a:ea typeface="Calibri"/>
                          <a:cs typeface="Arial" panose="020B0604020202020204" pitchFamily="34" charset="0"/>
                          <a:sym typeface="Calibri"/>
                        </a:rPr>
                        <a:t>Double patient participation in clinical trials</a:t>
                      </a:r>
                      <a:endParaRPr sz="800" b="0" i="0" dirty="0">
                        <a:solidFill>
                          <a:srgbClr val="494D50"/>
                        </a:solidFill>
                        <a:latin typeface="Arial" panose="020B0604020202020204" pitchFamily="34" charset="0"/>
                        <a:ea typeface="Calibri"/>
                        <a:cs typeface="Arial" panose="020B0604020202020204" pitchFamily="34" charset="0"/>
                        <a:sym typeface="Calibri"/>
                      </a:endParaRPr>
                    </a:p>
                  </a:txBody>
                  <a:tcPr marL="36000" marR="36000" marT="36000" marB="36000" anchor="ctr" horzOverflow="overflow">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solidFill>
                      <a:srgbClr val="CCE4E6"/>
                    </a:solidFill>
                  </a:tcPr>
                </a:tc>
                <a:tc>
                  <a:txBody>
                    <a:bodyPr/>
                    <a:lstStyle/>
                    <a:p>
                      <a:pPr marL="0" marR="0" lvl="0" indent="0" algn="ctr" defTabSz="914400" rtl="0" eaLnBrk="1" fontAlgn="auto" latinLnBrk="0" hangingPunct="1">
                        <a:lnSpc>
                          <a:spcPct val="100000"/>
                        </a:lnSpc>
                        <a:spcBef>
                          <a:spcPts val="0"/>
                        </a:spcBef>
                        <a:spcAft>
                          <a:spcPts val="0"/>
                        </a:spcAft>
                        <a:buClr>
                          <a:srgbClr val="63666A"/>
                        </a:buClr>
                        <a:buSzTx/>
                        <a:buFont typeface="Arial" panose="020B0604020202020204" pitchFamily="34" charset="0"/>
                        <a:buNone/>
                        <a:tabLst/>
                        <a:defRPr sz="1800" b="0" i="0" spc="0">
                          <a:solidFill>
                            <a:srgbClr val="000000"/>
                          </a:solidFill>
                        </a:defRPr>
                      </a:pPr>
                      <a:endParaRPr lang="en-GB" sz="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horzOverflow="overflow">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
                          <a:srgbClr val="63666A"/>
                        </a:buClr>
                        <a:buSzTx/>
                        <a:buFont typeface="Arial" panose="020B0604020202020204" pitchFamily="34" charset="0"/>
                        <a:buNone/>
                        <a:tabLst/>
                        <a:defRPr sz="1800" b="0" i="0" spc="0">
                          <a:solidFill>
                            <a:srgbClr val="000000"/>
                          </a:solidFill>
                        </a:defRPr>
                      </a:pPr>
                      <a:r>
                        <a:rPr lang="en-GB" sz="800" b="1" dirty="0">
                          <a:solidFill>
                            <a:srgbClr val="006A71"/>
                          </a:solidFill>
                          <a:effectLst/>
                          <a:latin typeface="Wingdings" panose="05000000000000000000" pitchFamily="2" charset="2"/>
                          <a:ea typeface="Calibri" panose="020F0502020204030204" pitchFamily="34" charset="0"/>
                          <a:cs typeface="Times New Roman" panose="02020603050405020304" pitchFamily="18" charset="0"/>
                        </a:rPr>
                        <a:t>ü</a:t>
                      </a:r>
                      <a:endParaRPr lang="en-GB" sz="800" dirty="0">
                        <a:solidFill>
                          <a:srgbClr val="006A7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horzOverflow="overflow">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
                          <a:srgbClr val="63666A"/>
                        </a:buClr>
                        <a:buSzTx/>
                        <a:buFont typeface="Arial" panose="020B0604020202020204" pitchFamily="34" charset="0"/>
                        <a:buNone/>
                        <a:tabLst/>
                        <a:defRPr sz="1800" b="0" i="0" spc="0">
                          <a:solidFill>
                            <a:srgbClr val="000000"/>
                          </a:solidFill>
                        </a:defRPr>
                      </a:pPr>
                      <a:endParaRPr lang="en-GB" sz="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horzOverflow="overflow">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
                          <a:srgbClr val="63666A"/>
                        </a:buClr>
                        <a:buSzTx/>
                        <a:buFont typeface="Arial" panose="020B0604020202020204" pitchFamily="34" charset="0"/>
                        <a:buNone/>
                        <a:tabLst/>
                        <a:defRPr sz="1800" b="0" i="0" spc="0">
                          <a:solidFill>
                            <a:srgbClr val="000000"/>
                          </a:solidFill>
                        </a:defRPr>
                      </a:pPr>
                      <a:endParaRPr lang="en-GB" sz="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horzOverflow="overflow">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
                          <a:srgbClr val="63666A"/>
                        </a:buClr>
                        <a:buSzTx/>
                        <a:buFont typeface="Arial" panose="020B0604020202020204" pitchFamily="34" charset="0"/>
                        <a:buNone/>
                        <a:tabLst/>
                        <a:defRPr sz="1800" b="0" i="0" spc="0">
                          <a:solidFill>
                            <a:srgbClr val="000000"/>
                          </a:solidFill>
                        </a:defRPr>
                      </a:pPr>
                      <a:r>
                        <a:rPr lang="en-GB" sz="800" b="1" dirty="0">
                          <a:solidFill>
                            <a:srgbClr val="006A71"/>
                          </a:solidFill>
                          <a:effectLst/>
                          <a:latin typeface="Wingdings" panose="05000000000000000000" pitchFamily="2" charset="2"/>
                          <a:ea typeface="Calibri" panose="020F0502020204030204" pitchFamily="34" charset="0"/>
                          <a:cs typeface="Times New Roman" panose="02020603050405020304" pitchFamily="18" charset="0"/>
                        </a:rPr>
                        <a:t>ü</a:t>
                      </a:r>
                      <a:endParaRPr lang="en-GB" sz="800" dirty="0">
                        <a:solidFill>
                          <a:srgbClr val="006A7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horzOverflow="overflow">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
                          <a:srgbClr val="63666A"/>
                        </a:buClr>
                        <a:buSzTx/>
                        <a:buFont typeface="Arial" panose="020B0604020202020204" pitchFamily="34" charset="0"/>
                        <a:buNone/>
                        <a:tabLst/>
                        <a:defRPr sz="1800" b="0" i="0" spc="0">
                          <a:solidFill>
                            <a:srgbClr val="000000"/>
                          </a:solidFill>
                        </a:defRPr>
                      </a:pPr>
                      <a:r>
                        <a:rPr lang="en-GB" sz="800" b="1" dirty="0">
                          <a:solidFill>
                            <a:srgbClr val="006A71"/>
                          </a:solidFill>
                          <a:effectLst/>
                          <a:latin typeface="Wingdings" panose="05000000000000000000" pitchFamily="2" charset="2"/>
                          <a:ea typeface="Calibri" panose="020F0502020204030204" pitchFamily="34" charset="0"/>
                          <a:cs typeface="Times New Roman" panose="02020603050405020304" pitchFamily="18" charset="0"/>
                        </a:rPr>
                        <a:t>ü</a:t>
                      </a:r>
                      <a:endParaRPr lang="en-GB" sz="800" dirty="0">
                        <a:solidFill>
                          <a:srgbClr val="006A7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horzOverflow="overflow">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
                          <a:srgbClr val="63666A"/>
                        </a:buClr>
                        <a:buSzTx/>
                        <a:buFont typeface="Arial" panose="020B0604020202020204" pitchFamily="34" charset="0"/>
                        <a:buNone/>
                        <a:tabLst/>
                        <a:defRPr sz="1800" b="0" i="0" spc="0">
                          <a:solidFill>
                            <a:srgbClr val="000000"/>
                          </a:solidFill>
                        </a:defRPr>
                      </a:pPr>
                      <a:endParaRPr lang="en-GB" sz="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horzOverflow="overflow">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solidFill>
                      <a:srgbClr val="006A71"/>
                    </a:solidFill>
                  </a:tcPr>
                </a:tc>
                <a:tc>
                  <a:txBody>
                    <a:bodyPr/>
                    <a:lstStyle/>
                    <a:p>
                      <a:pPr marL="0" marR="0" lvl="0" indent="0" algn="ctr" defTabSz="914400" rtl="0" eaLnBrk="1" fontAlgn="auto" latinLnBrk="0" hangingPunct="1">
                        <a:lnSpc>
                          <a:spcPct val="100000"/>
                        </a:lnSpc>
                        <a:spcBef>
                          <a:spcPts val="0"/>
                        </a:spcBef>
                        <a:spcAft>
                          <a:spcPts val="0"/>
                        </a:spcAft>
                        <a:buClr>
                          <a:srgbClr val="63666A"/>
                        </a:buClr>
                        <a:buSzTx/>
                        <a:buFont typeface="Arial" panose="020B0604020202020204" pitchFamily="34" charset="0"/>
                        <a:buNone/>
                        <a:tabLst/>
                        <a:defRPr sz="1800" b="0" i="0" spc="0">
                          <a:solidFill>
                            <a:srgbClr val="000000"/>
                          </a:solidFill>
                        </a:defRPr>
                      </a:pPr>
                      <a:r>
                        <a:rPr lang="en-GB" sz="800" b="1" dirty="0">
                          <a:solidFill>
                            <a:srgbClr val="006A71"/>
                          </a:solidFill>
                          <a:effectLst/>
                          <a:latin typeface="Wingdings" panose="05000000000000000000" pitchFamily="2" charset="2"/>
                          <a:ea typeface="Calibri" panose="020F0502020204030204" pitchFamily="34" charset="0"/>
                          <a:cs typeface="Times New Roman" panose="02020603050405020304" pitchFamily="18" charset="0"/>
                        </a:rPr>
                        <a:t>ü</a:t>
                      </a:r>
                      <a:endParaRPr lang="en-GB" sz="800" dirty="0">
                        <a:solidFill>
                          <a:srgbClr val="006A7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horzOverflow="overflow">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
                          <a:srgbClr val="63666A"/>
                        </a:buClr>
                        <a:buSzTx/>
                        <a:buFont typeface="Arial" panose="020B0604020202020204" pitchFamily="34" charset="0"/>
                        <a:buNone/>
                        <a:tabLst/>
                        <a:defRPr sz="1800" b="0" i="0" spc="0">
                          <a:solidFill>
                            <a:srgbClr val="000000"/>
                          </a:solidFill>
                        </a:defRPr>
                      </a:pPr>
                      <a:r>
                        <a:rPr lang="en-GB" sz="800" b="1" dirty="0">
                          <a:solidFill>
                            <a:srgbClr val="006A71"/>
                          </a:solidFill>
                          <a:effectLst/>
                          <a:latin typeface="Wingdings" panose="05000000000000000000" pitchFamily="2" charset="2"/>
                          <a:ea typeface="Calibri" panose="020F0502020204030204" pitchFamily="34" charset="0"/>
                          <a:cs typeface="Times New Roman" panose="02020603050405020304" pitchFamily="18" charset="0"/>
                        </a:rPr>
                        <a:t>ü</a:t>
                      </a:r>
                      <a:endParaRPr lang="en-GB" sz="800" dirty="0">
                        <a:solidFill>
                          <a:srgbClr val="006A7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horzOverflow="overflow">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
                          <a:srgbClr val="63666A"/>
                        </a:buClr>
                        <a:buSzTx/>
                        <a:buFont typeface="Arial" panose="020B0604020202020204" pitchFamily="34" charset="0"/>
                        <a:buNone/>
                        <a:tabLst/>
                        <a:defRPr sz="1800" b="0" i="0" spc="0">
                          <a:solidFill>
                            <a:srgbClr val="000000"/>
                          </a:solidFill>
                        </a:defRPr>
                      </a:pPr>
                      <a:r>
                        <a:rPr lang="en-GB" sz="800" b="1" dirty="0">
                          <a:solidFill>
                            <a:srgbClr val="006A71"/>
                          </a:solidFill>
                          <a:effectLst/>
                          <a:latin typeface="Wingdings" panose="05000000000000000000" pitchFamily="2" charset="2"/>
                          <a:ea typeface="Calibri" panose="020F0502020204030204" pitchFamily="34" charset="0"/>
                          <a:cs typeface="Times New Roman" panose="02020603050405020304" pitchFamily="18" charset="0"/>
                        </a:rPr>
                        <a:t>ü</a:t>
                      </a:r>
                      <a:endParaRPr lang="en-GB" sz="800" dirty="0">
                        <a:solidFill>
                          <a:srgbClr val="006A7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horzOverflow="overflow">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
                          <a:srgbClr val="63666A"/>
                        </a:buClr>
                        <a:buSzTx/>
                        <a:buFont typeface="Arial" panose="020B0604020202020204" pitchFamily="34" charset="0"/>
                        <a:buNone/>
                        <a:tabLst/>
                        <a:defRPr sz="1800" b="0" i="0" spc="0">
                          <a:solidFill>
                            <a:srgbClr val="000000"/>
                          </a:solidFill>
                        </a:defRPr>
                      </a:pPr>
                      <a:r>
                        <a:rPr lang="en-GB" sz="800" b="1" dirty="0">
                          <a:solidFill>
                            <a:srgbClr val="006A71"/>
                          </a:solidFill>
                          <a:effectLst/>
                          <a:latin typeface="Wingdings" panose="05000000000000000000" pitchFamily="2" charset="2"/>
                          <a:ea typeface="Calibri" panose="020F0502020204030204" pitchFamily="34" charset="0"/>
                          <a:cs typeface="Times New Roman" panose="02020603050405020304" pitchFamily="18" charset="0"/>
                        </a:rPr>
                        <a:t>ü</a:t>
                      </a:r>
                      <a:endParaRPr lang="en-GB" sz="800" dirty="0">
                        <a:solidFill>
                          <a:srgbClr val="006A7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horzOverflow="overflow">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
                          <a:srgbClr val="63666A"/>
                        </a:buClr>
                        <a:buSzTx/>
                        <a:buFont typeface="Arial" panose="020B0604020202020204" pitchFamily="34" charset="0"/>
                        <a:buNone/>
                        <a:tabLst/>
                        <a:defRPr sz="1800" b="0" i="0" spc="0">
                          <a:solidFill>
                            <a:srgbClr val="000000"/>
                          </a:solidFill>
                        </a:defRPr>
                      </a:pPr>
                      <a:endParaRPr lang="en-GB" sz="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horzOverflow="overflow">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
                          <a:srgbClr val="63666A"/>
                        </a:buClr>
                        <a:buSzTx/>
                        <a:buFont typeface="Arial" panose="020B0604020202020204" pitchFamily="34" charset="0"/>
                        <a:buNone/>
                        <a:tabLst/>
                        <a:defRPr sz="1800" b="0" i="0" spc="0">
                          <a:solidFill>
                            <a:srgbClr val="000000"/>
                          </a:solidFill>
                        </a:defRPr>
                      </a:pPr>
                      <a:r>
                        <a:rPr lang="en-GB" sz="800" b="1" dirty="0">
                          <a:solidFill>
                            <a:srgbClr val="006A71"/>
                          </a:solidFill>
                          <a:effectLst/>
                          <a:latin typeface="Wingdings" panose="05000000000000000000" pitchFamily="2" charset="2"/>
                          <a:ea typeface="Calibri" panose="020F0502020204030204" pitchFamily="34" charset="0"/>
                          <a:cs typeface="Times New Roman" panose="02020603050405020304" pitchFamily="18" charset="0"/>
                        </a:rPr>
                        <a:t>ü</a:t>
                      </a:r>
                      <a:endParaRPr lang="en-GB" sz="800" dirty="0">
                        <a:solidFill>
                          <a:srgbClr val="006A7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horzOverflow="overflow">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
                          <a:srgbClr val="63666A"/>
                        </a:buClr>
                        <a:buSzPct val="100000"/>
                        <a:buFont typeface="Arial"/>
                        <a:buNone/>
                        <a:tabLst/>
                        <a:defRPr spc="0">
                          <a:solidFill>
                            <a:srgbClr val="FF0000"/>
                          </a:solidFill>
                          <a:latin typeface="Calibri"/>
                          <a:ea typeface="Calibri"/>
                          <a:cs typeface="Calibri"/>
                          <a:sym typeface="Calibri"/>
                        </a:defRPr>
                      </a:pPr>
                      <a:r>
                        <a:rPr lang="en-GB" sz="800" b="1" dirty="0">
                          <a:solidFill>
                            <a:srgbClr val="006A71"/>
                          </a:solidFill>
                          <a:effectLst/>
                          <a:latin typeface="Wingdings" panose="05000000000000000000" pitchFamily="2" charset="2"/>
                          <a:ea typeface="Calibri" panose="020F0502020204030204" pitchFamily="34" charset="0"/>
                          <a:cs typeface="Times New Roman" panose="02020603050405020304" pitchFamily="18" charset="0"/>
                        </a:rPr>
                        <a:t>ü</a:t>
                      </a:r>
                      <a:endParaRPr lang="en-GB" sz="800" dirty="0">
                        <a:solidFill>
                          <a:srgbClr val="006A7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horzOverflow="overflow">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
                          <a:srgbClr val="63666A"/>
                        </a:buClr>
                        <a:buSzTx/>
                        <a:buFont typeface="Arial" panose="020B0604020202020204" pitchFamily="34" charset="0"/>
                        <a:buNone/>
                        <a:tabLst/>
                        <a:defRPr sz="1800" b="0" i="0" spc="0">
                          <a:solidFill>
                            <a:srgbClr val="000000"/>
                          </a:solidFill>
                        </a:defRPr>
                      </a:pPr>
                      <a:endParaRPr lang="en-GB" sz="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horzOverflow="overflow">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
                          <a:srgbClr val="63666A"/>
                        </a:buClr>
                        <a:buSzTx/>
                        <a:buFont typeface="Arial" panose="020B0604020202020204" pitchFamily="34" charset="0"/>
                        <a:buNone/>
                        <a:tabLst/>
                        <a:defRPr sz="1800" b="0" i="0" spc="0">
                          <a:solidFill>
                            <a:srgbClr val="000000"/>
                          </a:solidFill>
                        </a:defRPr>
                      </a:pPr>
                      <a:r>
                        <a:rPr lang="en-GB" sz="800" b="1" dirty="0">
                          <a:solidFill>
                            <a:srgbClr val="006A71"/>
                          </a:solidFill>
                          <a:effectLst/>
                          <a:latin typeface="Wingdings" panose="05000000000000000000" pitchFamily="2" charset="2"/>
                          <a:ea typeface="Calibri" panose="020F0502020204030204" pitchFamily="34" charset="0"/>
                          <a:cs typeface="Times New Roman" panose="02020603050405020304" pitchFamily="18" charset="0"/>
                        </a:rPr>
                        <a:t>ü</a:t>
                      </a:r>
                      <a:endParaRPr lang="en-GB" sz="800" dirty="0">
                        <a:solidFill>
                          <a:srgbClr val="006A7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horzOverflow="overflow">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solidFill>
                      <a:srgbClr val="FFFFFF"/>
                    </a:solidFill>
                  </a:tcPr>
                </a:tc>
                <a:extLst>
                  <a:ext uri="{0D108BD9-81ED-4DB2-BD59-A6C34878D82A}">
                    <a16:rowId xmlns="" xmlns:a16="http://schemas.microsoft.com/office/drawing/2014/main" val="2947785962"/>
                  </a:ext>
                </a:extLst>
              </a:tr>
              <a:tr h="159201">
                <a:tc vMerge="1">
                  <a:txBody>
                    <a:bodyPr/>
                    <a:lstStyle/>
                    <a:p>
                      <a:pPr lvl="0" algn="l">
                        <a:defRPr sz="1800" b="0" i="0" spc="0">
                          <a:solidFill>
                            <a:srgbClr val="000000"/>
                          </a:solidFill>
                        </a:defRPr>
                      </a:pPr>
                      <a:endParaRPr sz="800" b="0" i="0" dirty="0">
                        <a:solidFill>
                          <a:srgbClr val="494D50"/>
                        </a:solidFill>
                        <a:latin typeface="Calibri"/>
                        <a:ea typeface="Calibri"/>
                        <a:cs typeface="Calibri"/>
                        <a:sym typeface="Calibri"/>
                      </a:endParaRPr>
                    </a:p>
                  </a:txBody>
                  <a:tcPr marL="36000" marR="36000" marT="36000" marB="36000" anchor="ctr" horzOverflow="overflow">
                    <a:lnL w="12700">
                      <a:solidFill>
                        <a:srgbClr val="00B5E2"/>
                      </a:solidFill>
                      <a:round/>
                    </a:lnL>
                    <a:lnR w="12700" cap="flat" cmpd="sng" algn="ctr">
                      <a:solidFill>
                        <a:srgbClr val="00B5E2"/>
                      </a:solidFill>
                      <a:prstDash val="solid"/>
                      <a:round/>
                      <a:headEnd type="none" w="med" len="med"/>
                      <a:tailEnd type="none" w="med" len="med"/>
                    </a:lnR>
                    <a:lnT w="12700" cap="flat" cmpd="sng" algn="ctr">
                      <a:solidFill>
                        <a:srgbClr val="00B5E2"/>
                      </a:solidFill>
                      <a:prstDash val="solid"/>
                      <a:round/>
                      <a:headEnd type="none" w="med" len="med"/>
                      <a:tailEnd type="none" w="med" len="med"/>
                    </a:lnT>
                    <a:lnB w="12700" cap="flat" cmpd="sng" algn="ctr">
                      <a:solidFill>
                        <a:srgbClr val="00B5E2"/>
                      </a:solidFill>
                      <a:prstDash val="solid"/>
                      <a:round/>
                      <a:headEnd type="none" w="med" len="med"/>
                      <a:tailEnd type="none" w="med" len="med"/>
                    </a:lnB>
                    <a:solidFill>
                      <a:schemeClr val="accent3">
                        <a:alpha val="20000"/>
                      </a:schemeClr>
                    </a:solidFill>
                  </a:tcPr>
                </a:tc>
                <a:tc>
                  <a:txBody>
                    <a:bodyPr/>
                    <a:lstStyle/>
                    <a:p>
                      <a:pPr lvl="0" algn="l">
                        <a:defRPr sz="1800" b="0" i="0" spc="0">
                          <a:solidFill>
                            <a:srgbClr val="000000"/>
                          </a:solidFill>
                        </a:defRPr>
                      </a:pPr>
                      <a:r>
                        <a:rPr lang="en-GB" sz="800" b="0" dirty="0">
                          <a:solidFill>
                            <a:srgbClr val="494D50"/>
                          </a:solidFill>
                          <a:latin typeface="Arial" panose="020B0604020202020204" pitchFamily="34" charset="0"/>
                          <a:ea typeface="Calibri"/>
                          <a:cs typeface="Arial" panose="020B0604020202020204" pitchFamily="34" charset="0"/>
                          <a:sym typeface="Calibri"/>
                        </a:rPr>
                        <a:t>Become renowned for qualitative research. </a:t>
                      </a:r>
                      <a:endParaRPr sz="800" b="0" i="0" dirty="0">
                        <a:solidFill>
                          <a:srgbClr val="494D50"/>
                        </a:solidFill>
                        <a:latin typeface="Arial" panose="020B0604020202020204" pitchFamily="34" charset="0"/>
                        <a:ea typeface="Calibri"/>
                        <a:cs typeface="Arial" panose="020B0604020202020204" pitchFamily="34" charset="0"/>
                        <a:sym typeface="Calibri"/>
                      </a:endParaRPr>
                    </a:p>
                  </a:txBody>
                  <a:tcPr marL="36000" marR="36000" marT="36000" marB="36000" anchor="ctr" horzOverflow="overflow">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solidFill>
                      <a:srgbClr val="CCE4E6"/>
                    </a:solidFill>
                  </a:tcPr>
                </a:tc>
                <a:tc>
                  <a:txBody>
                    <a:bodyPr/>
                    <a:lstStyle/>
                    <a:p>
                      <a:pPr marL="0" marR="0" lvl="0" indent="0" algn="ctr" defTabSz="914400" rtl="0" eaLnBrk="1" fontAlgn="auto" latinLnBrk="0" hangingPunct="1">
                        <a:lnSpc>
                          <a:spcPct val="100000"/>
                        </a:lnSpc>
                        <a:spcBef>
                          <a:spcPts val="0"/>
                        </a:spcBef>
                        <a:spcAft>
                          <a:spcPts val="0"/>
                        </a:spcAft>
                        <a:buClr>
                          <a:srgbClr val="63666A"/>
                        </a:buClr>
                        <a:buSzPct val="100000"/>
                        <a:buFont typeface="Arial"/>
                        <a:buNone/>
                        <a:tabLst/>
                        <a:defRPr spc="0">
                          <a:solidFill>
                            <a:srgbClr val="FF0000"/>
                          </a:solidFill>
                          <a:latin typeface="Calibri"/>
                          <a:ea typeface="Calibri"/>
                          <a:cs typeface="Calibri"/>
                          <a:sym typeface="Calibri"/>
                        </a:defRPr>
                      </a:pPr>
                      <a:endParaRPr lang="en-GB" sz="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horzOverflow="overflow">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
                          <a:srgbClr val="63666A"/>
                        </a:buClr>
                        <a:buSzPct val="100000"/>
                        <a:buFont typeface="Arial"/>
                        <a:buNone/>
                        <a:tabLst/>
                        <a:defRPr spc="0">
                          <a:solidFill>
                            <a:srgbClr val="FF0000"/>
                          </a:solidFill>
                          <a:latin typeface="Calibri"/>
                          <a:ea typeface="Calibri"/>
                          <a:cs typeface="Calibri"/>
                          <a:sym typeface="Calibri"/>
                        </a:defRPr>
                      </a:pPr>
                      <a:r>
                        <a:rPr lang="en-GB" sz="800" b="1" dirty="0">
                          <a:solidFill>
                            <a:srgbClr val="006A71"/>
                          </a:solidFill>
                          <a:effectLst/>
                          <a:latin typeface="Wingdings" panose="05000000000000000000" pitchFamily="2" charset="2"/>
                          <a:ea typeface="Calibri" panose="020F0502020204030204" pitchFamily="34" charset="0"/>
                          <a:cs typeface="Times New Roman" panose="02020603050405020304" pitchFamily="18" charset="0"/>
                        </a:rPr>
                        <a:t>ü</a:t>
                      </a:r>
                      <a:endParaRPr lang="en-GB" sz="800" dirty="0">
                        <a:solidFill>
                          <a:srgbClr val="006A7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horzOverflow="overflow">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
                          <a:srgbClr val="63666A"/>
                        </a:buClr>
                        <a:buSzPct val="100000"/>
                        <a:buFont typeface="Arial"/>
                        <a:buNone/>
                        <a:tabLst/>
                        <a:defRPr spc="0">
                          <a:solidFill>
                            <a:srgbClr val="FF0000"/>
                          </a:solidFill>
                          <a:latin typeface="Calibri"/>
                          <a:ea typeface="Calibri"/>
                          <a:cs typeface="Calibri"/>
                          <a:sym typeface="Calibri"/>
                        </a:defRPr>
                      </a:pPr>
                      <a:endParaRPr lang="en-GB" sz="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horzOverflow="overflow">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
                          <a:srgbClr val="63666A"/>
                        </a:buClr>
                        <a:buSzPct val="100000"/>
                        <a:buFont typeface="Arial"/>
                        <a:buNone/>
                        <a:tabLst/>
                        <a:defRPr spc="0">
                          <a:solidFill>
                            <a:srgbClr val="FF0000"/>
                          </a:solidFill>
                          <a:latin typeface="Calibri"/>
                          <a:ea typeface="Calibri"/>
                          <a:cs typeface="Calibri"/>
                          <a:sym typeface="Calibri"/>
                        </a:defRPr>
                      </a:pPr>
                      <a:endParaRPr lang="en-GB" sz="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horzOverflow="overflow">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
                          <a:srgbClr val="63666A"/>
                        </a:buClr>
                        <a:buSzPct val="100000"/>
                        <a:buFont typeface="Arial"/>
                        <a:buNone/>
                        <a:tabLst/>
                        <a:defRPr spc="0">
                          <a:solidFill>
                            <a:srgbClr val="FF0000"/>
                          </a:solidFill>
                          <a:latin typeface="Calibri"/>
                          <a:ea typeface="Calibri"/>
                          <a:cs typeface="Calibri"/>
                          <a:sym typeface="Calibri"/>
                        </a:defRPr>
                      </a:pPr>
                      <a:r>
                        <a:rPr lang="en-GB" sz="800" b="1" dirty="0">
                          <a:solidFill>
                            <a:srgbClr val="006A71"/>
                          </a:solidFill>
                          <a:effectLst/>
                          <a:latin typeface="Wingdings" panose="05000000000000000000" pitchFamily="2" charset="2"/>
                          <a:ea typeface="Calibri" panose="020F0502020204030204" pitchFamily="34" charset="0"/>
                          <a:cs typeface="Times New Roman" panose="02020603050405020304" pitchFamily="18" charset="0"/>
                        </a:rPr>
                        <a:t>ü</a:t>
                      </a:r>
                      <a:endParaRPr lang="en-GB" sz="800" dirty="0">
                        <a:solidFill>
                          <a:srgbClr val="006A7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horzOverflow="overflow">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
                          <a:srgbClr val="63666A"/>
                        </a:buClr>
                        <a:buSzPct val="100000"/>
                        <a:buFont typeface="Arial"/>
                        <a:buNone/>
                        <a:tabLst/>
                        <a:defRPr spc="0">
                          <a:solidFill>
                            <a:srgbClr val="FF0000"/>
                          </a:solidFill>
                          <a:latin typeface="Calibri"/>
                          <a:ea typeface="Calibri"/>
                          <a:cs typeface="Calibri"/>
                          <a:sym typeface="Calibri"/>
                        </a:defRPr>
                      </a:pPr>
                      <a:r>
                        <a:rPr lang="en-GB" sz="800" b="1" dirty="0">
                          <a:solidFill>
                            <a:srgbClr val="006A71"/>
                          </a:solidFill>
                          <a:effectLst/>
                          <a:latin typeface="Wingdings" panose="05000000000000000000" pitchFamily="2" charset="2"/>
                          <a:ea typeface="Calibri" panose="020F0502020204030204" pitchFamily="34" charset="0"/>
                          <a:cs typeface="Times New Roman" panose="02020603050405020304" pitchFamily="18" charset="0"/>
                        </a:rPr>
                        <a:t>ü</a:t>
                      </a:r>
                      <a:endParaRPr lang="en-GB" sz="800" dirty="0">
                        <a:solidFill>
                          <a:srgbClr val="006A7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horzOverflow="overflow">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
                          <a:srgbClr val="63666A"/>
                        </a:buClr>
                        <a:buSzPct val="100000"/>
                        <a:buFont typeface="Arial"/>
                        <a:buNone/>
                        <a:tabLst/>
                        <a:defRPr spc="0">
                          <a:solidFill>
                            <a:srgbClr val="FF0000"/>
                          </a:solidFill>
                          <a:latin typeface="Calibri"/>
                          <a:ea typeface="Calibri"/>
                          <a:cs typeface="Calibri"/>
                          <a:sym typeface="Calibri"/>
                        </a:defRPr>
                      </a:pPr>
                      <a:r>
                        <a:rPr lang="en-GB" sz="800" b="1" dirty="0">
                          <a:solidFill>
                            <a:srgbClr val="006A71"/>
                          </a:solidFill>
                          <a:effectLst/>
                          <a:latin typeface="Wingdings" panose="05000000000000000000" pitchFamily="2" charset="2"/>
                          <a:ea typeface="Calibri" panose="020F0502020204030204" pitchFamily="34" charset="0"/>
                          <a:cs typeface="Times New Roman" panose="02020603050405020304" pitchFamily="18" charset="0"/>
                        </a:rPr>
                        <a:t>ü</a:t>
                      </a:r>
                      <a:endParaRPr lang="en-GB" sz="800" dirty="0">
                        <a:solidFill>
                          <a:srgbClr val="006A7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horzOverflow="overflow">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
                          <a:srgbClr val="63666A"/>
                        </a:buClr>
                        <a:buSzPct val="100000"/>
                        <a:buFont typeface="Arial"/>
                        <a:buNone/>
                        <a:tabLst/>
                        <a:defRPr spc="0">
                          <a:solidFill>
                            <a:srgbClr val="FF0000"/>
                          </a:solidFill>
                          <a:latin typeface="Calibri"/>
                          <a:ea typeface="Calibri"/>
                          <a:cs typeface="Calibri"/>
                          <a:sym typeface="Calibri"/>
                        </a:defRPr>
                      </a:pPr>
                      <a:endParaRPr lang="en-GB" sz="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horzOverflow="overflow">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solidFill>
                      <a:srgbClr val="006A71"/>
                    </a:solidFill>
                  </a:tcPr>
                </a:tc>
                <a:tc>
                  <a:txBody>
                    <a:bodyPr/>
                    <a:lstStyle/>
                    <a:p>
                      <a:pPr marL="0" marR="0" lvl="0" indent="0" algn="ctr" defTabSz="914400" rtl="0" eaLnBrk="1" fontAlgn="auto" latinLnBrk="0" hangingPunct="1">
                        <a:lnSpc>
                          <a:spcPct val="100000"/>
                        </a:lnSpc>
                        <a:spcBef>
                          <a:spcPts val="0"/>
                        </a:spcBef>
                        <a:spcAft>
                          <a:spcPts val="0"/>
                        </a:spcAft>
                        <a:buClr>
                          <a:srgbClr val="63666A"/>
                        </a:buClr>
                        <a:buSzPct val="100000"/>
                        <a:buFont typeface="Arial"/>
                        <a:buNone/>
                        <a:tabLst/>
                        <a:defRPr spc="0">
                          <a:solidFill>
                            <a:srgbClr val="FF0000"/>
                          </a:solidFill>
                          <a:latin typeface="Calibri"/>
                          <a:ea typeface="Calibri"/>
                          <a:cs typeface="Calibri"/>
                          <a:sym typeface="Calibri"/>
                        </a:defRPr>
                      </a:pPr>
                      <a:r>
                        <a:rPr lang="en-GB" sz="800" b="1" dirty="0">
                          <a:solidFill>
                            <a:srgbClr val="006A71"/>
                          </a:solidFill>
                          <a:effectLst/>
                          <a:latin typeface="Wingdings" panose="05000000000000000000" pitchFamily="2" charset="2"/>
                          <a:ea typeface="Calibri" panose="020F0502020204030204" pitchFamily="34" charset="0"/>
                          <a:cs typeface="Times New Roman" panose="02020603050405020304" pitchFamily="18" charset="0"/>
                        </a:rPr>
                        <a:t>ü</a:t>
                      </a:r>
                      <a:endParaRPr lang="en-GB" sz="800" dirty="0">
                        <a:solidFill>
                          <a:srgbClr val="006A7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horzOverflow="overflow">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
                          <a:srgbClr val="63666A"/>
                        </a:buClr>
                        <a:buSzPct val="100000"/>
                        <a:buFont typeface="Arial"/>
                        <a:buNone/>
                        <a:tabLst/>
                        <a:defRPr spc="0">
                          <a:solidFill>
                            <a:srgbClr val="FF0000"/>
                          </a:solidFill>
                          <a:latin typeface="Calibri"/>
                          <a:ea typeface="Calibri"/>
                          <a:cs typeface="Calibri"/>
                          <a:sym typeface="Calibri"/>
                        </a:defRPr>
                      </a:pPr>
                      <a:r>
                        <a:rPr lang="en-GB" sz="800" b="1" dirty="0">
                          <a:solidFill>
                            <a:srgbClr val="006A71"/>
                          </a:solidFill>
                          <a:effectLst/>
                          <a:latin typeface="Wingdings" panose="05000000000000000000" pitchFamily="2" charset="2"/>
                          <a:ea typeface="Calibri" panose="020F0502020204030204" pitchFamily="34" charset="0"/>
                          <a:cs typeface="Times New Roman" panose="02020603050405020304" pitchFamily="18" charset="0"/>
                        </a:rPr>
                        <a:t>ü</a:t>
                      </a:r>
                      <a:endParaRPr lang="en-GB" sz="800" dirty="0">
                        <a:solidFill>
                          <a:srgbClr val="006A7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horzOverflow="overflow">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
                          <a:srgbClr val="63666A"/>
                        </a:buClr>
                        <a:buSzPct val="100000"/>
                        <a:buFont typeface="Arial"/>
                        <a:buNone/>
                        <a:tabLst/>
                        <a:defRPr spc="0">
                          <a:solidFill>
                            <a:srgbClr val="FF0000"/>
                          </a:solidFill>
                          <a:latin typeface="Calibri"/>
                          <a:ea typeface="Calibri"/>
                          <a:cs typeface="Calibri"/>
                          <a:sym typeface="Calibri"/>
                        </a:defRPr>
                      </a:pPr>
                      <a:r>
                        <a:rPr lang="en-GB" sz="800" b="1" dirty="0">
                          <a:solidFill>
                            <a:srgbClr val="006A71"/>
                          </a:solidFill>
                          <a:effectLst/>
                          <a:latin typeface="Wingdings" panose="05000000000000000000" pitchFamily="2" charset="2"/>
                          <a:ea typeface="Calibri" panose="020F0502020204030204" pitchFamily="34" charset="0"/>
                          <a:cs typeface="Times New Roman" panose="02020603050405020304" pitchFamily="18" charset="0"/>
                        </a:rPr>
                        <a:t>ü</a:t>
                      </a:r>
                      <a:endParaRPr lang="en-GB" sz="800" dirty="0">
                        <a:solidFill>
                          <a:srgbClr val="006A7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horzOverflow="overflow">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
                          <a:srgbClr val="63666A"/>
                        </a:buClr>
                        <a:buSzPct val="100000"/>
                        <a:buFont typeface="Arial"/>
                        <a:buNone/>
                        <a:tabLst/>
                        <a:defRPr spc="0">
                          <a:solidFill>
                            <a:srgbClr val="FF0000"/>
                          </a:solidFill>
                          <a:latin typeface="Calibri"/>
                          <a:ea typeface="Calibri"/>
                          <a:cs typeface="Calibri"/>
                          <a:sym typeface="Calibri"/>
                        </a:defRPr>
                      </a:pPr>
                      <a:r>
                        <a:rPr lang="en-GB" sz="800" b="1" dirty="0">
                          <a:solidFill>
                            <a:srgbClr val="006A71"/>
                          </a:solidFill>
                          <a:effectLst/>
                          <a:latin typeface="Wingdings" panose="05000000000000000000" pitchFamily="2" charset="2"/>
                          <a:ea typeface="Calibri" panose="020F0502020204030204" pitchFamily="34" charset="0"/>
                          <a:cs typeface="Times New Roman" panose="02020603050405020304" pitchFamily="18" charset="0"/>
                        </a:rPr>
                        <a:t>ü</a:t>
                      </a:r>
                      <a:endParaRPr lang="en-GB" sz="800" dirty="0">
                        <a:solidFill>
                          <a:srgbClr val="006A7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horzOverflow="overflow">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
                          <a:srgbClr val="63666A"/>
                        </a:buClr>
                        <a:buSzPct val="100000"/>
                        <a:buFont typeface="Arial"/>
                        <a:buNone/>
                        <a:tabLst/>
                        <a:defRPr spc="0">
                          <a:solidFill>
                            <a:srgbClr val="FF0000"/>
                          </a:solidFill>
                          <a:latin typeface="Calibri"/>
                          <a:ea typeface="Calibri"/>
                          <a:cs typeface="Calibri"/>
                          <a:sym typeface="Calibri"/>
                        </a:defRPr>
                      </a:pPr>
                      <a:r>
                        <a:rPr lang="en-GB" sz="800" b="1" dirty="0">
                          <a:solidFill>
                            <a:srgbClr val="006A71"/>
                          </a:solidFill>
                          <a:effectLst/>
                          <a:latin typeface="Wingdings" panose="05000000000000000000" pitchFamily="2" charset="2"/>
                          <a:ea typeface="Calibri" panose="020F0502020204030204" pitchFamily="34" charset="0"/>
                          <a:cs typeface="Times New Roman" panose="02020603050405020304" pitchFamily="18" charset="0"/>
                        </a:rPr>
                        <a:t>ü</a:t>
                      </a:r>
                      <a:endParaRPr lang="en-GB" sz="800" dirty="0">
                        <a:solidFill>
                          <a:srgbClr val="006A7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horzOverflow="overflow">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
                          <a:srgbClr val="63666A"/>
                        </a:buClr>
                        <a:buSzPct val="100000"/>
                        <a:buFont typeface="Arial"/>
                        <a:buNone/>
                        <a:tabLst/>
                        <a:defRPr spc="0">
                          <a:solidFill>
                            <a:srgbClr val="FF0000"/>
                          </a:solidFill>
                          <a:latin typeface="Calibri"/>
                          <a:ea typeface="Calibri"/>
                          <a:cs typeface="Calibri"/>
                          <a:sym typeface="Calibri"/>
                        </a:defRPr>
                      </a:pPr>
                      <a:r>
                        <a:rPr lang="en-GB" sz="800" b="1" dirty="0">
                          <a:solidFill>
                            <a:srgbClr val="006A71"/>
                          </a:solidFill>
                          <a:effectLst/>
                          <a:latin typeface="Wingdings" panose="05000000000000000000" pitchFamily="2" charset="2"/>
                          <a:ea typeface="Calibri" panose="020F0502020204030204" pitchFamily="34" charset="0"/>
                          <a:cs typeface="Times New Roman" panose="02020603050405020304" pitchFamily="18" charset="0"/>
                        </a:rPr>
                        <a:t>ü</a:t>
                      </a:r>
                      <a:endParaRPr lang="en-GB" sz="800" dirty="0">
                        <a:solidFill>
                          <a:srgbClr val="006A7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horzOverflow="overflow">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
                          <a:srgbClr val="63666A"/>
                        </a:buClr>
                        <a:buSzPct val="100000"/>
                        <a:buFont typeface="Arial"/>
                        <a:buNone/>
                        <a:tabLst/>
                        <a:defRPr spc="0">
                          <a:solidFill>
                            <a:srgbClr val="FF0000"/>
                          </a:solidFill>
                          <a:latin typeface="Calibri"/>
                          <a:ea typeface="Calibri"/>
                          <a:cs typeface="Calibri"/>
                          <a:sym typeface="Calibri"/>
                        </a:defRPr>
                      </a:pPr>
                      <a:endParaRPr lang="en-GB" sz="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horzOverflow="overflow">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
                          <a:srgbClr val="63666A"/>
                        </a:buClr>
                        <a:buSzPct val="100000"/>
                        <a:buFont typeface="Arial"/>
                        <a:buNone/>
                        <a:tabLst/>
                        <a:defRPr spc="0">
                          <a:solidFill>
                            <a:srgbClr val="FF0000"/>
                          </a:solidFill>
                          <a:latin typeface="Calibri"/>
                          <a:ea typeface="Calibri"/>
                          <a:cs typeface="Calibri"/>
                          <a:sym typeface="Calibri"/>
                        </a:defRPr>
                      </a:pPr>
                      <a:r>
                        <a:rPr lang="en-GB" sz="800" b="1" dirty="0">
                          <a:solidFill>
                            <a:srgbClr val="006A71"/>
                          </a:solidFill>
                          <a:effectLst/>
                          <a:latin typeface="Wingdings" panose="05000000000000000000" pitchFamily="2" charset="2"/>
                          <a:ea typeface="Calibri" panose="020F0502020204030204" pitchFamily="34" charset="0"/>
                          <a:cs typeface="Times New Roman" panose="02020603050405020304" pitchFamily="18" charset="0"/>
                        </a:rPr>
                        <a:t>ü</a:t>
                      </a:r>
                      <a:endParaRPr lang="en-GB" sz="800" dirty="0">
                        <a:solidFill>
                          <a:srgbClr val="006A7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horzOverflow="overflow">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solidFill>
                      <a:srgbClr val="FFFFFF"/>
                    </a:solidFill>
                  </a:tcPr>
                </a:tc>
                <a:extLst>
                  <a:ext uri="{0D108BD9-81ED-4DB2-BD59-A6C34878D82A}">
                    <a16:rowId xmlns="" xmlns:a16="http://schemas.microsoft.com/office/drawing/2014/main" val="10005"/>
                  </a:ext>
                </a:extLst>
              </a:tr>
              <a:tr h="159201">
                <a:tc vMerge="1">
                  <a:txBody>
                    <a:bodyPr/>
                    <a:lstStyle/>
                    <a:p>
                      <a:pPr lvl="0" algn="l">
                        <a:defRPr sz="1800" b="0" i="0" spc="0">
                          <a:solidFill>
                            <a:srgbClr val="000000"/>
                          </a:solidFill>
                        </a:defRPr>
                      </a:pPr>
                      <a:endParaRPr sz="800" b="0" i="0" dirty="0">
                        <a:solidFill>
                          <a:srgbClr val="494D50"/>
                        </a:solidFill>
                        <a:latin typeface="Calibri"/>
                        <a:ea typeface="Calibri"/>
                        <a:cs typeface="Calibri"/>
                        <a:sym typeface="Calibri"/>
                      </a:endParaRPr>
                    </a:p>
                  </a:txBody>
                  <a:tcPr marL="36000" marR="36000" marT="36000" marB="36000" anchor="ctr" horzOverflow="overflow">
                    <a:lnL w="12700">
                      <a:solidFill>
                        <a:srgbClr val="00B5E2"/>
                      </a:solidFill>
                      <a:round/>
                    </a:lnL>
                    <a:lnR w="12700" cap="flat" cmpd="sng" algn="ctr">
                      <a:solidFill>
                        <a:srgbClr val="00B5E2"/>
                      </a:solidFill>
                      <a:prstDash val="solid"/>
                      <a:round/>
                      <a:headEnd type="none" w="med" len="med"/>
                      <a:tailEnd type="none" w="med" len="med"/>
                    </a:lnR>
                    <a:lnT w="12700" cap="flat" cmpd="sng" algn="ctr">
                      <a:solidFill>
                        <a:srgbClr val="00B5E2"/>
                      </a:solidFill>
                      <a:prstDash val="solid"/>
                      <a:round/>
                      <a:headEnd type="none" w="med" len="med"/>
                      <a:tailEnd type="none" w="med" len="med"/>
                    </a:lnT>
                    <a:lnB w="12700" cap="flat" cmpd="sng" algn="ctr">
                      <a:solidFill>
                        <a:srgbClr val="00B5E2"/>
                      </a:solidFill>
                      <a:prstDash val="solid"/>
                      <a:round/>
                      <a:headEnd type="none" w="med" len="med"/>
                      <a:tailEnd type="none" w="med" len="med"/>
                    </a:lnB>
                    <a:solidFill>
                      <a:schemeClr val="accent3">
                        <a:alpha val="20000"/>
                      </a:schemeClr>
                    </a:solidFill>
                  </a:tcPr>
                </a:tc>
                <a:tc>
                  <a:txBody>
                    <a:bodyPr/>
                    <a:lstStyle/>
                    <a:p>
                      <a:pPr lvl="0" algn="l">
                        <a:defRPr sz="1800" b="0" i="0" spc="0">
                          <a:solidFill>
                            <a:srgbClr val="000000"/>
                          </a:solidFill>
                        </a:defRPr>
                      </a:pPr>
                      <a:r>
                        <a:rPr lang="en-GB" sz="800" b="0" dirty="0">
                          <a:solidFill>
                            <a:srgbClr val="494D50"/>
                          </a:solidFill>
                          <a:latin typeface="Arial" panose="020B0604020202020204" pitchFamily="34" charset="0"/>
                          <a:ea typeface="Calibri"/>
                          <a:cs typeface="Arial" panose="020B0604020202020204" pitchFamily="34" charset="0"/>
                          <a:sym typeface="Calibri"/>
                        </a:rPr>
                        <a:t>Double number of studies with CCC as sponsor.</a:t>
                      </a:r>
                    </a:p>
                  </a:txBody>
                  <a:tcPr marL="36000" marR="36000" marT="36000" marB="36000" anchor="ctr" horzOverflow="overflow">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solidFill>
                      <a:srgbClr val="CCE4E6"/>
                    </a:solidFill>
                  </a:tcPr>
                </a:tc>
                <a:tc>
                  <a:txBody>
                    <a:bodyPr/>
                    <a:lstStyle/>
                    <a:p>
                      <a:pPr marL="0" marR="0" lvl="0" indent="0" algn="ctr" defTabSz="914400" rtl="0" eaLnBrk="1" fontAlgn="auto" latinLnBrk="0" hangingPunct="1">
                        <a:lnSpc>
                          <a:spcPct val="100000"/>
                        </a:lnSpc>
                        <a:spcBef>
                          <a:spcPts val="0"/>
                        </a:spcBef>
                        <a:spcAft>
                          <a:spcPts val="0"/>
                        </a:spcAft>
                        <a:buClr>
                          <a:srgbClr val="63666A"/>
                        </a:buClr>
                        <a:buSzPct val="100000"/>
                        <a:buFont typeface="Arial"/>
                        <a:buNone/>
                        <a:tabLst/>
                        <a:defRPr spc="0">
                          <a:solidFill>
                            <a:srgbClr val="FF0000"/>
                          </a:solidFill>
                          <a:latin typeface="Calibri"/>
                          <a:ea typeface="Calibri"/>
                          <a:cs typeface="Calibri"/>
                          <a:sym typeface="Calibri"/>
                        </a:defRPr>
                      </a:pPr>
                      <a:endParaRPr lang="en-GB" sz="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horzOverflow="overflow">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
                          <a:srgbClr val="63666A"/>
                        </a:buClr>
                        <a:buSzPct val="100000"/>
                        <a:buFont typeface="Arial"/>
                        <a:buNone/>
                        <a:tabLst/>
                        <a:defRPr spc="0">
                          <a:solidFill>
                            <a:srgbClr val="FF0000"/>
                          </a:solidFill>
                          <a:latin typeface="Calibri"/>
                          <a:ea typeface="Calibri"/>
                          <a:cs typeface="Calibri"/>
                          <a:sym typeface="Calibri"/>
                        </a:defRPr>
                      </a:pPr>
                      <a:r>
                        <a:rPr lang="en-GB" sz="800" b="1" dirty="0">
                          <a:solidFill>
                            <a:srgbClr val="006A71"/>
                          </a:solidFill>
                          <a:effectLst/>
                          <a:latin typeface="Wingdings" panose="05000000000000000000" pitchFamily="2" charset="2"/>
                          <a:ea typeface="Calibri" panose="020F0502020204030204" pitchFamily="34" charset="0"/>
                          <a:cs typeface="Times New Roman" panose="02020603050405020304" pitchFamily="18" charset="0"/>
                        </a:rPr>
                        <a:t>ü</a:t>
                      </a:r>
                      <a:endParaRPr lang="en-GB" sz="800" dirty="0">
                        <a:solidFill>
                          <a:srgbClr val="006A7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horzOverflow="overflow">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
                          <a:srgbClr val="63666A"/>
                        </a:buClr>
                        <a:buSzPct val="100000"/>
                        <a:buFont typeface="Arial"/>
                        <a:buNone/>
                        <a:tabLst/>
                        <a:defRPr spc="0">
                          <a:solidFill>
                            <a:srgbClr val="FF0000"/>
                          </a:solidFill>
                          <a:latin typeface="Calibri"/>
                          <a:ea typeface="Calibri"/>
                          <a:cs typeface="Calibri"/>
                          <a:sym typeface="Calibri"/>
                        </a:defRPr>
                      </a:pPr>
                      <a:endParaRPr lang="en-GB" sz="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horzOverflow="overflow">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
                          <a:srgbClr val="63666A"/>
                        </a:buClr>
                        <a:buSzPct val="100000"/>
                        <a:buFont typeface="Arial"/>
                        <a:buNone/>
                        <a:tabLst/>
                        <a:defRPr spc="0">
                          <a:solidFill>
                            <a:srgbClr val="FF0000"/>
                          </a:solidFill>
                          <a:latin typeface="Calibri"/>
                          <a:ea typeface="Calibri"/>
                          <a:cs typeface="Calibri"/>
                          <a:sym typeface="Calibri"/>
                        </a:defRPr>
                      </a:pPr>
                      <a:endParaRPr lang="en-GB" sz="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horzOverflow="overflow">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
                          <a:srgbClr val="63666A"/>
                        </a:buClr>
                        <a:buSzPct val="100000"/>
                        <a:buFont typeface="Arial"/>
                        <a:buNone/>
                        <a:tabLst/>
                        <a:defRPr spc="0">
                          <a:solidFill>
                            <a:srgbClr val="FF0000"/>
                          </a:solidFill>
                          <a:latin typeface="Calibri"/>
                          <a:ea typeface="Calibri"/>
                          <a:cs typeface="Calibri"/>
                          <a:sym typeface="Calibri"/>
                        </a:defRPr>
                      </a:pPr>
                      <a:r>
                        <a:rPr lang="en-GB" sz="800" b="1" dirty="0">
                          <a:solidFill>
                            <a:srgbClr val="006A71"/>
                          </a:solidFill>
                          <a:effectLst/>
                          <a:latin typeface="Wingdings" panose="05000000000000000000" pitchFamily="2" charset="2"/>
                          <a:ea typeface="Calibri" panose="020F0502020204030204" pitchFamily="34" charset="0"/>
                          <a:cs typeface="Times New Roman" panose="02020603050405020304" pitchFamily="18" charset="0"/>
                        </a:rPr>
                        <a:t>ü</a:t>
                      </a:r>
                      <a:endParaRPr lang="en-GB" sz="800" dirty="0">
                        <a:solidFill>
                          <a:srgbClr val="006A7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horzOverflow="overflow">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
                          <a:srgbClr val="63666A"/>
                        </a:buClr>
                        <a:buSzPct val="100000"/>
                        <a:buFont typeface="Arial"/>
                        <a:buNone/>
                        <a:tabLst/>
                        <a:defRPr spc="0">
                          <a:solidFill>
                            <a:srgbClr val="FF0000"/>
                          </a:solidFill>
                          <a:latin typeface="Calibri"/>
                          <a:ea typeface="Calibri"/>
                          <a:cs typeface="Calibri"/>
                          <a:sym typeface="Calibri"/>
                        </a:defRPr>
                      </a:pPr>
                      <a:r>
                        <a:rPr lang="en-GB" sz="800" b="1" dirty="0">
                          <a:solidFill>
                            <a:srgbClr val="006A71"/>
                          </a:solidFill>
                          <a:effectLst/>
                          <a:latin typeface="Wingdings" panose="05000000000000000000" pitchFamily="2" charset="2"/>
                          <a:ea typeface="Calibri" panose="020F0502020204030204" pitchFamily="34" charset="0"/>
                          <a:cs typeface="Times New Roman" panose="02020603050405020304" pitchFamily="18" charset="0"/>
                        </a:rPr>
                        <a:t>ü</a:t>
                      </a:r>
                      <a:endParaRPr lang="en-GB" sz="800" dirty="0">
                        <a:solidFill>
                          <a:srgbClr val="006A7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horzOverflow="overflow">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
                          <a:srgbClr val="63666A"/>
                        </a:buClr>
                        <a:buSzPct val="100000"/>
                        <a:buFont typeface="Arial"/>
                        <a:buNone/>
                        <a:tabLst/>
                        <a:defRPr spc="0">
                          <a:solidFill>
                            <a:srgbClr val="FF0000"/>
                          </a:solidFill>
                          <a:latin typeface="Calibri"/>
                          <a:ea typeface="Calibri"/>
                          <a:cs typeface="Calibri"/>
                          <a:sym typeface="Calibri"/>
                        </a:defRPr>
                      </a:pPr>
                      <a:r>
                        <a:rPr lang="en-GB" sz="800" b="1" dirty="0">
                          <a:solidFill>
                            <a:srgbClr val="006A71"/>
                          </a:solidFill>
                          <a:effectLst/>
                          <a:latin typeface="Wingdings" panose="05000000000000000000" pitchFamily="2" charset="2"/>
                          <a:ea typeface="Calibri" panose="020F0502020204030204" pitchFamily="34" charset="0"/>
                          <a:cs typeface="Times New Roman" panose="02020603050405020304" pitchFamily="18" charset="0"/>
                        </a:rPr>
                        <a:t>ü</a:t>
                      </a:r>
                      <a:endParaRPr lang="en-GB" sz="800" dirty="0">
                        <a:solidFill>
                          <a:srgbClr val="006A7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horzOverflow="overflow">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
                          <a:srgbClr val="63666A"/>
                        </a:buClr>
                        <a:buSzPct val="100000"/>
                        <a:buFont typeface="Arial"/>
                        <a:buNone/>
                        <a:tabLst/>
                        <a:defRPr spc="0">
                          <a:solidFill>
                            <a:srgbClr val="FF0000"/>
                          </a:solidFill>
                          <a:latin typeface="Calibri"/>
                          <a:ea typeface="Calibri"/>
                          <a:cs typeface="Calibri"/>
                          <a:sym typeface="Calibri"/>
                        </a:defRPr>
                      </a:pPr>
                      <a:r>
                        <a:rPr lang="en-GB" sz="800" b="1" dirty="0">
                          <a:solidFill>
                            <a:srgbClr val="006A71"/>
                          </a:solidFill>
                          <a:effectLst/>
                          <a:latin typeface="Wingdings" panose="05000000000000000000" pitchFamily="2" charset="2"/>
                          <a:ea typeface="Calibri" panose="020F0502020204030204" pitchFamily="34" charset="0"/>
                          <a:cs typeface="Times New Roman" panose="02020603050405020304" pitchFamily="18" charset="0"/>
                        </a:rPr>
                        <a:t>ü</a:t>
                      </a:r>
                      <a:endParaRPr lang="en-GB" sz="800" dirty="0">
                        <a:solidFill>
                          <a:srgbClr val="006A7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horzOverflow="overflow">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
                          <a:srgbClr val="63666A"/>
                        </a:buClr>
                        <a:buSzPct val="100000"/>
                        <a:buFont typeface="Arial"/>
                        <a:buNone/>
                        <a:tabLst/>
                        <a:defRPr spc="0">
                          <a:solidFill>
                            <a:srgbClr val="FF0000"/>
                          </a:solidFill>
                          <a:latin typeface="Calibri"/>
                          <a:ea typeface="Calibri"/>
                          <a:cs typeface="Calibri"/>
                          <a:sym typeface="Calibri"/>
                        </a:defRPr>
                      </a:pPr>
                      <a:endParaRPr lang="en-GB" sz="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horzOverflow="overflow">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solidFill>
                      <a:srgbClr val="006A71"/>
                    </a:solidFill>
                  </a:tcPr>
                </a:tc>
                <a:tc>
                  <a:txBody>
                    <a:bodyPr/>
                    <a:lstStyle/>
                    <a:p>
                      <a:pPr marL="0" marR="0" lvl="0" indent="0" algn="ctr" defTabSz="914400" rtl="0" eaLnBrk="1" fontAlgn="auto" latinLnBrk="0" hangingPunct="1">
                        <a:lnSpc>
                          <a:spcPct val="100000"/>
                        </a:lnSpc>
                        <a:spcBef>
                          <a:spcPts val="0"/>
                        </a:spcBef>
                        <a:spcAft>
                          <a:spcPts val="0"/>
                        </a:spcAft>
                        <a:buClr>
                          <a:srgbClr val="63666A"/>
                        </a:buClr>
                        <a:buSzPct val="100000"/>
                        <a:buFont typeface="Arial"/>
                        <a:buNone/>
                        <a:tabLst/>
                        <a:defRPr spc="0">
                          <a:solidFill>
                            <a:srgbClr val="FF0000"/>
                          </a:solidFill>
                          <a:latin typeface="Calibri"/>
                          <a:ea typeface="Calibri"/>
                          <a:cs typeface="Calibri"/>
                          <a:sym typeface="Calibri"/>
                        </a:defRPr>
                      </a:pPr>
                      <a:r>
                        <a:rPr lang="en-GB" sz="800" b="1" dirty="0">
                          <a:solidFill>
                            <a:srgbClr val="006A71"/>
                          </a:solidFill>
                          <a:effectLst/>
                          <a:latin typeface="Wingdings" panose="05000000000000000000" pitchFamily="2" charset="2"/>
                          <a:ea typeface="Calibri" panose="020F0502020204030204" pitchFamily="34" charset="0"/>
                          <a:cs typeface="Times New Roman" panose="02020603050405020304" pitchFamily="18" charset="0"/>
                        </a:rPr>
                        <a:t>ü</a:t>
                      </a:r>
                      <a:endParaRPr lang="en-GB" sz="800" dirty="0">
                        <a:solidFill>
                          <a:srgbClr val="006A7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horzOverflow="overflow">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
                          <a:srgbClr val="63666A"/>
                        </a:buClr>
                        <a:buSzPct val="100000"/>
                        <a:buFont typeface="Arial"/>
                        <a:buNone/>
                        <a:tabLst/>
                        <a:defRPr spc="0">
                          <a:solidFill>
                            <a:srgbClr val="FF0000"/>
                          </a:solidFill>
                          <a:latin typeface="Calibri"/>
                          <a:ea typeface="Calibri"/>
                          <a:cs typeface="Calibri"/>
                          <a:sym typeface="Calibri"/>
                        </a:defRPr>
                      </a:pPr>
                      <a:r>
                        <a:rPr lang="en-GB" sz="800" b="1" dirty="0">
                          <a:solidFill>
                            <a:srgbClr val="006A71"/>
                          </a:solidFill>
                          <a:effectLst/>
                          <a:latin typeface="Wingdings" panose="05000000000000000000" pitchFamily="2" charset="2"/>
                          <a:ea typeface="Calibri" panose="020F0502020204030204" pitchFamily="34" charset="0"/>
                          <a:cs typeface="Times New Roman" panose="02020603050405020304" pitchFamily="18" charset="0"/>
                        </a:rPr>
                        <a:t>ü</a:t>
                      </a:r>
                      <a:endParaRPr lang="en-GB" sz="800" dirty="0">
                        <a:solidFill>
                          <a:srgbClr val="006A7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horzOverflow="overflow">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
                          <a:srgbClr val="63666A"/>
                        </a:buClr>
                        <a:buSzPct val="100000"/>
                        <a:buFont typeface="Arial"/>
                        <a:buNone/>
                        <a:tabLst/>
                        <a:defRPr spc="0">
                          <a:solidFill>
                            <a:srgbClr val="FF0000"/>
                          </a:solidFill>
                          <a:latin typeface="Calibri"/>
                          <a:ea typeface="Calibri"/>
                          <a:cs typeface="Calibri"/>
                          <a:sym typeface="Calibri"/>
                        </a:defRPr>
                      </a:pPr>
                      <a:r>
                        <a:rPr lang="en-GB" sz="800" b="1" dirty="0">
                          <a:solidFill>
                            <a:srgbClr val="006A71"/>
                          </a:solidFill>
                          <a:effectLst/>
                          <a:latin typeface="Wingdings" panose="05000000000000000000" pitchFamily="2" charset="2"/>
                          <a:ea typeface="Calibri" panose="020F0502020204030204" pitchFamily="34" charset="0"/>
                          <a:cs typeface="Times New Roman" panose="02020603050405020304" pitchFamily="18" charset="0"/>
                        </a:rPr>
                        <a:t>ü</a:t>
                      </a:r>
                      <a:endParaRPr lang="en-GB" sz="800" dirty="0">
                        <a:solidFill>
                          <a:srgbClr val="006A7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horzOverflow="overflow">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
                          <a:srgbClr val="63666A"/>
                        </a:buClr>
                        <a:buSzPct val="100000"/>
                        <a:buFont typeface="Arial"/>
                        <a:buNone/>
                        <a:tabLst/>
                        <a:defRPr spc="0">
                          <a:solidFill>
                            <a:srgbClr val="FF0000"/>
                          </a:solidFill>
                          <a:latin typeface="Calibri"/>
                          <a:ea typeface="Calibri"/>
                          <a:cs typeface="Calibri"/>
                          <a:sym typeface="Calibri"/>
                        </a:defRPr>
                      </a:pPr>
                      <a:r>
                        <a:rPr lang="en-GB" sz="800" b="1" dirty="0">
                          <a:solidFill>
                            <a:srgbClr val="006A71"/>
                          </a:solidFill>
                          <a:effectLst/>
                          <a:latin typeface="Wingdings" panose="05000000000000000000" pitchFamily="2" charset="2"/>
                          <a:ea typeface="Calibri" panose="020F0502020204030204" pitchFamily="34" charset="0"/>
                          <a:cs typeface="Times New Roman" panose="02020603050405020304" pitchFamily="18" charset="0"/>
                        </a:rPr>
                        <a:t>ü</a:t>
                      </a:r>
                      <a:endParaRPr lang="en-GB" sz="800" dirty="0">
                        <a:solidFill>
                          <a:srgbClr val="006A7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horzOverflow="overflow">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
                          <a:srgbClr val="63666A"/>
                        </a:buClr>
                        <a:buSzPct val="100000"/>
                        <a:buFont typeface="Arial"/>
                        <a:buNone/>
                        <a:tabLst/>
                        <a:defRPr spc="0">
                          <a:solidFill>
                            <a:srgbClr val="FF0000"/>
                          </a:solidFill>
                          <a:latin typeface="Calibri"/>
                          <a:ea typeface="Calibri"/>
                          <a:cs typeface="Calibri"/>
                          <a:sym typeface="Calibri"/>
                        </a:defRPr>
                      </a:pPr>
                      <a:r>
                        <a:rPr lang="en-GB" sz="800" b="1" dirty="0">
                          <a:solidFill>
                            <a:srgbClr val="006A71"/>
                          </a:solidFill>
                          <a:effectLst/>
                          <a:latin typeface="Wingdings" panose="05000000000000000000" pitchFamily="2" charset="2"/>
                          <a:ea typeface="Calibri" panose="020F0502020204030204" pitchFamily="34" charset="0"/>
                          <a:cs typeface="Times New Roman" panose="02020603050405020304" pitchFamily="18" charset="0"/>
                        </a:rPr>
                        <a:t>ü</a:t>
                      </a:r>
                      <a:endParaRPr lang="en-GB" sz="800" dirty="0">
                        <a:solidFill>
                          <a:srgbClr val="006A7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horzOverflow="overflow">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
                          <a:srgbClr val="63666A"/>
                        </a:buClr>
                        <a:buSzPct val="100000"/>
                        <a:buFont typeface="Arial"/>
                        <a:buNone/>
                        <a:tabLst/>
                        <a:defRPr spc="0">
                          <a:solidFill>
                            <a:srgbClr val="FF0000"/>
                          </a:solidFill>
                          <a:latin typeface="Calibri"/>
                          <a:ea typeface="Calibri"/>
                          <a:cs typeface="Calibri"/>
                          <a:sym typeface="Calibri"/>
                        </a:defRPr>
                      </a:pPr>
                      <a:endParaRPr lang="en-GB" sz="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horzOverflow="overflow">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
                          <a:srgbClr val="63666A"/>
                        </a:buClr>
                        <a:buSzPct val="100000"/>
                        <a:buFont typeface="Arial"/>
                        <a:buNone/>
                        <a:tabLst/>
                        <a:defRPr spc="0">
                          <a:solidFill>
                            <a:srgbClr val="FF0000"/>
                          </a:solidFill>
                          <a:latin typeface="Calibri"/>
                          <a:ea typeface="Calibri"/>
                          <a:cs typeface="Calibri"/>
                          <a:sym typeface="Calibri"/>
                        </a:defRPr>
                      </a:pPr>
                      <a:r>
                        <a:rPr lang="en-GB" sz="800" b="1" dirty="0">
                          <a:solidFill>
                            <a:srgbClr val="006A71"/>
                          </a:solidFill>
                          <a:effectLst/>
                          <a:latin typeface="Wingdings" panose="05000000000000000000" pitchFamily="2" charset="2"/>
                          <a:ea typeface="Calibri" panose="020F0502020204030204" pitchFamily="34" charset="0"/>
                          <a:cs typeface="Times New Roman" panose="02020603050405020304" pitchFamily="18" charset="0"/>
                        </a:rPr>
                        <a:t>ü</a:t>
                      </a:r>
                      <a:endParaRPr lang="en-GB" sz="800" dirty="0">
                        <a:solidFill>
                          <a:srgbClr val="006A7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horzOverflow="overflow">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solidFill>
                      <a:srgbClr val="FFFFFF"/>
                    </a:solidFill>
                  </a:tcPr>
                </a:tc>
                <a:extLst>
                  <a:ext uri="{0D108BD9-81ED-4DB2-BD59-A6C34878D82A}">
                    <a16:rowId xmlns="" xmlns:a16="http://schemas.microsoft.com/office/drawing/2014/main" val="283611934"/>
                  </a:ext>
                </a:extLst>
              </a:tr>
              <a:tr h="159201">
                <a:tc vMerge="1">
                  <a:txBody>
                    <a:bodyPr/>
                    <a:lstStyle/>
                    <a:p>
                      <a:pPr lvl="0" algn="l">
                        <a:defRPr sz="1800" b="0" i="0" spc="0">
                          <a:solidFill>
                            <a:srgbClr val="000000"/>
                          </a:solidFill>
                        </a:defRPr>
                      </a:pPr>
                      <a:endParaRPr lang="en-GB" sz="800" b="1" dirty="0">
                        <a:solidFill>
                          <a:srgbClr val="494D50"/>
                        </a:solidFill>
                        <a:latin typeface="Calibri"/>
                        <a:ea typeface="Calibri"/>
                        <a:cs typeface="Calibri"/>
                        <a:sym typeface="Calibri"/>
                      </a:endParaRPr>
                    </a:p>
                  </a:txBody>
                  <a:tcPr marL="36000" marR="36000" marT="36000" marB="36000" anchor="ctr" horzOverflow="overflow">
                    <a:lnL w="12700">
                      <a:solidFill>
                        <a:srgbClr val="00B5E2"/>
                      </a:solidFill>
                      <a:round/>
                    </a:lnL>
                    <a:lnR w="12700" cap="flat" cmpd="sng" algn="ctr">
                      <a:solidFill>
                        <a:srgbClr val="00B5E2"/>
                      </a:solidFill>
                      <a:prstDash val="solid"/>
                      <a:round/>
                      <a:headEnd type="none" w="med" len="med"/>
                      <a:tailEnd type="none" w="med" len="med"/>
                    </a:lnR>
                    <a:lnT w="12700" cap="flat" cmpd="sng" algn="ctr">
                      <a:solidFill>
                        <a:srgbClr val="00B5E2"/>
                      </a:solidFill>
                      <a:prstDash val="solid"/>
                      <a:round/>
                      <a:headEnd type="none" w="med" len="med"/>
                      <a:tailEnd type="none" w="med" len="med"/>
                    </a:lnT>
                    <a:lnB w="12700" cap="flat" cmpd="sng" algn="ctr">
                      <a:solidFill>
                        <a:srgbClr val="00B5E2"/>
                      </a:solidFill>
                      <a:prstDash val="solid"/>
                      <a:round/>
                      <a:headEnd type="none" w="med" len="med"/>
                      <a:tailEnd type="none" w="med" len="med"/>
                    </a:lnB>
                    <a:solidFill>
                      <a:schemeClr val="accent3">
                        <a:alpha val="20000"/>
                      </a:schemeClr>
                    </a:solidFill>
                  </a:tcPr>
                </a:tc>
                <a:tc>
                  <a:txBody>
                    <a:bodyPr/>
                    <a:lstStyle/>
                    <a:p>
                      <a:pPr lvl="0" algn="l">
                        <a:defRPr sz="1800" b="0" i="0" spc="0">
                          <a:solidFill>
                            <a:srgbClr val="000000"/>
                          </a:solidFill>
                        </a:defRPr>
                      </a:pPr>
                      <a:r>
                        <a:rPr lang="en-GB" sz="800" b="0" dirty="0">
                          <a:solidFill>
                            <a:schemeClr val="tx1"/>
                          </a:solidFill>
                          <a:latin typeface="Arial" panose="020B0604020202020204" pitchFamily="34" charset="0"/>
                          <a:ea typeface="Calibri"/>
                          <a:cs typeface="Arial" panose="020B0604020202020204" pitchFamily="34" charset="0"/>
                          <a:sym typeface="Calibri"/>
                        </a:rPr>
                        <a:t>Develop a ‘research active workforce.’</a:t>
                      </a:r>
                    </a:p>
                  </a:txBody>
                  <a:tcPr marL="36000" marR="36000" marT="36000" marB="36000" anchor="ctr" horzOverflow="overflow">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solidFill>
                      <a:srgbClr val="CCE4E6"/>
                    </a:solidFill>
                  </a:tcPr>
                </a:tc>
                <a:tc>
                  <a:txBody>
                    <a:bodyPr/>
                    <a:lstStyle/>
                    <a:p>
                      <a:pPr marL="0" marR="0" lvl="0" indent="0" algn="ctr" defTabSz="914400" rtl="0" eaLnBrk="1" fontAlgn="auto" latinLnBrk="0" hangingPunct="1">
                        <a:lnSpc>
                          <a:spcPct val="100000"/>
                        </a:lnSpc>
                        <a:spcBef>
                          <a:spcPts val="0"/>
                        </a:spcBef>
                        <a:spcAft>
                          <a:spcPts val="0"/>
                        </a:spcAft>
                        <a:buClr>
                          <a:srgbClr val="63666A"/>
                        </a:buClr>
                        <a:buSzPct val="100000"/>
                        <a:buFont typeface="Arial"/>
                        <a:buNone/>
                        <a:tabLst/>
                        <a:defRPr spc="0">
                          <a:solidFill>
                            <a:srgbClr val="FF0000"/>
                          </a:solidFill>
                          <a:latin typeface="Calibri"/>
                          <a:ea typeface="Calibri"/>
                          <a:cs typeface="Calibri"/>
                          <a:sym typeface="Calibri"/>
                        </a:defRPr>
                      </a:pPr>
                      <a:endParaRPr lang="en-GB" sz="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horzOverflow="overflow">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
                          <a:srgbClr val="63666A"/>
                        </a:buClr>
                        <a:buSzPct val="100000"/>
                        <a:buFont typeface="Arial"/>
                        <a:buNone/>
                        <a:tabLst/>
                        <a:defRPr spc="0">
                          <a:solidFill>
                            <a:srgbClr val="FF0000"/>
                          </a:solidFill>
                          <a:latin typeface="Calibri"/>
                          <a:ea typeface="Calibri"/>
                          <a:cs typeface="Calibri"/>
                          <a:sym typeface="Calibri"/>
                        </a:defRPr>
                      </a:pPr>
                      <a:r>
                        <a:rPr lang="en-GB" sz="800" b="1" dirty="0">
                          <a:solidFill>
                            <a:srgbClr val="006A71"/>
                          </a:solidFill>
                          <a:effectLst/>
                          <a:latin typeface="Wingdings" panose="05000000000000000000" pitchFamily="2" charset="2"/>
                          <a:ea typeface="Calibri" panose="020F0502020204030204" pitchFamily="34" charset="0"/>
                          <a:cs typeface="Times New Roman" panose="02020603050405020304" pitchFamily="18" charset="0"/>
                        </a:rPr>
                        <a:t>ü</a:t>
                      </a:r>
                      <a:endParaRPr lang="en-GB" sz="800" dirty="0">
                        <a:solidFill>
                          <a:srgbClr val="006A7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horzOverflow="overflow">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
                          <a:srgbClr val="63666A"/>
                        </a:buClr>
                        <a:buSzPct val="100000"/>
                        <a:buFont typeface="Arial"/>
                        <a:buNone/>
                        <a:tabLst/>
                        <a:defRPr spc="0">
                          <a:solidFill>
                            <a:srgbClr val="FF0000"/>
                          </a:solidFill>
                          <a:latin typeface="Calibri"/>
                          <a:ea typeface="Calibri"/>
                          <a:cs typeface="Calibri"/>
                          <a:sym typeface="Calibri"/>
                        </a:defRPr>
                      </a:pPr>
                      <a:endParaRPr lang="en-GB" sz="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horzOverflow="overflow">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
                          <a:srgbClr val="63666A"/>
                        </a:buClr>
                        <a:buSzPct val="100000"/>
                        <a:buFont typeface="Arial"/>
                        <a:buNone/>
                        <a:tabLst/>
                        <a:defRPr spc="0">
                          <a:solidFill>
                            <a:srgbClr val="FF0000"/>
                          </a:solidFill>
                          <a:latin typeface="Calibri"/>
                          <a:ea typeface="Calibri"/>
                          <a:cs typeface="Calibri"/>
                          <a:sym typeface="Calibri"/>
                        </a:defRPr>
                      </a:pPr>
                      <a:endParaRPr lang="en-GB" sz="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horzOverflow="overflow">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
                          <a:srgbClr val="63666A"/>
                        </a:buClr>
                        <a:buSzPct val="100000"/>
                        <a:buFont typeface="Arial"/>
                        <a:buNone/>
                        <a:tabLst/>
                        <a:defRPr spc="0">
                          <a:solidFill>
                            <a:srgbClr val="FF0000"/>
                          </a:solidFill>
                          <a:latin typeface="Calibri"/>
                          <a:ea typeface="Calibri"/>
                          <a:cs typeface="Calibri"/>
                          <a:sym typeface="Calibri"/>
                        </a:defRPr>
                      </a:pPr>
                      <a:r>
                        <a:rPr lang="en-GB" sz="800" b="1" dirty="0">
                          <a:solidFill>
                            <a:srgbClr val="006A71"/>
                          </a:solidFill>
                          <a:effectLst/>
                          <a:latin typeface="Wingdings" panose="05000000000000000000" pitchFamily="2" charset="2"/>
                          <a:ea typeface="Calibri" panose="020F0502020204030204" pitchFamily="34" charset="0"/>
                          <a:cs typeface="Times New Roman" panose="02020603050405020304" pitchFamily="18" charset="0"/>
                        </a:rPr>
                        <a:t>ü</a:t>
                      </a:r>
                      <a:endParaRPr lang="en-GB" sz="800" dirty="0">
                        <a:solidFill>
                          <a:srgbClr val="006A7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horzOverflow="overflow">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
                          <a:srgbClr val="63666A"/>
                        </a:buClr>
                        <a:buSzPct val="100000"/>
                        <a:buFont typeface="Arial"/>
                        <a:buNone/>
                        <a:tabLst/>
                        <a:defRPr spc="0">
                          <a:solidFill>
                            <a:srgbClr val="FF0000"/>
                          </a:solidFill>
                          <a:latin typeface="Calibri"/>
                          <a:ea typeface="Calibri"/>
                          <a:cs typeface="Calibri"/>
                          <a:sym typeface="Calibri"/>
                        </a:defRPr>
                      </a:pPr>
                      <a:r>
                        <a:rPr lang="en-GB" sz="800" b="1" dirty="0">
                          <a:solidFill>
                            <a:srgbClr val="006A71"/>
                          </a:solidFill>
                          <a:effectLst/>
                          <a:latin typeface="Wingdings" panose="05000000000000000000" pitchFamily="2" charset="2"/>
                          <a:ea typeface="Calibri" panose="020F0502020204030204" pitchFamily="34" charset="0"/>
                          <a:cs typeface="Times New Roman" panose="02020603050405020304" pitchFamily="18" charset="0"/>
                        </a:rPr>
                        <a:t>ü</a:t>
                      </a:r>
                      <a:endParaRPr lang="en-GB" sz="800" dirty="0">
                        <a:solidFill>
                          <a:srgbClr val="006A7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horzOverflow="overflow">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
                          <a:srgbClr val="63666A"/>
                        </a:buClr>
                        <a:buSzPct val="100000"/>
                        <a:buFont typeface="Arial"/>
                        <a:buNone/>
                        <a:tabLst/>
                        <a:defRPr spc="0">
                          <a:solidFill>
                            <a:srgbClr val="FF0000"/>
                          </a:solidFill>
                          <a:latin typeface="Calibri"/>
                          <a:ea typeface="Calibri"/>
                          <a:cs typeface="Calibri"/>
                          <a:sym typeface="Calibri"/>
                        </a:defRPr>
                      </a:pPr>
                      <a:r>
                        <a:rPr lang="en-GB" sz="800" b="1" dirty="0">
                          <a:solidFill>
                            <a:srgbClr val="006A71"/>
                          </a:solidFill>
                          <a:effectLst/>
                          <a:latin typeface="Wingdings" panose="05000000000000000000" pitchFamily="2" charset="2"/>
                          <a:ea typeface="Calibri" panose="020F0502020204030204" pitchFamily="34" charset="0"/>
                          <a:cs typeface="Times New Roman" panose="02020603050405020304" pitchFamily="18" charset="0"/>
                        </a:rPr>
                        <a:t>ü</a:t>
                      </a:r>
                      <a:endParaRPr lang="en-GB" sz="800" dirty="0">
                        <a:solidFill>
                          <a:srgbClr val="006A7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horzOverflow="overflow">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
                          <a:srgbClr val="63666A"/>
                        </a:buClr>
                        <a:buSzPct val="100000"/>
                        <a:buFont typeface="Arial"/>
                        <a:buNone/>
                        <a:tabLst/>
                        <a:defRPr spc="0">
                          <a:solidFill>
                            <a:srgbClr val="FF0000"/>
                          </a:solidFill>
                          <a:latin typeface="Calibri"/>
                          <a:ea typeface="Calibri"/>
                          <a:cs typeface="Calibri"/>
                          <a:sym typeface="Calibri"/>
                        </a:defRPr>
                      </a:pPr>
                      <a:r>
                        <a:rPr lang="en-GB" sz="800" b="1" dirty="0">
                          <a:solidFill>
                            <a:srgbClr val="006A71"/>
                          </a:solidFill>
                          <a:effectLst/>
                          <a:latin typeface="Wingdings" panose="05000000000000000000" pitchFamily="2" charset="2"/>
                          <a:ea typeface="Calibri" panose="020F0502020204030204" pitchFamily="34" charset="0"/>
                          <a:cs typeface="Times New Roman" panose="02020603050405020304" pitchFamily="18" charset="0"/>
                        </a:rPr>
                        <a:t>ü</a:t>
                      </a:r>
                      <a:endParaRPr lang="en-GB" sz="800" dirty="0">
                        <a:solidFill>
                          <a:srgbClr val="006A7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horzOverflow="overflow">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
                          <a:srgbClr val="63666A"/>
                        </a:buClr>
                        <a:buSzPct val="100000"/>
                        <a:buFont typeface="Arial"/>
                        <a:buNone/>
                        <a:tabLst/>
                        <a:defRPr spc="0">
                          <a:solidFill>
                            <a:srgbClr val="FF0000"/>
                          </a:solidFill>
                          <a:latin typeface="Calibri"/>
                          <a:ea typeface="Calibri"/>
                          <a:cs typeface="Calibri"/>
                          <a:sym typeface="Calibri"/>
                        </a:defRPr>
                      </a:pPr>
                      <a:r>
                        <a:rPr lang="en-GB" sz="800" b="1" dirty="0">
                          <a:solidFill>
                            <a:srgbClr val="006A71"/>
                          </a:solidFill>
                          <a:effectLst/>
                          <a:latin typeface="Wingdings" panose="05000000000000000000" pitchFamily="2" charset="2"/>
                          <a:ea typeface="Calibri" panose="020F0502020204030204" pitchFamily="34" charset="0"/>
                          <a:cs typeface="Times New Roman" panose="02020603050405020304" pitchFamily="18" charset="0"/>
                        </a:rPr>
                        <a:t>ü</a:t>
                      </a:r>
                      <a:endParaRPr lang="en-GB" sz="800" dirty="0">
                        <a:solidFill>
                          <a:srgbClr val="006A7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horzOverflow="overflow">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
                          <a:srgbClr val="63666A"/>
                        </a:buClr>
                        <a:buSzPct val="100000"/>
                        <a:buFont typeface="Arial"/>
                        <a:buNone/>
                        <a:tabLst/>
                        <a:defRPr spc="0">
                          <a:solidFill>
                            <a:srgbClr val="FF0000"/>
                          </a:solidFill>
                          <a:latin typeface="Calibri"/>
                          <a:ea typeface="Calibri"/>
                          <a:cs typeface="Calibri"/>
                          <a:sym typeface="Calibri"/>
                        </a:defRPr>
                      </a:pPr>
                      <a:endParaRPr lang="en-GB" sz="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horzOverflow="overflow">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solidFill>
                      <a:srgbClr val="006A71"/>
                    </a:solidFill>
                  </a:tcPr>
                </a:tc>
                <a:tc>
                  <a:txBody>
                    <a:bodyPr/>
                    <a:lstStyle/>
                    <a:p>
                      <a:pPr marL="0" marR="0" lvl="0" indent="0" algn="ctr" defTabSz="914400" rtl="0" eaLnBrk="1" fontAlgn="auto" latinLnBrk="0" hangingPunct="1">
                        <a:lnSpc>
                          <a:spcPct val="100000"/>
                        </a:lnSpc>
                        <a:spcBef>
                          <a:spcPts val="0"/>
                        </a:spcBef>
                        <a:spcAft>
                          <a:spcPts val="0"/>
                        </a:spcAft>
                        <a:buClr>
                          <a:srgbClr val="63666A"/>
                        </a:buClr>
                        <a:buSzPct val="100000"/>
                        <a:buFont typeface="Arial"/>
                        <a:buNone/>
                        <a:tabLst/>
                        <a:defRPr spc="0">
                          <a:solidFill>
                            <a:srgbClr val="FF0000"/>
                          </a:solidFill>
                          <a:latin typeface="Calibri"/>
                          <a:ea typeface="Calibri"/>
                          <a:cs typeface="Calibri"/>
                          <a:sym typeface="Calibri"/>
                        </a:defRPr>
                      </a:pPr>
                      <a:r>
                        <a:rPr lang="en-GB" sz="800" b="1" dirty="0">
                          <a:solidFill>
                            <a:srgbClr val="006A71"/>
                          </a:solidFill>
                          <a:effectLst/>
                          <a:latin typeface="Wingdings" panose="05000000000000000000" pitchFamily="2" charset="2"/>
                          <a:ea typeface="Calibri" panose="020F0502020204030204" pitchFamily="34" charset="0"/>
                          <a:cs typeface="Times New Roman" panose="02020603050405020304" pitchFamily="18" charset="0"/>
                        </a:rPr>
                        <a:t>ü</a:t>
                      </a:r>
                      <a:endParaRPr lang="en-GB" sz="800" dirty="0">
                        <a:solidFill>
                          <a:srgbClr val="006A7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horzOverflow="overflow">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
                          <a:srgbClr val="63666A"/>
                        </a:buClr>
                        <a:buSzPct val="100000"/>
                        <a:buFont typeface="Arial"/>
                        <a:buNone/>
                        <a:tabLst/>
                        <a:defRPr spc="0">
                          <a:solidFill>
                            <a:srgbClr val="FF0000"/>
                          </a:solidFill>
                          <a:latin typeface="Calibri"/>
                          <a:ea typeface="Calibri"/>
                          <a:cs typeface="Calibri"/>
                          <a:sym typeface="Calibri"/>
                        </a:defRPr>
                      </a:pPr>
                      <a:r>
                        <a:rPr lang="en-GB" sz="800" b="1" dirty="0">
                          <a:solidFill>
                            <a:srgbClr val="006A71"/>
                          </a:solidFill>
                          <a:effectLst/>
                          <a:latin typeface="Wingdings" panose="05000000000000000000" pitchFamily="2" charset="2"/>
                          <a:ea typeface="Calibri" panose="020F0502020204030204" pitchFamily="34" charset="0"/>
                          <a:cs typeface="Times New Roman" panose="02020603050405020304" pitchFamily="18" charset="0"/>
                        </a:rPr>
                        <a:t>ü</a:t>
                      </a:r>
                      <a:endParaRPr lang="en-GB" sz="800" dirty="0">
                        <a:solidFill>
                          <a:srgbClr val="006A7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horzOverflow="overflow">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
                          <a:srgbClr val="63666A"/>
                        </a:buClr>
                        <a:buSzPct val="100000"/>
                        <a:buFont typeface="Arial"/>
                        <a:buNone/>
                        <a:tabLst/>
                        <a:defRPr spc="0">
                          <a:solidFill>
                            <a:srgbClr val="FF0000"/>
                          </a:solidFill>
                          <a:latin typeface="Calibri"/>
                          <a:ea typeface="Calibri"/>
                          <a:cs typeface="Calibri"/>
                          <a:sym typeface="Calibri"/>
                        </a:defRPr>
                      </a:pPr>
                      <a:r>
                        <a:rPr lang="en-GB" sz="800" b="1" dirty="0">
                          <a:solidFill>
                            <a:srgbClr val="006A71"/>
                          </a:solidFill>
                          <a:effectLst/>
                          <a:latin typeface="Wingdings" panose="05000000000000000000" pitchFamily="2" charset="2"/>
                          <a:ea typeface="Calibri" panose="020F0502020204030204" pitchFamily="34" charset="0"/>
                          <a:cs typeface="Times New Roman" panose="02020603050405020304" pitchFamily="18" charset="0"/>
                        </a:rPr>
                        <a:t>ü</a:t>
                      </a:r>
                      <a:endParaRPr lang="en-GB" sz="800" dirty="0">
                        <a:solidFill>
                          <a:srgbClr val="006A7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horzOverflow="overflow">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
                          <a:srgbClr val="63666A"/>
                        </a:buClr>
                        <a:buSzPct val="100000"/>
                        <a:buFont typeface="Arial"/>
                        <a:buNone/>
                        <a:tabLst/>
                        <a:defRPr spc="0">
                          <a:solidFill>
                            <a:srgbClr val="FF0000"/>
                          </a:solidFill>
                          <a:latin typeface="Calibri"/>
                          <a:ea typeface="Calibri"/>
                          <a:cs typeface="Calibri"/>
                          <a:sym typeface="Calibri"/>
                        </a:defRPr>
                      </a:pPr>
                      <a:r>
                        <a:rPr lang="en-GB" sz="800" b="1" dirty="0">
                          <a:solidFill>
                            <a:srgbClr val="006A71"/>
                          </a:solidFill>
                          <a:effectLst/>
                          <a:latin typeface="Wingdings" panose="05000000000000000000" pitchFamily="2" charset="2"/>
                          <a:ea typeface="Calibri" panose="020F0502020204030204" pitchFamily="34" charset="0"/>
                          <a:cs typeface="Times New Roman" panose="02020603050405020304" pitchFamily="18" charset="0"/>
                        </a:rPr>
                        <a:t>ü</a:t>
                      </a:r>
                      <a:endParaRPr lang="en-GB" sz="800" dirty="0">
                        <a:solidFill>
                          <a:srgbClr val="006A7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horzOverflow="overflow">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
                          <a:srgbClr val="63666A"/>
                        </a:buClr>
                        <a:buSzPct val="100000"/>
                        <a:buFont typeface="Arial"/>
                        <a:buNone/>
                        <a:tabLst/>
                        <a:defRPr spc="0">
                          <a:solidFill>
                            <a:srgbClr val="FF0000"/>
                          </a:solidFill>
                          <a:latin typeface="Calibri"/>
                          <a:ea typeface="Calibri"/>
                          <a:cs typeface="Calibri"/>
                          <a:sym typeface="Calibri"/>
                        </a:defRPr>
                      </a:pPr>
                      <a:endParaRPr lang="en-GB" sz="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horzOverflow="overflow">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
                          <a:srgbClr val="63666A"/>
                        </a:buClr>
                        <a:buSzPct val="100000"/>
                        <a:buFont typeface="Arial"/>
                        <a:buNone/>
                        <a:tabLst/>
                        <a:defRPr spc="0">
                          <a:solidFill>
                            <a:srgbClr val="FF0000"/>
                          </a:solidFill>
                          <a:latin typeface="Calibri"/>
                          <a:ea typeface="Calibri"/>
                          <a:cs typeface="Calibri"/>
                          <a:sym typeface="Calibri"/>
                        </a:defRPr>
                      </a:pPr>
                      <a:r>
                        <a:rPr lang="en-GB" sz="800" b="1" dirty="0">
                          <a:solidFill>
                            <a:srgbClr val="006A71"/>
                          </a:solidFill>
                          <a:effectLst/>
                          <a:latin typeface="Wingdings" panose="05000000000000000000" pitchFamily="2" charset="2"/>
                          <a:ea typeface="Calibri" panose="020F0502020204030204" pitchFamily="34" charset="0"/>
                          <a:cs typeface="Times New Roman" panose="02020603050405020304" pitchFamily="18" charset="0"/>
                        </a:rPr>
                        <a:t>ü</a:t>
                      </a:r>
                      <a:endParaRPr lang="en-GB" sz="800" dirty="0">
                        <a:solidFill>
                          <a:srgbClr val="006A7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horzOverflow="overflow">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solidFill>
                      <a:srgbClr val="FFFFFF"/>
                    </a:solidFill>
                  </a:tcPr>
                </a:tc>
                <a:extLst>
                  <a:ext uri="{0D108BD9-81ED-4DB2-BD59-A6C34878D82A}">
                    <a16:rowId xmlns="" xmlns:a16="http://schemas.microsoft.com/office/drawing/2014/main" val="1305812833"/>
                  </a:ext>
                </a:extLst>
              </a:tr>
              <a:tr h="159201">
                <a:tc vMerge="1">
                  <a:txBody>
                    <a:bodyPr/>
                    <a:lstStyle/>
                    <a:p>
                      <a:pPr lvl="0" algn="l">
                        <a:defRPr sz="1800" b="0" i="0" spc="0">
                          <a:solidFill>
                            <a:srgbClr val="000000"/>
                          </a:solidFill>
                        </a:defRPr>
                      </a:pPr>
                      <a:endParaRPr lang="en-GB" sz="800" b="1" dirty="0">
                        <a:solidFill>
                          <a:srgbClr val="494D50"/>
                        </a:solidFill>
                        <a:latin typeface="Calibri"/>
                        <a:ea typeface="Calibri"/>
                        <a:cs typeface="Calibri"/>
                        <a:sym typeface="Calibri"/>
                      </a:endParaRPr>
                    </a:p>
                  </a:txBody>
                  <a:tcPr marL="36000" marR="36000" marT="36000" marB="36000" anchor="ctr" horzOverflow="overflow">
                    <a:lnL w="12700">
                      <a:solidFill>
                        <a:srgbClr val="00B5E2"/>
                      </a:solidFill>
                      <a:round/>
                    </a:lnL>
                    <a:lnR w="12700" cap="flat" cmpd="sng" algn="ctr">
                      <a:solidFill>
                        <a:srgbClr val="00B5E2"/>
                      </a:solidFill>
                      <a:prstDash val="solid"/>
                      <a:round/>
                      <a:headEnd type="none" w="med" len="med"/>
                      <a:tailEnd type="none" w="med" len="med"/>
                    </a:lnR>
                    <a:lnT w="12700" cap="flat" cmpd="sng" algn="ctr">
                      <a:solidFill>
                        <a:srgbClr val="00B5E2"/>
                      </a:solidFill>
                      <a:prstDash val="solid"/>
                      <a:round/>
                      <a:headEnd type="none" w="med" len="med"/>
                      <a:tailEnd type="none" w="med" len="med"/>
                    </a:lnT>
                    <a:lnB w="12700" cap="flat" cmpd="sng" algn="ctr">
                      <a:solidFill>
                        <a:srgbClr val="00B5E2"/>
                      </a:solidFill>
                      <a:prstDash val="solid"/>
                      <a:round/>
                      <a:headEnd type="none" w="med" len="med"/>
                      <a:tailEnd type="none" w="med" len="med"/>
                    </a:lnB>
                    <a:solidFill>
                      <a:schemeClr val="accent3">
                        <a:alpha val="2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800" b="0" i="0" spc="0">
                          <a:solidFill>
                            <a:srgbClr val="000000"/>
                          </a:solidFill>
                        </a:defRPr>
                      </a:pPr>
                      <a:r>
                        <a:rPr lang="en-GB" sz="800" b="0" dirty="0">
                          <a:solidFill>
                            <a:schemeClr val="tx1"/>
                          </a:solidFill>
                          <a:latin typeface="Arial" panose="020B0604020202020204" pitchFamily="34" charset="0"/>
                          <a:ea typeface="Calibri"/>
                          <a:cs typeface="Arial" panose="020B0604020202020204" pitchFamily="34" charset="0"/>
                          <a:sym typeface="Calibri"/>
                        </a:rPr>
                        <a:t>Maintain ECMC status</a:t>
                      </a:r>
                    </a:p>
                  </a:txBody>
                  <a:tcPr marL="36000" marR="36000" marT="36000" marB="36000" anchor="ctr" horzOverflow="overflow">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solidFill>
                      <a:srgbClr val="CCE4E6"/>
                    </a:solidFill>
                  </a:tcPr>
                </a:tc>
                <a:tc>
                  <a:txBody>
                    <a:bodyPr/>
                    <a:lstStyle/>
                    <a:p>
                      <a:pPr marL="0" marR="0" lvl="0" indent="0" algn="ctr" defTabSz="914400" rtl="0" eaLnBrk="1" fontAlgn="auto" latinLnBrk="0" hangingPunct="1">
                        <a:lnSpc>
                          <a:spcPct val="100000"/>
                        </a:lnSpc>
                        <a:spcBef>
                          <a:spcPts val="0"/>
                        </a:spcBef>
                        <a:spcAft>
                          <a:spcPts val="0"/>
                        </a:spcAft>
                        <a:buClr>
                          <a:srgbClr val="63666A"/>
                        </a:buClr>
                        <a:buSzPct val="100000"/>
                        <a:buFont typeface="Arial"/>
                        <a:buNone/>
                        <a:tabLst/>
                        <a:defRPr spc="0">
                          <a:solidFill>
                            <a:srgbClr val="FF0000"/>
                          </a:solidFill>
                          <a:latin typeface="Calibri"/>
                          <a:ea typeface="Calibri"/>
                          <a:cs typeface="Calibri"/>
                          <a:sym typeface="Calibri"/>
                        </a:defRPr>
                      </a:pPr>
                      <a:endParaRPr lang="en-GB" sz="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horzOverflow="overflow">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
                          <a:srgbClr val="63666A"/>
                        </a:buClr>
                        <a:buSzPct val="100000"/>
                        <a:buFont typeface="Arial"/>
                        <a:buNone/>
                        <a:tabLst/>
                        <a:defRPr spc="0">
                          <a:solidFill>
                            <a:srgbClr val="FF0000"/>
                          </a:solidFill>
                          <a:latin typeface="Calibri"/>
                          <a:ea typeface="Calibri"/>
                          <a:cs typeface="Calibri"/>
                          <a:sym typeface="Calibri"/>
                        </a:defRPr>
                      </a:pPr>
                      <a:r>
                        <a:rPr lang="en-GB" sz="800" b="1" dirty="0">
                          <a:solidFill>
                            <a:srgbClr val="006A71"/>
                          </a:solidFill>
                          <a:effectLst/>
                          <a:latin typeface="Wingdings" panose="05000000000000000000" pitchFamily="2" charset="2"/>
                          <a:ea typeface="Calibri" panose="020F0502020204030204" pitchFamily="34" charset="0"/>
                          <a:cs typeface="Times New Roman" panose="02020603050405020304" pitchFamily="18" charset="0"/>
                        </a:rPr>
                        <a:t>ü</a:t>
                      </a:r>
                      <a:endParaRPr lang="en-GB" sz="800" dirty="0">
                        <a:solidFill>
                          <a:srgbClr val="006A7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horzOverflow="overflow">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
                          <a:srgbClr val="63666A"/>
                        </a:buClr>
                        <a:buSzPct val="100000"/>
                        <a:buFont typeface="Arial"/>
                        <a:buNone/>
                        <a:tabLst/>
                        <a:defRPr spc="0">
                          <a:solidFill>
                            <a:srgbClr val="FF0000"/>
                          </a:solidFill>
                          <a:latin typeface="Calibri"/>
                          <a:ea typeface="Calibri"/>
                          <a:cs typeface="Calibri"/>
                          <a:sym typeface="Calibri"/>
                        </a:defRPr>
                      </a:pPr>
                      <a:endParaRPr lang="en-GB" sz="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horzOverflow="overflow">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
                          <a:srgbClr val="63666A"/>
                        </a:buClr>
                        <a:buSzPct val="100000"/>
                        <a:buFont typeface="Arial"/>
                        <a:buNone/>
                        <a:tabLst/>
                        <a:defRPr spc="0">
                          <a:solidFill>
                            <a:srgbClr val="FF0000"/>
                          </a:solidFill>
                          <a:latin typeface="Calibri"/>
                          <a:ea typeface="Calibri"/>
                          <a:cs typeface="Calibri"/>
                          <a:sym typeface="Calibri"/>
                        </a:defRPr>
                      </a:pPr>
                      <a:r>
                        <a:rPr lang="en-GB" sz="800" b="1" dirty="0">
                          <a:solidFill>
                            <a:srgbClr val="006A71"/>
                          </a:solidFill>
                          <a:effectLst/>
                          <a:latin typeface="Wingdings" panose="05000000000000000000" pitchFamily="2" charset="2"/>
                          <a:ea typeface="Calibri" panose="020F0502020204030204" pitchFamily="34" charset="0"/>
                          <a:cs typeface="Times New Roman" panose="02020603050405020304" pitchFamily="18" charset="0"/>
                        </a:rPr>
                        <a:t>ü</a:t>
                      </a:r>
                      <a:endParaRPr lang="en-GB" sz="800" dirty="0">
                        <a:solidFill>
                          <a:srgbClr val="006A7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horzOverflow="overflow">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
                          <a:srgbClr val="63666A"/>
                        </a:buClr>
                        <a:buSzPct val="100000"/>
                        <a:buFont typeface="Arial"/>
                        <a:buNone/>
                        <a:tabLst/>
                        <a:defRPr spc="0">
                          <a:solidFill>
                            <a:srgbClr val="FF0000"/>
                          </a:solidFill>
                          <a:latin typeface="Calibri"/>
                          <a:ea typeface="Calibri"/>
                          <a:cs typeface="Calibri"/>
                          <a:sym typeface="Calibri"/>
                        </a:defRPr>
                      </a:pPr>
                      <a:r>
                        <a:rPr lang="en-GB" sz="800" b="1" dirty="0">
                          <a:solidFill>
                            <a:srgbClr val="006A71"/>
                          </a:solidFill>
                          <a:effectLst/>
                          <a:latin typeface="Wingdings" panose="05000000000000000000" pitchFamily="2" charset="2"/>
                          <a:ea typeface="Calibri" panose="020F0502020204030204" pitchFamily="34" charset="0"/>
                          <a:cs typeface="Times New Roman" panose="02020603050405020304" pitchFamily="18" charset="0"/>
                        </a:rPr>
                        <a:t>ü</a:t>
                      </a:r>
                      <a:endParaRPr lang="en-GB" sz="800" dirty="0">
                        <a:solidFill>
                          <a:srgbClr val="006A7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horzOverflow="overflow">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
                          <a:srgbClr val="63666A"/>
                        </a:buClr>
                        <a:buSzPct val="100000"/>
                        <a:buFont typeface="Arial"/>
                        <a:buNone/>
                        <a:tabLst/>
                        <a:defRPr spc="0">
                          <a:solidFill>
                            <a:srgbClr val="FF0000"/>
                          </a:solidFill>
                          <a:latin typeface="Calibri"/>
                          <a:ea typeface="Calibri"/>
                          <a:cs typeface="Calibri"/>
                          <a:sym typeface="Calibri"/>
                        </a:defRPr>
                      </a:pPr>
                      <a:r>
                        <a:rPr lang="en-GB" sz="800" b="1" dirty="0">
                          <a:solidFill>
                            <a:srgbClr val="006A71"/>
                          </a:solidFill>
                          <a:effectLst/>
                          <a:latin typeface="Wingdings" panose="05000000000000000000" pitchFamily="2" charset="2"/>
                          <a:ea typeface="Calibri" panose="020F0502020204030204" pitchFamily="34" charset="0"/>
                          <a:cs typeface="Times New Roman" panose="02020603050405020304" pitchFamily="18" charset="0"/>
                        </a:rPr>
                        <a:t>ü</a:t>
                      </a:r>
                      <a:endParaRPr lang="en-GB" sz="800" dirty="0">
                        <a:solidFill>
                          <a:srgbClr val="006A7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horzOverflow="overflow">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
                          <a:srgbClr val="63666A"/>
                        </a:buClr>
                        <a:buSzPct val="100000"/>
                        <a:buFont typeface="Arial"/>
                        <a:buNone/>
                        <a:tabLst/>
                        <a:defRPr spc="0">
                          <a:solidFill>
                            <a:srgbClr val="FF0000"/>
                          </a:solidFill>
                          <a:latin typeface="Calibri"/>
                          <a:ea typeface="Calibri"/>
                          <a:cs typeface="Calibri"/>
                          <a:sym typeface="Calibri"/>
                        </a:defRPr>
                      </a:pPr>
                      <a:r>
                        <a:rPr lang="en-GB" sz="800" b="1" dirty="0">
                          <a:solidFill>
                            <a:srgbClr val="006A71"/>
                          </a:solidFill>
                          <a:effectLst/>
                          <a:latin typeface="Wingdings" panose="05000000000000000000" pitchFamily="2" charset="2"/>
                          <a:ea typeface="Calibri" panose="020F0502020204030204" pitchFamily="34" charset="0"/>
                          <a:cs typeface="Times New Roman" panose="02020603050405020304" pitchFamily="18" charset="0"/>
                        </a:rPr>
                        <a:t>ü</a:t>
                      </a:r>
                      <a:endParaRPr lang="en-GB" sz="800" dirty="0">
                        <a:solidFill>
                          <a:srgbClr val="006A7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horzOverflow="overflow">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
                          <a:srgbClr val="63666A"/>
                        </a:buClr>
                        <a:buSzPct val="100000"/>
                        <a:buFont typeface="Arial"/>
                        <a:buNone/>
                        <a:tabLst/>
                        <a:defRPr spc="0">
                          <a:solidFill>
                            <a:srgbClr val="FF0000"/>
                          </a:solidFill>
                          <a:latin typeface="Calibri"/>
                          <a:ea typeface="Calibri"/>
                          <a:cs typeface="Calibri"/>
                          <a:sym typeface="Calibri"/>
                        </a:defRPr>
                      </a:pPr>
                      <a:r>
                        <a:rPr lang="en-GB" sz="800" b="1" dirty="0">
                          <a:solidFill>
                            <a:srgbClr val="006A71"/>
                          </a:solidFill>
                          <a:effectLst/>
                          <a:latin typeface="Wingdings" panose="05000000000000000000" pitchFamily="2" charset="2"/>
                          <a:ea typeface="Calibri" panose="020F0502020204030204" pitchFamily="34" charset="0"/>
                          <a:cs typeface="Times New Roman" panose="02020603050405020304" pitchFamily="18" charset="0"/>
                        </a:rPr>
                        <a:t>ü</a:t>
                      </a:r>
                      <a:endParaRPr lang="en-GB" sz="800" dirty="0">
                        <a:solidFill>
                          <a:srgbClr val="006A7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horzOverflow="overflow">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
                          <a:srgbClr val="63666A"/>
                        </a:buClr>
                        <a:buSzPct val="100000"/>
                        <a:buFont typeface="Arial"/>
                        <a:buNone/>
                        <a:tabLst/>
                        <a:defRPr spc="0">
                          <a:solidFill>
                            <a:srgbClr val="FF0000"/>
                          </a:solidFill>
                          <a:latin typeface="Calibri"/>
                          <a:ea typeface="Calibri"/>
                          <a:cs typeface="Calibri"/>
                          <a:sym typeface="Calibri"/>
                        </a:defRPr>
                      </a:pPr>
                      <a:r>
                        <a:rPr lang="en-GB" sz="800" b="1" dirty="0">
                          <a:solidFill>
                            <a:srgbClr val="006A71"/>
                          </a:solidFill>
                          <a:effectLst/>
                          <a:latin typeface="Wingdings" panose="05000000000000000000" pitchFamily="2" charset="2"/>
                          <a:ea typeface="Calibri" panose="020F0502020204030204" pitchFamily="34" charset="0"/>
                          <a:cs typeface="Times New Roman" panose="02020603050405020304" pitchFamily="18" charset="0"/>
                        </a:rPr>
                        <a:t>ü</a:t>
                      </a:r>
                      <a:endParaRPr lang="en-GB" sz="800" dirty="0">
                        <a:solidFill>
                          <a:srgbClr val="006A7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horzOverflow="overflow">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
                          <a:srgbClr val="63666A"/>
                        </a:buClr>
                        <a:buSzPct val="100000"/>
                        <a:buFont typeface="Arial"/>
                        <a:buNone/>
                        <a:tabLst/>
                        <a:defRPr spc="0">
                          <a:solidFill>
                            <a:srgbClr val="FF0000"/>
                          </a:solidFill>
                          <a:latin typeface="Calibri"/>
                          <a:ea typeface="Calibri"/>
                          <a:cs typeface="Calibri"/>
                          <a:sym typeface="Calibri"/>
                        </a:defRPr>
                      </a:pPr>
                      <a:r>
                        <a:rPr lang="en-GB" sz="800" b="1" dirty="0">
                          <a:solidFill>
                            <a:srgbClr val="006A71"/>
                          </a:solidFill>
                          <a:effectLst/>
                          <a:latin typeface="Wingdings" panose="05000000000000000000" pitchFamily="2" charset="2"/>
                          <a:ea typeface="Calibri" panose="020F0502020204030204" pitchFamily="34" charset="0"/>
                          <a:cs typeface="Times New Roman" panose="02020603050405020304" pitchFamily="18" charset="0"/>
                        </a:rPr>
                        <a:t>ü</a:t>
                      </a:r>
                      <a:endParaRPr lang="en-GB" sz="800" dirty="0">
                        <a:solidFill>
                          <a:srgbClr val="006A7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horzOverflow="overflow">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
                          <a:srgbClr val="63666A"/>
                        </a:buClr>
                        <a:buSzPct val="100000"/>
                        <a:buFont typeface="Arial"/>
                        <a:buNone/>
                        <a:tabLst/>
                        <a:defRPr spc="0">
                          <a:solidFill>
                            <a:srgbClr val="FF0000"/>
                          </a:solidFill>
                          <a:latin typeface="Calibri"/>
                          <a:ea typeface="Calibri"/>
                          <a:cs typeface="Calibri"/>
                          <a:sym typeface="Calibri"/>
                        </a:defRPr>
                      </a:pPr>
                      <a:endParaRPr lang="en-GB" sz="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horzOverflow="overflow">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solidFill>
                      <a:srgbClr val="006A71"/>
                    </a:solidFill>
                  </a:tcPr>
                </a:tc>
                <a:tc>
                  <a:txBody>
                    <a:bodyPr/>
                    <a:lstStyle/>
                    <a:p>
                      <a:pPr marL="0" marR="0" lvl="0" indent="0" algn="ctr" defTabSz="914400" rtl="0" eaLnBrk="1" fontAlgn="auto" latinLnBrk="0" hangingPunct="1">
                        <a:lnSpc>
                          <a:spcPct val="100000"/>
                        </a:lnSpc>
                        <a:spcBef>
                          <a:spcPts val="0"/>
                        </a:spcBef>
                        <a:spcAft>
                          <a:spcPts val="0"/>
                        </a:spcAft>
                        <a:buClr>
                          <a:srgbClr val="63666A"/>
                        </a:buClr>
                        <a:buSzPct val="100000"/>
                        <a:buFont typeface="Arial"/>
                        <a:buNone/>
                        <a:tabLst/>
                        <a:defRPr spc="0">
                          <a:solidFill>
                            <a:srgbClr val="FF0000"/>
                          </a:solidFill>
                          <a:latin typeface="Calibri"/>
                          <a:ea typeface="Calibri"/>
                          <a:cs typeface="Calibri"/>
                          <a:sym typeface="Calibri"/>
                        </a:defRPr>
                      </a:pPr>
                      <a:r>
                        <a:rPr lang="en-GB" sz="800" b="1" dirty="0">
                          <a:solidFill>
                            <a:srgbClr val="006A71"/>
                          </a:solidFill>
                          <a:effectLst/>
                          <a:latin typeface="Wingdings" panose="05000000000000000000" pitchFamily="2" charset="2"/>
                          <a:ea typeface="Calibri" panose="020F0502020204030204" pitchFamily="34" charset="0"/>
                          <a:cs typeface="Times New Roman" panose="02020603050405020304" pitchFamily="18" charset="0"/>
                        </a:rPr>
                        <a:t>ü</a:t>
                      </a:r>
                      <a:endParaRPr lang="en-GB" sz="800" dirty="0">
                        <a:solidFill>
                          <a:srgbClr val="006A7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horzOverflow="overflow">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
                          <a:srgbClr val="63666A"/>
                        </a:buClr>
                        <a:buSzPct val="100000"/>
                        <a:buFont typeface="Arial"/>
                        <a:buNone/>
                        <a:tabLst/>
                        <a:defRPr spc="0">
                          <a:solidFill>
                            <a:srgbClr val="FF0000"/>
                          </a:solidFill>
                          <a:latin typeface="Calibri"/>
                          <a:ea typeface="Calibri"/>
                          <a:cs typeface="Calibri"/>
                          <a:sym typeface="Calibri"/>
                        </a:defRPr>
                      </a:pPr>
                      <a:r>
                        <a:rPr lang="en-GB" sz="800" b="1" dirty="0">
                          <a:solidFill>
                            <a:srgbClr val="006A71"/>
                          </a:solidFill>
                          <a:effectLst/>
                          <a:latin typeface="Wingdings" panose="05000000000000000000" pitchFamily="2" charset="2"/>
                          <a:ea typeface="Calibri" panose="020F0502020204030204" pitchFamily="34" charset="0"/>
                          <a:cs typeface="Times New Roman" panose="02020603050405020304" pitchFamily="18" charset="0"/>
                        </a:rPr>
                        <a:t>ü</a:t>
                      </a:r>
                      <a:endParaRPr lang="en-GB" sz="800" dirty="0">
                        <a:solidFill>
                          <a:srgbClr val="006A7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horzOverflow="overflow">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
                          <a:srgbClr val="63666A"/>
                        </a:buClr>
                        <a:buSzPct val="100000"/>
                        <a:buFont typeface="Arial"/>
                        <a:buNone/>
                        <a:tabLst/>
                        <a:defRPr spc="0">
                          <a:solidFill>
                            <a:srgbClr val="FF0000"/>
                          </a:solidFill>
                          <a:latin typeface="Calibri"/>
                          <a:ea typeface="Calibri"/>
                          <a:cs typeface="Calibri"/>
                          <a:sym typeface="Calibri"/>
                        </a:defRPr>
                      </a:pPr>
                      <a:r>
                        <a:rPr lang="en-GB" sz="800" b="1" dirty="0">
                          <a:solidFill>
                            <a:srgbClr val="006A71"/>
                          </a:solidFill>
                          <a:effectLst/>
                          <a:latin typeface="Wingdings" panose="05000000000000000000" pitchFamily="2" charset="2"/>
                          <a:ea typeface="Calibri" panose="020F0502020204030204" pitchFamily="34" charset="0"/>
                          <a:cs typeface="Times New Roman" panose="02020603050405020304" pitchFamily="18" charset="0"/>
                        </a:rPr>
                        <a:t>ü</a:t>
                      </a:r>
                      <a:endParaRPr lang="en-GB" sz="800" dirty="0">
                        <a:solidFill>
                          <a:srgbClr val="006A7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horzOverflow="overflow">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
                          <a:srgbClr val="63666A"/>
                        </a:buClr>
                        <a:buSzPct val="100000"/>
                        <a:buFont typeface="Arial"/>
                        <a:buNone/>
                        <a:tabLst/>
                        <a:defRPr spc="0">
                          <a:solidFill>
                            <a:srgbClr val="FF0000"/>
                          </a:solidFill>
                          <a:latin typeface="Calibri"/>
                          <a:ea typeface="Calibri"/>
                          <a:cs typeface="Calibri"/>
                          <a:sym typeface="Calibri"/>
                        </a:defRPr>
                      </a:pPr>
                      <a:endParaRPr lang="en-GB" sz="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horzOverflow="overflow">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
                          <a:srgbClr val="63666A"/>
                        </a:buClr>
                        <a:buSzPct val="100000"/>
                        <a:buFont typeface="Arial"/>
                        <a:buNone/>
                        <a:tabLst/>
                        <a:defRPr spc="0">
                          <a:solidFill>
                            <a:srgbClr val="FF0000"/>
                          </a:solidFill>
                          <a:latin typeface="Calibri"/>
                          <a:ea typeface="Calibri"/>
                          <a:cs typeface="Calibri"/>
                          <a:sym typeface="Calibri"/>
                        </a:defRPr>
                      </a:pPr>
                      <a:r>
                        <a:rPr lang="en-GB" sz="800" b="1" dirty="0">
                          <a:solidFill>
                            <a:srgbClr val="006A71"/>
                          </a:solidFill>
                          <a:effectLst/>
                          <a:latin typeface="Wingdings" panose="05000000000000000000" pitchFamily="2" charset="2"/>
                          <a:ea typeface="Calibri" panose="020F0502020204030204" pitchFamily="34" charset="0"/>
                          <a:cs typeface="Times New Roman" panose="02020603050405020304" pitchFamily="18" charset="0"/>
                        </a:rPr>
                        <a:t>ü</a:t>
                      </a:r>
                      <a:endParaRPr lang="en-GB" sz="800" dirty="0">
                        <a:solidFill>
                          <a:srgbClr val="006A7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horzOverflow="overflow">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solidFill>
                      <a:srgbClr val="FFFFFF"/>
                    </a:solidFill>
                  </a:tcPr>
                </a:tc>
                <a:extLst>
                  <a:ext uri="{0D108BD9-81ED-4DB2-BD59-A6C34878D82A}">
                    <a16:rowId xmlns="" xmlns:a16="http://schemas.microsoft.com/office/drawing/2014/main" val="571552571"/>
                  </a:ext>
                </a:extLst>
              </a:tr>
              <a:tr h="159201">
                <a:tc rowSpan="5">
                  <a:txBody>
                    <a:bodyPr/>
                    <a:lstStyle/>
                    <a:p>
                      <a:pPr lvl="0" algn="ctr">
                        <a:defRPr sz="1800" b="0" i="0" spc="0">
                          <a:solidFill>
                            <a:srgbClr val="000000"/>
                          </a:solidFill>
                        </a:defRPr>
                      </a:pPr>
                      <a:r>
                        <a:rPr lang="en-GB" sz="800" b="0" i="0" dirty="0">
                          <a:solidFill>
                            <a:srgbClr val="494D50"/>
                          </a:solidFill>
                          <a:latin typeface="Calibri"/>
                          <a:ea typeface="Calibri"/>
                          <a:cs typeface="Calibri"/>
                          <a:sym typeface="Calibri"/>
                        </a:rPr>
                        <a:t>Developing our outstanding staff</a:t>
                      </a:r>
                      <a:endParaRPr sz="800" b="0" i="0" dirty="0">
                        <a:solidFill>
                          <a:srgbClr val="494D50"/>
                        </a:solidFill>
                        <a:latin typeface="Calibri"/>
                        <a:ea typeface="Calibri"/>
                        <a:cs typeface="Calibri"/>
                        <a:sym typeface="Calibri"/>
                      </a:endParaRPr>
                    </a:p>
                  </a:txBody>
                  <a:tcPr marL="36000" marR="36000" marT="36000" marB="36000" vert="vert270" anchor="ctr" horzOverflow="overflow">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solidFill>
                      <a:srgbClr val="CCE4E6"/>
                    </a:solidFill>
                  </a:tcPr>
                </a:tc>
                <a:tc>
                  <a:txBody>
                    <a:bodyPr/>
                    <a:lstStyle/>
                    <a:p>
                      <a:pPr lvl="0"/>
                      <a:r>
                        <a:rPr lang="en-GB" sz="800" b="0" dirty="0">
                          <a:solidFill>
                            <a:schemeClr val="tx1"/>
                          </a:solidFill>
                          <a:latin typeface="Arial" panose="020B0604020202020204" pitchFamily="34" charset="0"/>
                          <a:cs typeface="Arial" panose="020B0604020202020204" pitchFamily="34" charset="0"/>
                        </a:rPr>
                        <a:t>Culture of Safety &amp; Quality</a:t>
                      </a:r>
                      <a:endParaRPr lang="en-US" sz="800" b="0" dirty="0">
                        <a:solidFill>
                          <a:schemeClr val="tx1"/>
                        </a:solidFill>
                        <a:latin typeface="Arial" panose="020B0604020202020204" pitchFamily="34" charset="0"/>
                        <a:cs typeface="Arial" panose="020B0604020202020204" pitchFamily="34" charset="0"/>
                      </a:endParaRPr>
                    </a:p>
                  </a:txBody>
                  <a:tcPr marL="36000" marR="36000" marT="36000" marB="36000" anchor="ctr" horzOverflow="overflow">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solidFill>
                      <a:srgbClr val="CCE4E6"/>
                    </a:solidFill>
                  </a:tcPr>
                </a:tc>
                <a:tc>
                  <a:txBody>
                    <a:bodyPr/>
                    <a:lstStyle/>
                    <a:p>
                      <a:pPr marL="0" marR="0" lvl="0" indent="0" algn="ctr" defTabSz="914400" rtl="0" eaLnBrk="1" fontAlgn="auto" latinLnBrk="0" hangingPunct="1">
                        <a:lnSpc>
                          <a:spcPct val="100000"/>
                        </a:lnSpc>
                        <a:spcBef>
                          <a:spcPts val="0"/>
                        </a:spcBef>
                        <a:spcAft>
                          <a:spcPts val="0"/>
                        </a:spcAft>
                        <a:buClr>
                          <a:srgbClr val="63666A"/>
                        </a:buClr>
                        <a:buSzPct val="100000"/>
                        <a:buFont typeface="Arial"/>
                        <a:buNone/>
                        <a:tabLst/>
                        <a:defRPr spc="0">
                          <a:solidFill>
                            <a:srgbClr val="FF0000"/>
                          </a:solidFill>
                          <a:latin typeface="Calibri"/>
                          <a:ea typeface="Calibri"/>
                          <a:cs typeface="Calibri"/>
                          <a:sym typeface="Calibri"/>
                        </a:defRPr>
                      </a:pPr>
                      <a:r>
                        <a:rPr lang="en-GB" sz="800" b="1" dirty="0">
                          <a:solidFill>
                            <a:srgbClr val="006A71"/>
                          </a:solidFill>
                          <a:effectLst/>
                          <a:latin typeface="Wingdings" panose="05000000000000000000" pitchFamily="2" charset="2"/>
                          <a:ea typeface="Calibri" panose="020F0502020204030204" pitchFamily="34" charset="0"/>
                          <a:cs typeface="Times New Roman" panose="02020603050405020304" pitchFamily="18" charset="0"/>
                        </a:rPr>
                        <a:t>ü</a:t>
                      </a:r>
                      <a:endParaRPr lang="en-GB" sz="800" dirty="0">
                        <a:solidFill>
                          <a:srgbClr val="006A7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horzOverflow="overflow">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
                          <a:srgbClr val="63666A"/>
                        </a:buClr>
                        <a:buSzPct val="100000"/>
                        <a:buFont typeface="Arial"/>
                        <a:buNone/>
                        <a:tabLst/>
                        <a:defRPr spc="0">
                          <a:solidFill>
                            <a:srgbClr val="FF0000"/>
                          </a:solidFill>
                          <a:latin typeface="Calibri"/>
                          <a:ea typeface="Calibri"/>
                          <a:cs typeface="Calibri"/>
                          <a:sym typeface="Calibri"/>
                        </a:defRPr>
                      </a:pPr>
                      <a:r>
                        <a:rPr lang="en-GB" sz="800" b="1" dirty="0">
                          <a:solidFill>
                            <a:srgbClr val="006A71"/>
                          </a:solidFill>
                          <a:effectLst/>
                          <a:latin typeface="Wingdings" panose="05000000000000000000" pitchFamily="2" charset="2"/>
                          <a:ea typeface="Calibri" panose="020F0502020204030204" pitchFamily="34" charset="0"/>
                          <a:cs typeface="Times New Roman" panose="02020603050405020304" pitchFamily="18" charset="0"/>
                        </a:rPr>
                        <a:t>ü</a:t>
                      </a:r>
                      <a:endParaRPr lang="en-GB" sz="800" dirty="0">
                        <a:solidFill>
                          <a:srgbClr val="006A7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horzOverflow="overflow">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
                          <a:srgbClr val="63666A"/>
                        </a:buClr>
                        <a:buSzPct val="100000"/>
                        <a:buFont typeface="Arial"/>
                        <a:buNone/>
                        <a:tabLst/>
                        <a:defRPr spc="0">
                          <a:solidFill>
                            <a:srgbClr val="FF0000"/>
                          </a:solidFill>
                          <a:latin typeface="Calibri"/>
                          <a:ea typeface="Calibri"/>
                          <a:cs typeface="Calibri"/>
                          <a:sym typeface="Calibri"/>
                        </a:defRPr>
                      </a:pPr>
                      <a:r>
                        <a:rPr lang="en-GB" sz="800" b="1" dirty="0">
                          <a:solidFill>
                            <a:srgbClr val="006A71"/>
                          </a:solidFill>
                          <a:effectLst/>
                          <a:latin typeface="Wingdings" panose="05000000000000000000" pitchFamily="2" charset="2"/>
                          <a:ea typeface="Calibri" panose="020F0502020204030204" pitchFamily="34" charset="0"/>
                          <a:cs typeface="Times New Roman" panose="02020603050405020304" pitchFamily="18" charset="0"/>
                        </a:rPr>
                        <a:t>ü</a:t>
                      </a:r>
                      <a:endParaRPr lang="en-GB" sz="800" dirty="0">
                        <a:solidFill>
                          <a:srgbClr val="006A7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horzOverflow="overflow">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
                          <a:srgbClr val="63666A"/>
                        </a:buClr>
                        <a:buSzPct val="100000"/>
                        <a:buFont typeface="Arial"/>
                        <a:buNone/>
                        <a:tabLst/>
                        <a:defRPr spc="0">
                          <a:solidFill>
                            <a:srgbClr val="FF0000"/>
                          </a:solidFill>
                          <a:latin typeface="Calibri"/>
                          <a:ea typeface="Calibri"/>
                          <a:cs typeface="Calibri"/>
                          <a:sym typeface="Calibri"/>
                        </a:defRPr>
                      </a:pPr>
                      <a:r>
                        <a:rPr lang="en-GB" sz="800" b="1" dirty="0">
                          <a:solidFill>
                            <a:srgbClr val="006A71"/>
                          </a:solidFill>
                          <a:effectLst/>
                          <a:latin typeface="Wingdings" panose="05000000000000000000" pitchFamily="2" charset="2"/>
                          <a:ea typeface="Calibri" panose="020F0502020204030204" pitchFamily="34" charset="0"/>
                          <a:cs typeface="Times New Roman" panose="02020603050405020304" pitchFamily="18" charset="0"/>
                        </a:rPr>
                        <a:t>ü</a:t>
                      </a:r>
                      <a:endParaRPr lang="en-GB" sz="800" dirty="0">
                        <a:solidFill>
                          <a:srgbClr val="006A7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horzOverflow="overflow">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
                          <a:srgbClr val="63666A"/>
                        </a:buClr>
                        <a:buSzPct val="100000"/>
                        <a:buFont typeface="Arial"/>
                        <a:buNone/>
                        <a:tabLst/>
                        <a:defRPr spc="0">
                          <a:solidFill>
                            <a:srgbClr val="FF0000"/>
                          </a:solidFill>
                          <a:latin typeface="Calibri"/>
                          <a:ea typeface="Calibri"/>
                          <a:cs typeface="Calibri"/>
                          <a:sym typeface="Calibri"/>
                        </a:defRPr>
                      </a:pPr>
                      <a:r>
                        <a:rPr lang="en-GB" sz="800" b="1" dirty="0">
                          <a:solidFill>
                            <a:srgbClr val="006A71"/>
                          </a:solidFill>
                          <a:effectLst/>
                          <a:latin typeface="Wingdings" panose="05000000000000000000" pitchFamily="2" charset="2"/>
                          <a:ea typeface="Calibri" panose="020F0502020204030204" pitchFamily="34" charset="0"/>
                          <a:cs typeface="Times New Roman" panose="02020603050405020304" pitchFamily="18" charset="0"/>
                        </a:rPr>
                        <a:t>ü</a:t>
                      </a:r>
                      <a:endParaRPr lang="en-GB" sz="800" dirty="0">
                        <a:solidFill>
                          <a:srgbClr val="006A7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horzOverflow="overflow">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
                          <a:srgbClr val="63666A"/>
                        </a:buClr>
                        <a:buSzPct val="100000"/>
                        <a:buFont typeface="Arial"/>
                        <a:buNone/>
                        <a:tabLst/>
                        <a:defRPr spc="0">
                          <a:solidFill>
                            <a:srgbClr val="FF0000"/>
                          </a:solidFill>
                          <a:latin typeface="Calibri"/>
                          <a:ea typeface="Calibri"/>
                          <a:cs typeface="Calibri"/>
                          <a:sym typeface="Calibri"/>
                        </a:defRPr>
                      </a:pPr>
                      <a:r>
                        <a:rPr lang="en-GB" sz="800" b="1" dirty="0">
                          <a:solidFill>
                            <a:srgbClr val="006A71"/>
                          </a:solidFill>
                          <a:effectLst/>
                          <a:latin typeface="Wingdings" panose="05000000000000000000" pitchFamily="2" charset="2"/>
                          <a:ea typeface="Calibri" panose="020F0502020204030204" pitchFamily="34" charset="0"/>
                          <a:cs typeface="Times New Roman" panose="02020603050405020304" pitchFamily="18" charset="0"/>
                        </a:rPr>
                        <a:t>ü</a:t>
                      </a:r>
                      <a:endParaRPr lang="en-GB" sz="800" dirty="0">
                        <a:solidFill>
                          <a:srgbClr val="006A7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horzOverflow="overflow">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
                          <a:srgbClr val="63666A"/>
                        </a:buClr>
                        <a:buSzPct val="100000"/>
                        <a:buFont typeface="Arial"/>
                        <a:buNone/>
                        <a:tabLst/>
                        <a:defRPr spc="0">
                          <a:solidFill>
                            <a:srgbClr val="FF0000"/>
                          </a:solidFill>
                          <a:latin typeface="Calibri"/>
                          <a:ea typeface="Calibri"/>
                          <a:cs typeface="Calibri"/>
                          <a:sym typeface="Calibri"/>
                        </a:defRPr>
                      </a:pPr>
                      <a:r>
                        <a:rPr lang="en-GB" sz="800" b="1" dirty="0">
                          <a:solidFill>
                            <a:srgbClr val="006A71"/>
                          </a:solidFill>
                          <a:effectLst/>
                          <a:latin typeface="Wingdings" panose="05000000000000000000" pitchFamily="2" charset="2"/>
                          <a:ea typeface="Calibri" panose="020F0502020204030204" pitchFamily="34" charset="0"/>
                          <a:cs typeface="Times New Roman" panose="02020603050405020304" pitchFamily="18" charset="0"/>
                        </a:rPr>
                        <a:t>ü</a:t>
                      </a:r>
                      <a:endParaRPr lang="en-GB" sz="800" dirty="0">
                        <a:solidFill>
                          <a:srgbClr val="006A7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horzOverflow="overflow">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
                          <a:srgbClr val="63666A"/>
                        </a:buClr>
                        <a:buSzPct val="100000"/>
                        <a:buFont typeface="Arial"/>
                        <a:buNone/>
                        <a:tabLst/>
                        <a:defRPr spc="0">
                          <a:solidFill>
                            <a:srgbClr val="FF0000"/>
                          </a:solidFill>
                          <a:latin typeface="Calibri"/>
                          <a:ea typeface="Calibri"/>
                          <a:cs typeface="Calibri"/>
                          <a:sym typeface="Calibri"/>
                        </a:defRPr>
                      </a:pPr>
                      <a:r>
                        <a:rPr lang="en-GB" sz="800" b="1" dirty="0">
                          <a:solidFill>
                            <a:srgbClr val="006A71"/>
                          </a:solidFill>
                          <a:effectLst/>
                          <a:latin typeface="Wingdings" panose="05000000000000000000" pitchFamily="2" charset="2"/>
                          <a:ea typeface="Calibri" panose="020F0502020204030204" pitchFamily="34" charset="0"/>
                          <a:cs typeface="Times New Roman" panose="02020603050405020304" pitchFamily="18" charset="0"/>
                        </a:rPr>
                        <a:t>ü</a:t>
                      </a:r>
                      <a:endParaRPr lang="en-GB" sz="800" dirty="0">
                        <a:solidFill>
                          <a:srgbClr val="006A7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horzOverflow="overflow">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
                          <a:srgbClr val="63666A"/>
                        </a:buClr>
                        <a:buSzPct val="100000"/>
                        <a:buFont typeface="Arial"/>
                        <a:buNone/>
                        <a:tabLst/>
                        <a:defRPr spc="0">
                          <a:solidFill>
                            <a:srgbClr val="FF0000"/>
                          </a:solidFill>
                          <a:latin typeface="Calibri"/>
                          <a:ea typeface="Calibri"/>
                          <a:cs typeface="Calibri"/>
                          <a:sym typeface="Calibri"/>
                        </a:defRPr>
                      </a:pPr>
                      <a:r>
                        <a:rPr lang="en-GB" sz="800" b="1" dirty="0">
                          <a:solidFill>
                            <a:srgbClr val="006A71"/>
                          </a:solidFill>
                          <a:effectLst/>
                          <a:latin typeface="Wingdings" panose="05000000000000000000" pitchFamily="2" charset="2"/>
                          <a:ea typeface="Calibri" panose="020F0502020204030204" pitchFamily="34" charset="0"/>
                          <a:cs typeface="Times New Roman" panose="02020603050405020304" pitchFamily="18" charset="0"/>
                        </a:rPr>
                        <a:t>ü</a:t>
                      </a:r>
                      <a:endParaRPr lang="en-GB" sz="800" dirty="0">
                        <a:solidFill>
                          <a:srgbClr val="006A7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horzOverflow="overflow">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
                          <a:srgbClr val="63666A"/>
                        </a:buClr>
                        <a:buSzPct val="100000"/>
                        <a:buFont typeface="Arial"/>
                        <a:buNone/>
                        <a:tabLst/>
                        <a:defRPr spc="0">
                          <a:solidFill>
                            <a:srgbClr val="FF0000"/>
                          </a:solidFill>
                          <a:latin typeface="Calibri"/>
                          <a:ea typeface="Calibri"/>
                          <a:cs typeface="Calibri"/>
                          <a:sym typeface="Calibri"/>
                        </a:defRPr>
                      </a:pPr>
                      <a:r>
                        <a:rPr lang="en-GB" sz="800" b="1" dirty="0">
                          <a:solidFill>
                            <a:srgbClr val="006A71"/>
                          </a:solidFill>
                          <a:effectLst/>
                          <a:latin typeface="Wingdings" panose="05000000000000000000" pitchFamily="2" charset="2"/>
                          <a:ea typeface="Calibri" panose="020F0502020204030204" pitchFamily="34" charset="0"/>
                          <a:cs typeface="Times New Roman" panose="02020603050405020304" pitchFamily="18" charset="0"/>
                        </a:rPr>
                        <a:t>ü</a:t>
                      </a:r>
                      <a:endParaRPr lang="en-GB" sz="800" dirty="0">
                        <a:solidFill>
                          <a:srgbClr val="006A7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horzOverflow="overflow">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
                          <a:srgbClr val="63666A"/>
                        </a:buClr>
                        <a:buSzPct val="100000"/>
                        <a:buFont typeface="Arial"/>
                        <a:buNone/>
                        <a:tabLst/>
                        <a:defRPr spc="0">
                          <a:solidFill>
                            <a:srgbClr val="FF0000"/>
                          </a:solidFill>
                          <a:latin typeface="Calibri"/>
                          <a:ea typeface="Calibri"/>
                          <a:cs typeface="Calibri"/>
                          <a:sym typeface="Calibri"/>
                        </a:defRPr>
                      </a:pPr>
                      <a:r>
                        <a:rPr lang="en-GB" sz="800" b="1" dirty="0">
                          <a:solidFill>
                            <a:srgbClr val="006A71"/>
                          </a:solidFill>
                          <a:effectLst/>
                          <a:latin typeface="Wingdings" panose="05000000000000000000" pitchFamily="2" charset="2"/>
                          <a:ea typeface="Calibri" panose="020F0502020204030204" pitchFamily="34" charset="0"/>
                          <a:cs typeface="Times New Roman" panose="02020603050405020304" pitchFamily="18" charset="0"/>
                        </a:rPr>
                        <a:t>ü</a:t>
                      </a:r>
                      <a:endParaRPr lang="en-GB" sz="800" dirty="0">
                        <a:solidFill>
                          <a:srgbClr val="006A7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horzOverflow="overflow">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
                          <a:srgbClr val="63666A"/>
                        </a:buClr>
                        <a:buSzPct val="100000"/>
                        <a:buFont typeface="Arial"/>
                        <a:buNone/>
                        <a:tabLst/>
                        <a:defRPr spc="0">
                          <a:solidFill>
                            <a:srgbClr val="FF0000"/>
                          </a:solidFill>
                          <a:latin typeface="Calibri"/>
                          <a:ea typeface="Calibri"/>
                          <a:cs typeface="Calibri"/>
                          <a:sym typeface="Calibri"/>
                        </a:defRPr>
                      </a:pPr>
                      <a:endParaRPr lang="en-GB" sz="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horzOverflow="overflow">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solidFill>
                      <a:srgbClr val="006A71"/>
                    </a:solidFill>
                  </a:tcPr>
                </a:tc>
                <a:tc>
                  <a:txBody>
                    <a:bodyPr/>
                    <a:lstStyle/>
                    <a:p>
                      <a:pPr marL="0" marR="0" lvl="0" indent="0" algn="ctr" defTabSz="914400" rtl="0" eaLnBrk="1" fontAlgn="auto" latinLnBrk="0" hangingPunct="1">
                        <a:lnSpc>
                          <a:spcPct val="100000"/>
                        </a:lnSpc>
                        <a:spcBef>
                          <a:spcPts val="0"/>
                        </a:spcBef>
                        <a:spcAft>
                          <a:spcPts val="0"/>
                        </a:spcAft>
                        <a:buClr>
                          <a:srgbClr val="63666A"/>
                        </a:buClr>
                        <a:buSzPct val="100000"/>
                        <a:buFont typeface="Arial"/>
                        <a:buNone/>
                        <a:tabLst/>
                        <a:defRPr spc="0">
                          <a:solidFill>
                            <a:srgbClr val="FF0000"/>
                          </a:solidFill>
                          <a:latin typeface="Calibri"/>
                          <a:ea typeface="Calibri"/>
                          <a:cs typeface="Calibri"/>
                          <a:sym typeface="Calibri"/>
                        </a:defRPr>
                      </a:pPr>
                      <a:r>
                        <a:rPr lang="en-GB" sz="800" b="1" dirty="0">
                          <a:solidFill>
                            <a:srgbClr val="006A71"/>
                          </a:solidFill>
                          <a:effectLst/>
                          <a:latin typeface="Wingdings" panose="05000000000000000000" pitchFamily="2" charset="2"/>
                          <a:ea typeface="Calibri" panose="020F0502020204030204" pitchFamily="34" charset="0"/>
                          <a:cs typeface="Times New Roman" panose="02020603050405020304" pitchFamily="18" charset="0"/>
                        </a:rPr>
                        <a:t>ü</a:t>
                      </a:r>
                      <a:endParaRPr lang="en-GB" sz="800" dirty="0">
                        <a:solidFill>
                          <a:srgbClr val="006A7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horzOverflow="overflow">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
                          <a:srgbClr val="63666A"/>
                        </a:buClr>
                        <a:buSzPct val="100000"/>
                        <a:buFont typeface="Arial"/>
                        <a:buNone/>
                        <a:tabLst/>
                        <a:defRPr spc="0">
                          <a:solidFill>
                            <a:srgbClr val="FF0000"/>
                          </a:solidFill>
                          <a:latin typeface="Calibri"/>
                          <a:ea typeface="Calibri"/>
                          <a:cs typeface="Calibri"/>
                          <a:sym typeface="Calibri"/>
                        </a:defRPr>
                      </a:pPr>
                      <a:r>
                        <a:rPr lang="en-GB" sz="800" b="1" dirty="0">
                          <a:solidFill>
                            <a:srgbClr val="006A71"/>
                          </a:solidFill>
                          <a:effectLst/>
                          <a:latin typeface="Wingdings" panose="05000000000000000000" pitchFamily="2" charset="2"/>
                          <a:ea typeface="Calibri" panose="020F0502020204030204" pitchFamily="34" charset="0"/>
                          <a:cs typeface="Times New Roman" panose="02020603050405020304" pitchFamily="18" charset="0"/>
                        </a:rPr>
                        <a:t>ü</a:t>
                      </a:r>
                      <a:endParaRPr lang="en-GB" sz="800" dirty="0">
                        <a:solidFill>
                          <a:srgbClr val="006A7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horzOverflow="overflow">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
                          <a:srgbClr val="63666A"/>
                        </a:buClr>
                        <a:buSzPct val="100000"/>
                        <a:buFont typeface="Arial"/>
                        <a:buNone/>
                        <a:tabLst/>
                        <a:defRPr spc="0">
                          <a:solidFill>
                            <a:srgbClr val="FF0000"/>
                          </a:solidFill>
                          <a:latin typeface="Calibri"/>
                          <a:ea typeface="Calibri"/>
                          <a:cs typeface="Calibri"/>
                          <a:sym typeface="Calibri"/>
                        </a:defRPr>
                      </a:pPr>
                      <a:r>
                        <a:rPr lang="en-GB" sz="800" b="1" dirty="0">
                          <a:solidFill>
                            <a:srgbClr val="006A71"/>
                          </a:solidFill>
                          <a:effectLst/>
                          <a:latin typeface="Wingdings" panose="05000000000000000000" pitchFamily="2" charset="2"/>
                          <a:ea typeface="Calibri" panose="020F0502020204030204" pitchFamily="34" charset="0"/>
                          <a:cs typeface="Times New Roman" panose="02020603050405020304" pitchFamily="18" charset="0"/>
                        </a:rPr>
                        <a:t>ü</a:t>
                      </a:r>
                      <a:endParaRPr lang="en-GB" sz="800" dirty="0">
                        <a:solidFill>
                          <a:srgbClr val="006A7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horzOverflow="overflow">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
                          <a:srgbClr val="63666A"/>
                        </a:buClr>
                        <a:buSzPct val="100000"/>
                        <a:buFont typeface="Arial"/>
                        <a:buNone/>
                        <a:tabLst/>
                        <a:defRPr spc="0">
                          <a:solidFill>
                            <a:srgbClr val="FF0000"/>
                          </a:solidFill>
                          <a:latin typeface="Calibri"/>
                          <a:ea typeface="Calibri"/>
                          <a:cs typeface="Calibri"/>
                          <a:sym typeface="Calibri"/>
                        </a:defRPr>
                      </a:pPr>
                      <a:r>
                        <a:rPr lang="en-GB" sz="800" b="1" dirty="0">
                          <a:solidFill>
                            <a:srgbClr val="006A71"/>
                          </a:solidFill>
                          <a:effectLst/>
                          <a:latin typeface="Wingdings" panose="05000000000000000000" pitchFamily="2" charset="2"/>
                          <a:ea typeface="Calibri" panose="020F0502020204030204" pitchFamily="34" charset="0"/>
                          <a:cs typeface="Times New Roman" panose="02020603050405020304" pitchFamily="18" charset="0"/>
                        </a:rPr>
                        <a:t>ü</a:t>
                      </a:r>
                      <a:endParaRPr lang="en-GB" sz="800" dirty="0">
                        <a:solidFill>
                          <a:srgbClr val="006A7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horzOverflow="overflow">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solidFill>
                      <a:schemeClr val="bg1"/>
                    </a:solidFill>
                  </a:tcPr>
                </a:tc>
                <a:extLst>
                  <a:ext uri="{0D108BD9-81ED-4DB2-BD59-A6C34878D82A}">
                    <a16:rowId xmlns="" xmlns:a16="http://schemas.microsoft.com/office/drawing/2014/main" val="2717152612"/>
                  </a:ext>
                </a:extLst>
              </a:tr>
              <a:tr h="159201">
                <a:tc vMerge="1">
                  <a:txBody>
                    <a:bodyPr/>
                    <a:lstStyle/>
                    <a:p>
                      <a:pPr lvl="0" algn="l">
                        <a:defRPr sz="1800" b="0" i="0" spc="0">
                          <a:solidFill>
                            <a:srgbClr val="000000"/>
                          </a:solidFill>
                        </a:defRPr>
                      </a:pPr>
                      <a:endParaRPr sz="800" b="0" i="0" dirty="0">
                        <a:solidFill>
                          <a:srgbClr val="494D50"/>
                        </a:solidFill>
                        <a:latin typeface="Calibri"/>
                        <a:ea typeface="Calibri"/>
                        <a:cs typeface="Calibri"/>
                        <a:sym typeface="Calibri"/>
                      </a:endParaRPr>
                    </a:p>
                  </a:txBody>
                  <a:tcPr marL="36000" marR="36000" marT="36000" marB="36000" anchor="ctr" horzOverflow="overflow">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solidFill>
                      <a:srgbClr val="CCE4E6"/>
                    </a:solidFill>
                  </a:tcPr>
                </a:tc>
                <a:tc>
                  <a:txBody>
                    <a:bodyPr/>
                    <a:lstStyle/>
                    <a:p>
                      <a:pPr lvl="0"/>
                      <a:r>
                        <a:rPr lang="en-GB" sz="800" b="0" dirty="0">
                          <a:solidFill>
                            <a:schemeClr val="tx1"/>
                          </a:solidFill>
                          <a:latin typeface="Arial" panose="020B0604020202020204" pitchFamily="34" charset="0"/>
                          <a:cs typeface="Arial" panose="020B0604020202020204" pitchFamily="34" charset="0"/>
                        </a:rPr>
                        <a:t>Quality Improvement</a:t>
                      </a:r>
                      <a:endParaRPr lang="en-US" sz="800" b="0" dirty="0">
                        <a:solidFill>
                          <a:schemeClr val="tx1"/>
                        </a:solidFill>
                        <a:latin typeface="Arial" panose="020B0604020202020204" pitchFamily="34" charset="0"/>
                        <a:cs typeface="Arial" panose="020B0604020202020204" pitchFamily="34" charset="0"/>
                      </a:endParaRPr>
                    </a:p>
                  </a:txBody>
                  <a:tcPr marL="36000" marR="36000" marT="36000" marB="36000" anchor="ctr" horzOverflow="overflow">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solidFill>
                      <a:srgbClr val="CCE4E6"/>
                    </a:solidFill>
                  </a:tcPr>
                </a:tc>
                <a:tc>
                  <a:txBody>
                    <a:bodyPr/>
                    <a:lstStyle/>
                    <a:p>
                      <a:pPr marL="0" marR="0" lvl="0" indent="0" algn="ctr" defTabSz="914400" rtl="0" eaLnBrk="1" fontAlgn="auto" latinLnBrk="0" hangingPunct="1">
                        <a:lnSpc>
                          <a:spcPct val="100000"/>
                        </a:lnSpc>
                        <a:spcBef>
                          <a:spcPts val="0"/>
                        </a:spcBef>
                        <a:spcAft>
                          <a:spcPts val="0"/>
                        </a:spcAft>
                        <a:buClr>
                          <a:srgbClr val="63666A"/>
                        </a:buClr>
                        <a:buSzPct val="100000"/>
                        <a:buFont typeface="Arial"/>
                        <a:buNone/>
                        <a:tabLst/>
                        <a:defRPr spc="0">
                          <a:solidFill>
                            <a:srgbClr val="FF0000"/>
                          </a:solidFill>
                          <a:latin typeface="Calibri"/>
                          <a:ea typeface="Calibri"/>
                          <a:cs typeface="Calibri"/>
                          <a:sym typeface="Calibri"/>
                        </a:defRPr>
                      </a:pPr>
                      <a:r>
                        <a:rPr lang="en-GB" sz="800" b="1" dirty="0">
                          <a:solidFill>
                            <a:srgbClr val="006A71"/>
                          </a:solidFill>
                          <a:effectLst/>
                          <a:latin typeface="Wingdings" panose="05000000000000000000" pitchFamily="2" charset="2"/>
                          <a:ea typeface="Calibri" panose="020F0502020204030204" pitchFamily="34" charset="0"/>
                          <a:cs typeface="Times New Roman" panose="02020603050405020304" pitchFamily="18" charset="0"/>
                        </a:rPr>
                        <a:t>ü</a:t>
                      </a:r>
                      <a:endParaRPr lang="en-GB" sz="800" dirty="0">
                        <a:solidFill>
                          <a:srgbClr val="006A7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horzOverflow="overflow">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
                          <a:srgbClr val="63666A"/>
                        </a:buClr>
                        <a:buSzPct val="100000"/>
                        <a:buFont typeface="Arial"/>
                        <a:buNone/>
                        <a:tabLst/>
                        <a:defRPr spc="0">
                          <a:solidFill>
                            <a:srgbClr val="FF0000"/>
                          </a:solidFill>
                          <a:latin typeface="Calibri"/>
                          <a:ea typeface="Calibri"/>
                          <a:cs typeface="Calibri"/>
                          <a:sym typeface="Calibri"/>
                        </a:defRPr>
                      </a:pPr>
                      <a:r>
                        <a:rPr lang="en-GB" sz="800" b="1" dirty="0">
                          <a:solidFill>
                            <a:srgbClr val="006A71"/>
                          </a:solidFill>
                          <a:effectLst/>
                          <a:latin typeface="Wingdings" panose="05000000000000000000" pitchFamily="2" charset="2"/>
                          <a:ea typeface="Calibri" panose="020F0502020204030204" pitchFamily="34" charset="0"/>
                          <a:cs typeface="Times New Roman" panose="02020603050405020304" pitchFamily="18" charset="0"/>
                        </a:rPr>
                        <a:t>ü</a:t>
                      </a:r>
                      <a:endParaRPr lang="en-GB" sz="800" dirty="0">
                        <a:solidFill>
                          <a:srgbClr val="006A7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horzOverflow="overflow">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
                          <a:srgbClr val="63666A"/>
                        </a:buClr>
                        <a:buSzPct val="100000"/>
                        <a:buFont typeface="Arial"/>
                        <a:buNone/>
                        <a:tabLst/>
                        <a:defRPr spc="0">
                          <a:solidFill>
                            <a:srgbClr val="FF0000"/>
                          </a:solidFill>
                          <a:latin typeface="Calibri"/>
                          <a:ea typeface="Calibri"/>
                          <a:cs typeface="Calibri"/>
                          <a:sym typeface="Calibri"/>
                        </a:defRPr>
                      </a:pPr>
                      <a:r>
                        <a:rPr lang="en-GB" sz="800" b="1" dirty="0">
                          <a:solidFill>
                            <a:srgbClr val="006A71"/>
                          </a:solidFill>
                          <a:effectLst/>
                          <a:latin typeface="Wingdings" panose="05000000000000000000" pitchFamily="2" charset="2"/>
                          <a:ea typeface="Calibri" panose="020F0502020204030204" pitchFamily="34" charset="0"/>
                          <a:cs typeface="Times New Roman" panose="02020603050405020304" pitchFamily="18" charset="0"/>
                        </a:rPr>
                        <a:t>ü</a:t>
                      </a:r>
                      <a:endParaRPr lang="en-GB" sz="800" dirty="0">
                        <a:solidFill>
                          <a:srgbClr val="006A7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horzOverflow="overflow">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
                          <a:srgbClr val="63666A"/>
                        </a:buClr>
                        <a:buSzPct val="100000"/>
                        <a:buFont typeface="Arial"/>
                        <a:buNone/>
                        <a:tabLst/>
                        <a:defRPr spc="0">
                          <a:solidFill>
                            <a:srgbClr val="FF0000"/>
                          </a:solidFill>
                          <a:latin typeface="Calibri"/>
                          <a:ea typeface="Calibri"/>
                          <a:cs typeface="Calibri"/>
                          <a:sym typeface="Calibri"/>
                        </a:defRPr>
                      </a:pPr>
                      <a:r>
                        <a:rPr lang="en-GB" sz="800" b="1" dirty="0">
                          <a:solidFill>
                            <a:srgbClr val="006A71"/>
                          </a:solidFill>
                          <a:effectLst/>
                          <a:latin typeface="Wingdings" panose="05000000000000000000" pitchFamily="2" charset="2"/>
                          <a:ea typeface="Calibri" panose="020F0502020204030204" pitchFamily="34" charset="0"/>
                          <a:cs typeface="Times New Roman" panose="02020603050405020304" pitchFamily="18" charset="0"/>
                        </a:rPr>
                        <a:t>ü</a:t>
                      </a:r>
                      <a:endParaRPr lang="en-GB" sz="800" dirty="0">
                        <a:solidFill>
                          <a:srgbClr val="006A7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horzOverflow="overflow">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
                          <a:srgbClr val="63666A"/>
                        </a:buClr>
                        <a:buSzPct val="100000"/>
                        <a:buFont typeface="Arial"/>
                        <a:buNone/>
                        <a:tabLst/>
                        <a:defRPr spc="0">
                          <a:solidFill>
                            <a:srgbClr val="FF0000"/>
                          </a:solidFill>
                          <a:latin typeface="Calibri"/>
                          <a:ea typeface="Calibri"/>
                          <a:cs typeface="Calibri"/>
                          <a:sym typeface="Calibri"/>
                        </a:defRPr>
                      </a:pPr>
                      <a:r>
                        <a:rPr lang="en-GB" sz="800" b="1" dirty="0">
                          <a:solidFill>
                            <a:srgbClr val="006A71"/>
                          </a:solidFill>
                          <a:effectLst/>
                          <a:latin typeface="Wingdings" panose="05000000000000000000" pitchFamily="2" charset="2"/>
                          <a:ea typeface="Calibri" panose="020F0502020204030204" pitchFamily="34" charset="0"/>
                          <a:cs typeface="Times New Roman" panose="02020603050405020304" pitchFamily="18" charset="0"/>
                        </a:rPr>
                        <a:t>ü</a:t>
                      </a:r>
                      <a:endParaRPr lang="en-GB" sz="800" dirty="0">
                        <a:solidFill>
                          <a:srgbClr val="006A7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horzOverflow="overflow">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
                          <a:srgbClr val="63666A"/>
                        </a:buClr>
                        <a:buSzPct val="100000"/>
                        <a:buFont typeface="Arial"/>
                        <a:buNone/>
                        <a:tabLst/>
                        <a:defRPr spc="0">
                          <a:solidFill>
                            <a:srgbClr val="FF0000"/>
                          </a:solidFill>
                          <a:latin typeface="Calibri"/>
                          <a:ea typeface="Calibri"/>
                          <a:cs typeface="Calibri"/>
                          <a:sym typeface="Calibri"/>
                        </a:defRPr>
                      </a:pPr>
                      <a:r>
                        <a:rPr lang="en-GB" sz="800" b="1" dirty="0">
                          <a:solidFill>
                            <a:srgbClr val="006A71"/>
                          </a:solidFill>
                          <a:effectLst/>
                          <a:latin typeface="Wingdings" panose="05000000000000000000" pitchFamily="2" charset="2"/>
                          <a:ea typeface="Calibri" panose="020F0502020204030204" pitchFamily="34" charset="0"/>
                          <a:cs typeface="Times New Roman" panose="02020603050405020304" pitchFamily="18" charset="0"/>
                        </a:rPr>
                        <a:t>ü</a:t>
                      </a:r>
                      <a:endParaRPr lang="en-GB" sz="800" dirty="0">
                        <a:solidFill>
                          <a:srgbClr val="006A7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horzOverflow="overflow">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
                          <a:srgbClr val="63666A"/>
                        </a:buClr>
                        <a:buSzPct val="100000"/>
                        <a:buFont typeface="Arial"/>
                        <a:buNone/>
                        <a:tabLst/>
                        <a:defRPr spc="0">
                          <a:solidFill>
                            <a:srgbClr val="FF0000"/>
                          </a:solidFill>
                          <a:latin typeface="Calibri"/>
                          <a:ea typeface="Calibri"/>
                          <a:cs typeface="Calibri"/>
                          <a:sym typeface="Calibri"/>
                        </a:defRPr>
                      </a:pPr>
                      <a:r>
                        <a:rPr lang="en-GB" sz="800" b="1" dirty="0">
                          <a:solidFill>
                            <a:srgbClr val="006A71"/>
                          </a:solidFill>
                          <a:effectLst/>
                          <a:latin typeface="Wingdings" panose="05000000000000000000" pitchFamily="2" charset="2"/>
                          <a:ea typeface="Calibri" panose="020F0502020204030204" pitchFamily="34" charset="0"/>
                          <a:cs typeface="Times New Roman" panose="02020603050405020304" pitchFamily="18" charset="0"/>
                        </a:rPr>
                        <a:t>ü</a:t>
                      </a:r>
                      <a:endParaRPr lang="en-GB" sz="800" dirty="0">
                        <a:solidFill>
                          <a:srgbClr val="006A7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horzOverflow="overflow">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
                          <a:srgbClr val="63666A"/>
                        </a:buClr>
                        <a:buSzPct val="100000"/>
                        <a:buFont typeface="Arial"/>
                        <a:buNone/>
                        <a:tabLst/>
                        <a:defRPr spc="0">
                          <a:solidFill>
                            <a:srgbClr val="FF0000"/>
                          </a:solidFill>
                          <a:latin typeface="Calibri"/>
                          <a:ea typeface="Calibri"/>
                          <a:cs typeface="Calibri"/>
                          <a:sym typeface="Calibri"/>
                        </a:defRPr>
                      </a:pPr>
                      <a:r>
                        <a:rPr lang="en-GB" sz="800" b="1" dirty="0">
                          <a:solidFill>
                            <a:srgbClr val="006A71"/>
                          </a:solidFill>
                          <a:effectLst/>
                          <a:latin typeface="Wingdings" panose="05000000000000000000" pitchFamily="2" charset="2"/>
                          <a:ea typeface="Calibri" panose="020F0502020204030204" pitchFamily="34" charset="0"/>
                          <a:cs typeface="Times New Roman" panose="02020603050405020304" pitchFamily="18" charset="0"/>
                        </a:rPr>
                        <a:t>ü</a:t>
                      </a:r>
                      <a:endParaRPr lang="en-GB" sz="800" dirty="0">
                        <a:solidFill>
                          <a:srgbClr val="006A7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horzOverflow="overflow">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
                          <a:srgbClr val="63666A"/>
                        </a:buClr>
                        <a:buSzPct val="100000"/>
                        <a:buFont typeface="Arial"/>
                        <a:buNone/>
                        <a:tabLst/>
                        <a:defRPr spc="0">
                          <a:solidFill>
                            <a:srgbClr val="FF0000"/>
                          </a:solidFill>
                          <a:latin typeface="Calibri"/>
                          <a:ea typeface="Calibri"/>
                          <a:cs typeface="Calibri"/>
                          <a:sym typeface="Calibri"/>
                        </a:defRPr>
                      </a:pPr>
                      <a:r>
                        <a:rPr lang="en-GB" sz="800" b="1" dirty="0">
                          <a:solidFill>
                            <a:srgbClr val="006A71"/>
                          </a:solidFill>
                          <a:effectLst/>
                          <a:latin typeface="Wingdings" panose="05000000000000000000" pitchFamily="2" charset="2"/>
                          <a:ea typeface="Calibri" panose="020F0502020204030204" pitchFamily="34" charset="0"/>
                          <a:cs typeface="Times New Roman" panose="02020603050405020304" pitchFamily="18" charset="0"/>
                        </a:rPr>
                        <a:t>ü</a:t>
                      </a:r>
                      <a:endParaRPr lang="en-GB" sz="800" dirty="0">
                        <a:solidFill>
                          <a:srgbClr val="006A7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horzOverflow="overflow">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
                          <a:srgbClr val="63666A"/>
                        </a:buClr>
                        <a:buSzPct val="100000"/>
                        <a:buFont typeface="Arial"/>
                        <a:buNone/>
                        <a:tabLst/>
                        <a:defRPr spc="0">
                          <a:solidFill>
                            <a:srgbClr val="FF0000"/>
                          </a:solidFill>
                          <a:latin typeface="Calibri"/>
                          <a:ea typeface="Calibri"/>
                          <a:cs typeface="Calibri"/>
                          <a:sym typeface="Calibri"/>
                        </a:defRPr>
                      </a:pPr>
                      <a:r>
                        <a:rPr lang="en-GB" sz="800" b="1" dirty="0">
                          <a:solidFill>
                            <a:srgbClr val="006A71"/>
                          </a:solidFill>
                          <a:effectLst/>
                          <a:latin typeface="Wingdings" panose="05000000000000000000" pitchFamily="2" charset="2"/>
                          <a:ea typeface="Calibri" panose="020F0502020204030204" pitchFamily="34" charset="0"/>
                          <a:cs typeface="Times New Roman" panose="02020603050405020304" pitchFamily="18" charset="0"/>
                        </a:rPr>
                        <a:t>ü</a:t>
                      </a:r>
                      <a:endParaRPr lang="en-GB" sz="800" dirty="0">
                        <a:solidFill>
                          <a:srgbClr val="006A7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horzOverflow="overflow">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
                          <a:srgbClr val="63666A"/>
                        </a:buClr>
                        <a:buSzPct val="100000"/>
                        <a:buFont typeface="Arial"/>
                        <a:buNone/>
                        <a:tabLst/>
                        <a:defRPr spc="0">
                          <a:solidFill>
                            <a:srgbClr val="FF0000"/>
                          </a:solidFill>
                          <a:latin typeface="Calibri"/>
                          <a:ea typeface="Calibri"/>
                          <a:cs typeface="Calibri"/>
                          <a:sym typeface="Calibri"/>
                        </a:defRPr>
                      </a:pPr>
                      <a:r>
                        <a:rPr lang="en-GB" sz="800" b="1" dirty="0">
                          <a:solidFill>
                            <a:srgbClr val="006A71"/>
                          </a:solidFill>
                          <a:effectLst/>
                          <a:latin typeface="Wingdings" panose="05000000000000000000" pitchFamily="2" charset="2"/>
                          <a:ea typeface="Calibri" panose="020F0502020204030204" pitchFamily="34" charset="0"/>
                          <a:cs typeface="Times New Roman" panose="02020603050405020304" pitchFamily="18" charset="0"/>
                        </a:rPr>
                        <a:t>ü</a:t>
                      </a:r>
                      <a:endParaRPr lang="en-GB" sz="800" dirty="0">
                        <a:solidFill>
                          <a:srgbClr val="006A7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horzOverflow="overflow">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
                          <a:srgbClr val="63666A"/>
                        </a:buClr>
                        <a:buSzPct val="100000"/>
                        <a:buFont typeface="Arial"/>
                        <a:buNone/>
                        <a:tabLst/>
                        <a:defRPr spc="0">
                          <a:solidFill>
                            <a:srgbClr val="FF0000"/>
                          </a:solidFill>
                          <a:latin typeface="Calibri"/>
                          <a:ea typeface="Calibri"/>
                          <a:cs typeface="Calibri"/>
                          <a:sym typeface="Calibri"/>
                        </a:defRPr>
                      </a:pPr>
                      <a:r>
                        <a:rPr lang="en-GB" sz="800" b="1" dirty="0">
                          <a:solidFill>
                            <a:srgbClr val="006A71"/>
                          </a:solidFill>
                          <a:effectLst/>
                          <a:latin typeface="Wingdings" panose="05000000000000000000" pitchFamily="2" charset="2"/>
                          <a:ea typeface="Calibri" panose="020F0502020204030204" pitchFamily="34" charset="0"/>
                          <a:cs typeface="Times New Roman" panose="02020603050405020304" pitchFamily="18" charset="0"/>
                        </a:rPr>
                        <a:t>ü</a:t>
                      </a:r>
                      <a:endParaRPr lang="en-GB" sz="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horzOverflow="overflow">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
                          <a:srgbClr val="63666A"/>
                        </a:buClr>
                        <a:buSzPct val="100000"/>
                        <a:buFont typeface="Arial"/>
                        <a:buNone/>
                        <a:tabLst/>
                        <a:defRPr spc="0">
                          <a:solidFill>
                            <a:srgbClr val="FF0000"/>
                          </a:solidFill>
                          <a:latin typeface="Calibri"/>
                          <a:ea typeface="Calibri"/>
                          <a:cs typeface="Calibri"/>
                          <a:sym typeface="Calibri"/>
                        </a:defRPr>
                      </a:pPr>
                      <a:endParaRPr lang="en-GB" sz="800" kern="1200" spc="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horzOverflow="overflow">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solidFill>
                      <a:srgbClr val="006A71"/>
                    </a:solidFill>
                  </a:tcPr>
                </a:tc>
                <a:tc>
                  <a:txBody>
                    <a:bodyPr/>
                    <a:lstStyle/>
                    <a:p>
                      <a:pPr marL="0" lvl="0" indent="0" algn="ctr">
                        <a:buClr>
                          <a:srgbClr val="63666A"/>
                        </a:buClr>
                        <a:buSzPct val="100000"/>
                        <a:buFont typeface="Arial"/>
                        <a:buNone/>
                        <a:defRPr spc="0">
                          <a:solidFill>
                            <a:srgbClr val="FF0000"/>
                          </a:solidFill>
                          <a:latin typeface="Calibri"/>
                          <a:ea typeface="Calibri"/>
                          <a:cs typeface="Calibri"/>
                          <a:sym typeface="Calibri"/>
                        </a:defRPr>
                      </a:pPr>
                      <a:r>
                        <a:rPr lang="en-GB" sz="800" b="1" dirty="0">
                          <a:solidFill>
                            <a:srgbClr val="006A71"/>
                          </a:solidFill>
                          <a:effectLst/>
                          <a:latin typeface="Wingdings" panose="05000000000000000000" pitchFamily="2" charset="2"/>
                          <a:ea typeface="Calibri" panose="020F0502020204030204" pitchFamily="34" charset="0"/>
                          <a:cs typeface="Times New Roman" panose="02020603050405020304" pitchFamily="18" charset="0"/>
                        </a:rPr>
                        <a:t>ü</a:t>
                      </a:r>
                      <a:endParaRPr lang="en-GB" sz="800" kern="1200" spc="0" dirty="0">
                        <a:solidFill>
                          <a:srgbClr val="0070C0"/>
                        </a:solidFill>
                        <a:effectLst/>
                        <a:latin typeface="Calibri" panose="020F0502020204030204" pitchFamily="34" charset="0"/>
                        <a:ea typeface="Calibri"/>
                        <a:cs typeface="Times New Roman" panose="02020603050405020304" pitchFamily="18" charset="0"/>
                        <a:sym typeface="GE Inspira Sans"/>
                      </a:endParaRPr>
                    </a:p>
                  </a:txBody>
                  <a:tcPr marL="36000" marR="36000" marT="36000" marB="36000" anchor="ctr" horzOverflow="overflow">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
                          <a:srgbClr val="63666A"/>
                        </a:buClr>
                        <a:buSzPct val="100000"/>
                        <a:buFont typeface="Arial"/>
                        <a:buNone/>
                        <a:tabLst/>
                        <a:defRPr spc="0">
                          <a:solidFill>
                            <a:srgbClr val="FF0000"/>
                          </a:solidFill>
                          <a:latin typeface="Calibri"/>
                          <a:ea typeface="Calibri"/>
                          <a:cs typeface="Calibri"/>
                          <a:sym typeface="Calibri"/>
                        </a:defRPr>
                      </a:pPr>
                      <a:r>
                        <a:rPr lang="en-GB" sz="800" b="1" dirty="0">
                          <a:solidFill>
                            <a:srgbClr val="006A71"/>
                          </a:solidFill>
                          <a:effectLst/>
                          <a:latin typeface="Wingdings" panose="05000000000000000000" pitchFamily="2" charset="2"/>
                          <a:ea typeface="Calibri" panose="020F0502020204030204" pitchFamily="34" charset="0"/>
                          <a:cs typeface="Times New Roman" panose="02020603050405020304" pitchFamily="18" charset="0"/>
                        </a:rPr>
                        <a:t>ü</a:t>
                      </a:r>
                      <a:endParaRPr lang="en-GB" sz="800" kern="1200" spc="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horzOverflow="overflow">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solidFill>
                      <a:schemeClr val="bg1"/>
                    </a:solidFill>
                  </a:tcPr>
                </a:tc>
                <a:tc>
                  <a:txBody>
                    <a:bodyPr/>
                    <a:lstStyle/>
                    <a:p>
                      <a:pPr marL="0" lvl="0" indent="0" algn="ctr">
                        <a:buClr>
                          <a:srgbClr val="63666A"/>
                        </a:buClr>
                        <a:buSzPct val="100000"/>
                        <a:buFont typeface="Arial"/>
                        <a:buNone/>
                        <a:defRPr spc="0">
                          <a:solidFill>
                            <a:srgbClr val="FF0000"/>
                          </a:solidFill>
                          <a:latin typeface="Calibri"/>
                          <a:ea typeface="Calibri"/>
                          <a:cs typeface="Calibri"/>
                          <a:sym typeface="Calibri"/>
                        </a:defRPr>
                      </a:pPr>
                      <a:r>
                        <a:rPr lang="en-GB" sz="800" b="1" dirty="0">
                          <a:solidFill>
                            <a:srgbClr val="006A71"/>
                          </a:solidFill>
                          <a:effectLst/>
                          <a:latin typeface="Wingdings" panose="05000000000000000000" pitchFamily="2" charset="2"/>
                          <a:ea typeface="Calibri" panose="020F0502020204030204" pitchFamily="34" charset="0"/>
                          <a:cs typeface="Times New Roman" panose="02020603050405020304" pitchFamily="18" charset="0"/>
                        </a:rPr>
                        <a:t>ü</a:t>
                      </a:r>
                      <a:endParaRPr lang="en-GB" sz="800" kern="1200" spc="0" dirty="0">
                        <a:solidFill>
                          <a:srgbClr val="0070C0"/>
                        </a:solidFill>
                        <a:effectLst/>
                        <a:latin typeface="Calibri" panose="020F0502020204030204" pitchFamily="34" charset="0"/>
                        <a:ea typeface="Calibri"/>
                        <a:cs typeface="Times New Roman" panose="02020603050405020304" pitchFamily="18" charset="0"/>
                        <a:sym typeface="GE Inspira Sans"/>
                      </a:endParaRPr>
                    </a:p>
                  </a:txBody>
                  <a:tcPr marL="36000" marR="36000" marT="36000" marB="36000" anchor="ctr" horzOverflow="overflow">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solidFill>
                      <a:schemeClr val="bg1"/>
                    </a:solidFill>
                  </a:tcPr>
                </a:tc>
                <a:extLst>
                  <a:ext uri="{0D108BD9-81ED-4DB2-BD59-A6C34878D82A}">
                    <a16:rowId xmlns="" xmlns:a16="http://schemas.microsoft.com/office/drawing/2014/main" val="292754718"/>
                  </a:ext>
                </a:extLst>
              </a:tr>
              <a:tr h="159201">
                <a:tc vMerge="1">
                  <a:txBody>
                    <a:bodyPr/>
                    <a:lstStyle/>
                    <a:p>
                      <a:pPr lvl="0" algn="l">
                        <a:defRPr sz="1800" b="0" i="0" spc="0">
                          <a:solidFill>
                            <a:srgbClr val="000000"/>
                          </a:solidFill>
                        </a:defRPr>
                      </a:pPr>
                      <a:endParaRPr sz="800" b="0" i="0" dirty="0">
                        <a:solidFill>
                          <a:srgbClr val="494D50"/>
                        </a:solidFill>
                        <a:latin typeface="Calibri"/>
                        <a:ea typeface="Calibri"/>
                        <a:cs typeface="Calibri"/>
                        <a:sym typeface="Calibri"/>
                      </a:endParaRPr>
                    </a:p>
                  </a:txBody>
                  <a:tcPr marL="36000" marR="36000" marT="36000" marB="36000" anchor="ctr" horzOverflow="overflow">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solidFill>
                      <a:srgbClr val="CCE4E6"/>
                    </a:solidFill>
                  </a:tcPr>
                </a:tc>
                <a:tc>
                  <a:txBody>
                    <a:bodyPr/>
                    <a:lstStyle/>
                    <a:p>
                      <a:pPr lvl="0"/>
                      <a:r>
                        <a:rPr lang="en-GB" sz="800" b="0" dirty="0">
                          <a:solidFill>
                            <a:schemeClr val="tx1"/>
                          </a:solidFill>
                          <a:latin typeface="Arial" panose="020B0604020202020204" pitchFamily="34" charset="0"/>
                          <a:cs typeface="Arial" panose="020B0604020202020204" pitchFamily="34" charset="0"/>
                        </a:rPr>
                        <a:t>Engagement</a:t>
                      </a:r>
                      <a:endParaRPr lang="en-US" sz="800" b="0" dirty="0">
                        <a:solidFill>
                          <a:schemeClr val="tx1"/>
                        </a:solidFill>
                        <a:latin typeface="Arial" panose="020B0604020202020204" pitchFamily="34" charset="0"/>
                        <a:cs typeface="Arial" panose="020B0604020202020204" pitchFamily="34" charset="0"/>
                      </a:endParaRPr>
                    </a:p>
                  </a:txBody>
                  <a:tcPr marL="36000" marR="36000" marT="36000" marB="36000" anchor="ctr" horzOverflow="overflow">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solidFill>
                      <a:srgbClr val="CCE4E6"/>
                    </a:solidFill>
                  </a:tcPr>
                </a:tc>
                <a:tc>
                  <a:txBody>
                    <a:bodyPr/>
                    <a:lstStyle/>
                    <a:p>
                      <a:pPr marL="0" marR="0" lvl="0" indent="0" algn="ctr" defTabSz="914400" rtl="0" eaLnBrk="1" fontAlgn="auto" latinLnBrk="0" hangingPunct="1">
                        <a:lnSpc>
                          <a:spcPct val="100000"/>
                        </a:lnSpc>
                        <a:spcBef>
                          <a:spcPts val="0"/>
                        </a:spcBef>
                        <a:spcAft>
                          <a:spcPts val="0"/>
                        </a:spcAft>
                        <a:buClr>
                          <a:srgbClr val="63666A"/>
                        </a:buClr>
                        <a:buSzPct val="100000"/>
                        <a:buFont typeface="Arial"/>
                        <a:buNone/>
                        <a:tabLst/>
                        <a:defRPr spc="0">
                          <a:solidFill>
                            <a:srgbClr val="FF0000"/>
                          </a:solidFill>
                          <a:latin typeface="Calibri"/>
                          <a:ea typeface="Calibri"/>
                          <a:cs typeface="Calibri"/>
                          <a:sym typeface="Calibri"/>
                        </a:defRPr>
                      </a:pPr>
                      <a:r>
                        <a:rPr lang="en-GB" sz="800" b="1" dirty="0">
                          <a:solidFill>
                            <a:srgbClr val="006A71"/>
                          </a:solidFill>
                          <a:effectLst/>
                          <a:latin typeface="Wingdings" panose="05000000000000000000" pitchFamily="2" charset="2"/>
                          <a:ea typeface="Calibri" panose="020F0502020204030204" pitchFamily="34" charset="0"/>
                          <a:cs typeface="Times New Roman" panose="02020603050405020304" pitchFamily="18" charset="0"/>
                        </a:rPr>
                        <a:t>ü</a:t>
                      </a:r>
                      <a:endParaRPr lang="en-GB" sz="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horzOverflow="overflow">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
                          <a:srgbClr val="63666A"/>
                        </a:buClr>
                        <a:buSzPct val="100000"/>
                        <a:buFont typeface="Arial"/>
                        <a:buNone/>
                        <a:tabLst/>
                        <a:defRPr spc="0">
                          <a:solidFill>
                            <a:srgbClr val="FF0000"/>
                          </a:solidFill>
                          <a:latin typeface="Calibri"/>
                          <a:ea typeface="Calibri"/>
                          <a:cs typeface="Calibri"/>
                          <a:sym typeface="Calibri"/>
                        </a:defRPr>
                      </a:pPr>
                      <a:r>
                        <a:rPr lang="en-GB" sz="800" b="1" dirty="0">
                          <a:solidFill>
                            <a:srgbClr val="006A71"/>
                          </a:solidFill>
                          <a:effectLst/>
                          <a:latin typeface="Wingdings" panose="05000000000000000000" pitchFamily="2" charset="2"/>
                          <a:ea typeface="Calibri" panose="020F0502020204030204" pitchFamily="34" charset="0"/>
                          <a:cs typeface="Times New Roman" panose="02020603050405020304" pitchFamily="18" charset="0"/>
                        </a:rPr>
                        <a:t>ü</a:t>
                      </a:r>
                      <a:endParaRPr lang="en-GB" sz="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horzOverflow="overflow">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
                          <a:srgbClr val="63666A"/>
                        </a:buClr>
                        <a:buSzPct val="100000"/>
                        <a:buFont typeface="Arial"/>
                        <a:buNone/>
                        <a:tabLst/>
                        <a:defRPr spc="0">
                          <a:solidFill>
                            <a:srgbClr val="FF0000"/>
                          </a:solidFill>
                          <a:latin typeface="Calibri"/>
                          <a:ea typeface="Calibri"/>
                          <a:cs typeface="Calibri"/>
                          <a:sym typeface="Calibri"/>
                        </a:defRPr>
                      </a:pPr>
                      <a:r>
                        <a:rPr lang="en-GB" sz="800" b="1" dirty="0">
                          <a:solidFill>
                            <a:srgbClr val="006A71"/>
                          </a:solidFill>
                          <a:effectLst/>
                          <a:latin typeface="Wingdings" panose="05000000000000000000" pitchFamily="2" charset="2"/>
                          <a:ea typeface="Calibri" panose="020F0502020204030204" pitchFamily="34" charset="0"/>
                          <a:cs typeface="Times New Roman" panose="02020603050405020304" pitchFamily="18" charset="0"/>
                        </a:rPr>
                        <a:t>ü</a:t>
                      </a:r>
                      <a:endParaRPr lang="en-GB" sz="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horzOverflow="overflow">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
                          <a:srgbClr val="63666A"/>
                        </a:buClr>
                        <a:buSzPct val="100000"/>
                        <a:buFont typeface="Arial"/>
                        <a:buNone/>
                        <a:tabLst/>
                        <a:defRPr spc="0">
                          <a:solidFill>
                            <a:srgbClr val="FF0000"/>
                          </a:solidFill>
                          <a:latin typeface="Calibri"/>
                          <a:ea typeface="Calibri"/>
                          <a:cs typeface="Calibri"/>
                          <a:sym typeface="Calibri"/>
                        </a:defRPr>
                      </a:pPr>
                      <a:r>
                        <a:rPr lang="en-GB" sz="800" b="1" dirty="0">
                          <a:solidFill>
                            <a:srgbClr val="006A71"/>
                          </a:solidFill>
                          <a:effectLst/>
                          <a:latin typeface="Wingdings" panose="05000000000000000000" pitchFamily="2" charset="2"/>
                          <a:ea typeface="Calibri" panose="020F0502020204030204" pitchFamily="34" charset="0"/>
                          <a:cs typeface="Times New Roman" panose="02020603050405020304" pitchFamily="18" charset="0"/>
                        </a:rPr>
                        <a:t>ü</a:t>
                      </a:r>
                      <a:endParaRPr lang="en-GB" sz="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horzOverflow="overflow">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
                          <a:srgbClr val="63666A"/>
                        </a:buClr>
                        <a:buSzPct val="100000"/>
                        <a:buFont typeface="Arial"/>
                        <a:buNone/>
                        <a:tabLst/>
                        <a:defRPr spc="0">
                          <a:solidFill>
                            <a:srgbClr val="FF0000"/>
                          </a:solidFill>
                          <a:latin typeface="Calibri"/>
                          <a:ea typeface="Calibri"/>
                          <a:cs typeface="Calibri"/>
                          <a:sym typeface="Calibri"/>
                        </a:defRPr>
                      </a:pPr>
                      <a:r>
                        <a:rPr lang="en-GB" sz="800" b="1" dirty="0">
                          <a:solidFill>
                            <a:srgbClr val="006A71"/>
                          </a:solidFill>
                          <a:effectLst/>
                          <a:latin typeface="Wingdings" panose="05000000000000000000" pitchFamily="2" charset="2"/>
                          <a:ea typeface="Calibri" panose="020F0502020204030204" pitchFamily="34" charset="0"/>
                          <a:cs typeface="Times New Roman" panose="02020603050405020304" pitchFamily="18" charset="0"/>
                        </a:rPr>
                        <a:t>ü</a:t>
                      </a:r>
                      <a:endParaRPr lang="en-GB" sz="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horzOverflow="overflow">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
                          <a:srgbClr val="63666A"/>
                        </a:buClr>
                        <a:buSzPct val="100000"/>
                        <a:buFont typeface="Arial"/>
                        <a:buNone/>
                        <a:tabLst/>
                        <a:defRPr spc="0">
                          <a:solidFill>
                            <a:srgbClr val="FF0000"/>
                          </a:solidFill>
                          <a:latin typeface="Calibri"/>
                          <a:ea typeface="Calibri"/>
                          <a:cs typeface="Calibri"/>
                          <a:sym typeface="Calibri"/>
                        </a:defRPr>
                      </a:pPr>
                      <a:r>
                        <a:rPr lang="en-GB" sz="800" b="1" dirty="0">
                          <a:solidFill>
                            <a:srgbClr val="006A71"/>
                          </a:solidFill>
                          <a:effectLst/>
                          <a:latin typeface="Wingdings" panose="05000000000000000000" pitchFamily="2" charset="2"/>
                          <a:ea typeface="Calibri" panose="020F0502020204030204" pitchFamily="34" charset="0"/>
                          <a:cs typeface="Times New Roman" panose="02020603050405020304" pitchFamily="18" charset="0"/>
                        </a:rPr>
                        <a:t>ü</a:t>
                      </a:r>
                      <a:endParaRPr lang="en-GB" sz="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horzOverflow="overflow">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
                          <a:srgbClr val="63666A"/>
                        </a:buClr>
                        <a:buSzPct val="100000"/>
                        <a:buFont typeface="Arial"/>
                        <a:buNone/>
                        <a:tabLst/>
                        <a:defRPr spc="0">
                          <a:solidFill>
                            <a:srgbClr val="FF0000"/>
                          </a:solidFill>
                          <a:latin typeface="Calibri"/>
                          <a:ea typeface="Calibri"/>
                          <a:cs typeface="Calibri"/>
                          <a:sym typeface="Calibri"/>
                        </a:defRPr>
                      </a:pPr>
                      <a:r>
                        <a:rPr lang="en-GB" sz="800" b="1" dirty="0">
                          <a:solidFill>
                            <a:srgbClr val="006A71"/>
                          </a:solidFill>
                          <a:effectLst/>
                          <a:latin typeface="Wingdings" panose="05000000000000000000" pitchFamily="2" charset="2"/>
                          <a:ea typeface="Calibri" panose="020F0502020204030204" pitchFamily="34" charset="0"/>
                          <a:cs typeface="Times New Roman" panose="02020603050405020304" pitchFamily="18" charset="0"/>
                        </a:rPr>
                        <a:t>ü</a:t>
                      </a:r>
                      <a:endParaRPr lang="en-GB" sz="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horzOverflow="overflow">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
                          <a:srgbClr val="63666A"/>
                        </a:buClr>
                        <a:buSzPct val="100000"/>
                        <a:buFont typeface="Arial"/>
                        <a:buNone/>
                        <a:tabLst/>
                        <a:defRPr spc="0">
                          <a:solidFill>
                            <a:srgbClr val="FF0000"/>
                          </a:solidFill>
                          <a:latin typeface="Calibri"/>
                          <a:ea typeface="Calibri"/>
                          <a:cs typeface="Calibri"/>
                          <a:sym typeface="Calibri"/>
                        </a:defRPr>
                      </a:pPr>
                      <a:r>
                        <a:rPr lang="en-GB" sz="800" b="1" dirty="0">
                          <a:solidFill>
                            <a:srgbClr val="006A71"/>
                          </a:solidFill>
                          <a:effectLst/>
                          <a:latin typeface="Wingdings" panose="05000000000000000000" pitchFamily="2" charset="2"/>
                          <a:ea typeface="Calibri" panose="020F0502020204030204" pitchFamily="34" charset="0"/>
                          <a:cs typeface="Times New Roman" panose="02020603050405020304" pitchFamily="18" charset="0"/>
                        </a:rPr>
                        <a:t>ü</a:t>
                      </a:r>
                      <a:endParaRPr lang="en-GB" sz="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horzOverflow="overflow">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
                          <a:srgbClr val="63666A"/>
                        </a:buClr>
                        <a:buSzPct val="100000"/>
                        <a:buFont typeface="Arial"/>
                        <a:buNone/>
                        <a:tabLst/>
                        <a:defRPr spc="0">
                          <a:solidFill>
                            <a:srgbClr val="FF0000"/>
                          </a:solidFill>
                          <a:latin typeface="Calibri"/>
                          <a:ea typeface="Calibri"/>
                          <a:cs typeface="Calibri"/>
                          <a:sym typeface="Calibri"/>
                        </a:defRPr>
                      </a:pPr>
                      <a:r>
                        <a:rPr lang="en-GB" sz="800" b="1" dirty="0">
                          <a:solidFill>
                            <a:srgbClr val="006A71"/>
                          </a:solidFill>
                          <a:effectLst/>
                          <a:latin typeface="Wingdings" panose="05000000000000000000" pitchFamily="2" charset="2"/>
                          <a:ea typeface="Calibri" panose="020F0502020204030204" pitchFamily="34" charset="0"/>
                          <a:cs typeface="Times New Roman" panose="02020603050405020304" pitchFamily="18" charset="0"/>
                        </a:rPr>
                        <a:t>ü</a:t>
                      </a:r>
                      <a:endParaRPr lang="en-GB" sz="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horzOverflow="overflow">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
                          <a:srgbClr val="63666A"/>
                        </a:buClr>
                        <a:buSzPct val="100000"/>
                        <a:buFont typeface="Arial"/>
                        <a:buNone/>
                        <a:tabLst/>
                        <a:defRPr spc="0">
                          <a:solidFill>
                            <a:srgbClr val="FF0000"/>
                          </a:solidFill>
                          <a:latin typeface="Calibri"/>
                          <a:ea typeface="Calibri"/>
                          <a:cs typeface="Calibri"/>
                          <a:sym typeface="Calibri"/>
                        </a:defRPr>
                      </a:pPr>
                      <a:r>
                        <a:rPr lang="en-GB" sz="800" b="1" dirty="0">
                          <a:solidFill>
                            <a:srgbClr val="006A71"/>
                          </a:solidFill>
                          <a:effectLst/>
                          <a:latin typeface="Wingdings" panose="05000000000000000000" pitchFamily="2" charset="2"/>
                          <a:ea typeface="Calibri" panose="020F0502020204030204" pitchFamily="34" charset="0"/>
                          <a:cs typeface="Times New Roman" panose="02020603050405020304" pitchFamily="18" charset="0"/>
                        </a:rPr>
                        <a:t>ü</a:t>
                      </a:r>
                      <a:endParaRPr lang="en-GB" sz="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horzOverflow="overflow">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
                          <a:srgbClr val="63666A"/>
                        </a:buClr>
                        <a:buSzPct val="100000"/>
                        <a:buFont typeface="Arial"/>
                        <a:buNone/>
                        <a:tabLst/>
                        <a:defRPr spc="0">
                          <a:solidFill>
                            <a:srgbClr val="FF0000"/>
                          </a:solidFill>
                          <a:latin typeface="Calibri"/>
                          <a:ea typeface="Calibri"/>
                          <a:cs typeface="Calibri"/>
                          <a:sym typeface="Calibri"/>
                        </a:defRPr>
                      </a:pPr>
                      <a:r>
                        <a:rPr lang="en-GB" sz="800" b="1" dirty="0">
                          <a:solidFill>
                            <a:srgbClr val="006A71"/>
                          </a:solidFill>
                          <a:effectLst/>
                          <a:latin typeface="Wingdings" panose="05000000000000000000" pitchFamily="2" charset="2"/>
                          <a:ea typeface="Calibri" panose="020F0502020204030204" pitchFamily="34" charset="0"/>
                          <a:cs typeface="Times New Roman" panose="02020603050405020304" pitchFamily="18" charset="0"/>
                        </a:rPr>
                        <a:t>ü</a:t>
                      </a:r>
                      <a:endParaRPr lang="en-GB" sz="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horzOverflow="overflow">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
                          <a:srgbClr val="63666A"/>
                        </a:buClr>
                        <a:buSzPct val="100000"/>
                        <a:buFont typeface="Arial"/>
                        <a:buNone/>
                        <a:tabLst/>
                        <a:defRPr spc="0">
                          <a:solidFill>
                            <a:srgbClr val="FF0000"/>
                          </a:solidFill>
                          <a:latin typeface="Calibri"/>
                          <a:ea typeface="Calibri"/>
                          <a:cs typeface="Calibri"/>
                          <a:sym typeface="Calibri"/>
                        </a:defRPr>
                      </a:pPr>
                      <a:r>
                        <a:rPr lang="en-GB" sz="800" b="1" dirty="0">
                          <a:solidFill>
                            <a:srgbClr val="006A71"/>
                          </a:solidFill>
                          <a:effectLst/>
                          <a:latin typeface="Wingdings" panose="05000000000000000000" pitchFamily="2" charset="2"/>
                          <a:ea typeface="Calibri" panose="020F0502020204030204" pitchFamily="34" charset="0"/>
                          <a:cs typeface="Times New Roman" panose="02020603050405020304" pitchFamily="18" charset="0"/>
                        </a:rPr>
                        <a:t>ü</a:t>
                      </a:r>
                      <a:endParaRPr lang="en-GB" sz="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horzOverflow="overflow">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
                          <a:srgbClr val="63666A"/>
                        </a:buClr>
                        <a:buSzPct val="100000"/>
                        <a:buFont typeface="Arial"/>
                        <a:buNone/>
                        <a:tabLst/>
                        <a:defRPr spc="0">
                          <a:solidFill>
                            <a:srgbClr val="FF0000"/>
                          </a:solidFill>
                          <a:latin typeface="Calibri"/>
                          <a:ea typeface="Calibri"/>
                          <a:cs typeface="Calibri"/>
                          <a:sym typeface="Calibri"/>
                        </a:defRPr>
                      </a:pPr>
                      <a:r>
                        <a:rPr lang="en-GB" sz="800" b="1" dirty="0">
                          <a:solidFill>
                            <a:srgbClr val="006A71"/>
                          </a:solidFill>
                          <a:effectLst/>
                          <a:latin typeface="Wingdings" panose="05000000000000000000" pitchFamily="2" charset="2"/>
                          <a:ea typeface="Calibri" panose="020F0502020204030204" pitchFamily="34" charset="0"/>
                          <a:cs typeface="Times New Roman" panose="02020603050405020304" pitchFamily="18" charset="0"/>
                        </a:rPr>
                        <a:t>ü</a:t>
                      </a:r>
                      <a:endParaRPr lang="en-GB" sz="800" kern="1200" spc="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horzOverflow="overflow">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solidFill>
                      <a:schemeClr val="bg1"/>
                    </a:solidFill>
                  </a:tcPr>
                </a:tc>
                <a:tc>
                  <a:txBody>
                    <a:bodyPr/>
                    <a:lstStyle/>
                    <a:p>
                      <a:pPr marL="0" lvl="0" indent="0" algn="ctr">
                        <a:buClr>
                          <a:srgbClr val="63666A"/>
                        </a:buClr>
                        <a:buSzPct val="100000"/>
                        <a:buFont typeface="Arial"/>
                        <a:buNone/>
                        <a:defRPr spc="0">
                          <a:solidFill>
                            <a:srgbClr val="FF0000"/>
                          </a:solidFill>
                          <a:latin typeface="Calibri"/>
                          <a:ea typeface="Calibri"/>
                          <a:cs typeface="Calibri"/>
                          <a:sym typeface="Calibri"/>
                        </a:defRPr>
                      </a:pPr>
                      <a:endParaRPr lang="en-GB" sz="800" kern="1200" spc="0" dirty="0">
                        <a:solidFill>
                          <a:srgbClr val="0070C0"/>
                        </a:solidFill>
                        <a:effectLst/>
                        <a:latin typeface="Calibri" panose="020F0502020204030204" pitchFamily="34" charset="0"/>
                        <a:ea typeface="Calibri"/>
                        <a:cs typeface="Times New Roman" panose="02020603050405020304" pitchFamily="18" charset="0"/>
                        <a:sym typeface="GE Inspira Sans"/>
                      </a:endParaRPr>
                    </a:p>
                  </a:txBody>
                  <a:tcPr marL="36000" marR="36000" marT="36000" marB="36000" anchor="ctr" horzOverflow="overflow">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solidFill>
                      <a:srgbClr val="006A71"/>
                    </a:solidFill>
                  </a:tcPr>
                </a:tc>
                <a:tc>
                  <a:txBody>
                    <a:bodyPr/>
                    <a:lstStyle/>
                    <a:p>
                      <a:pPr marL="0" marR="0" lvl="0" indent="0" algn="ctr" defTabSz="914400" rtl="0" eaLnBrk="1" fontAlgn="auto" latinLnBrk="0" hangingPunct="1">
                        <a:lnSpc>
                          <a:spcPct val="100000"/>
                        </a:lnSpc>
                        <a:spcBef>
                          <a:spcPts val="0"/>
                        </a:spcBef>
                        <a:spcAft>
                          <a:spcPts val="0"/>
                        </a:spcAft>
                        <a:buClr>
                          <a:srgbClr val="63666A"/>
                        </a:buClr>
                        <a:buSzPct val="100000"/>
                        <a:buFont typeface="Arial"/>
                        <a:buNone/>
                        <a:tabLst/>
                        <a:defRPr spc="0">
                          <a:solidFill>
                            <a:srgbClr val="FF0000"/>
                          </a:solidFill>
                          <a:latin typeface="Calibri"/>
                          <a:ea typeface="Calibri"/>
                          <a:cs typeface="Calibri"/>
                          <a:sym typeface="Calibri"/>
                        </a:defRPr>
                      </a:pPr>
                      <a:r>
                        <a:rPr lang="en-GB" sz="800" b="1" dirty="0">
                          <a:solidFill>
                            <a:srgbClr val="006A71"/>
                          </a:solidFill>
                          <a:effectLst/>
                          <a:latin typeface="Wingdings" panose="05000000000000000000" pitchFamily="2" charset="2"/>
                          <a:ea typeface="Calibri" panose="020F0502020204030204" pitchFamily="34" charset="0"/>
                          <a:cs typeface="Times New Roman" panose="02020603050405020304" pitchFamily="18" charset="0"/>
                        </a:rPr>
                        <a:t>ü</a:t>
                      </a:r>
                      <a:endParaRPr lang="en-GB" sz="800" kern="1200" spc="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horzOverflow="overflow">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solidFill>
                      <a:schemeClr val="bg1"/>
                    </a:solidFill>
                  </a:tcPr>
                </a:tc>
                <a:tc>
                  <a:txBody>
                    <a:bodyPr/>
                    <a:lstStyle/>
                    <a:p>
                      <a:pPr marL="0" lvl="0" indent="0" algn="ctr">
                        <a:buClr>
                          <a:srgbClr val="63666A"/>
                        </a:buClr>
                        <a:buSzPct val="100000"/>
                        <a:buFont typeface="Arial"/>
                        <a:buNone/>
                        <a:defRPr spc="0">
                          <a:solidFill>
                            <a:srgbClr val="FF0000"/>
                          </a:solidFill>
                          <a:latin typeface="Calibri"/>
                          <a:ea typeface="Calibri"/>
                          <a:cs typeface="Calibri"/>
                          <a:sym typeface="Calibri"/>
                        </a:defRPr>
                      </a:pPr>
                      <a:r>
                        <a:rPr lang="en-GB" sz="800" b="1" dirty="0">
                          <a:solidFill>
                            <a:srgbClr val="006A71"/>
                          </a:solidFill>
                          <a:effectLst/>
                          <a:latin typeface="Wingdings" panose="05000000000000000000" pitchFamily="2" charset="2"/>
                          <a:ea typeface="Calibri" panose="020F0502020204030204" pitchFamily="34" charset="0"/>
                          <a:cs typeface="Times New Roman" panose="02020603050405020304" pitchFamily="18" charset="0"/>
                        </a:rPr>
                        <a:t>ü</a:t>
                      </a:r>
                      <a:endParaRPr lang="en-GB" sz="800" kern="1200" spc="0" dirty="0">
                        <a:solidFill>
                          <a:srgbClr val="0070C0"/>
                        </a:solidFill>
                        <a:effectLst/>
                        <a:latin typeface="Calibri" panose="020F0502020204030204" pitchFamily="34" charset="0"/>
                        <a:ea typeface="Calibri"/>
                        <a:cs typeface="Times New Roman" panose="02020603050405020304" pitchFamily="18" charset="0"/>
                        <a:sym typeface="GE Inspira Sans"/>
                      </a:endParaRPr>
                    </a:p>
                  </a:txBody>
                  <a:tcPr marL="36000" marR="36000" marT="36000" marB="36000" anchor="ctr" horzOverflow="overflow">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solidFill>
                      <a:schemeClr val="bg1"/>
                    </a:solidFill>
                  </a:tcPr>
                </a:tc>
                <a:extLst>
                  <a:ext uri="{0D108BD9-81ED-4DB2-BD59-A6C34878D82A}">
                    <a16:rowId xmlns="" xmlns:a16="http://schemas.microsoft.com/office/drawing/2014/main" val="3090310874"/>
                  </a:ext>
                </a:extLst>
              </a:tr>
              <a:tr h="159201">
                <a:tc vMerge="1">
                  <a:txBody>
                    <a:bodyPr/>
                    <a:lstStyle/>
                    <a:p>
                      <a:pPr lvl="0" algn="l">
                        <a:defRPr sz="1800" b="0" i="0" spc="0">
                          <a:solidFill>
                            <a:srgbClr val="000000"/>
                          </a:solidFill>
                        </a:defRPr>
                      </a:pPr>
                      <a:endParaRPr sz="800" b="0" i="0" dirty="0">
                        <a:solidFill>
                          <a:srgbClr val="494D50"/>
                        </a:solidFill>
                        <a:latin typeface="Calibri"/>
                        <a:ea typeface="Calibri"/>
                        <a:cs typeface="Calibri"/>
                        <a:sym typeface="Calibri"/>
                      </a:endParaRPr>
                    </a:p>
                  </a:txBody>
                  <a:tcPr marL="36000" marR="36000" marT="36000" marB="36000" anchor="ctr" horzOverflow="overflow">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solidFill>
                      <a:srgbClr val="CCE4E6"/>
                    </a:solidFill>
                  </a:tcPr>
                </a:tc>
                <a:tc>
                  <a:txBody>
                    <a:bodyPr/>
                    <a:lstStyle/>
                    <a:p>
                      <a:pPr lvl="0"/>
                      <a:r>
                        <a:rPr lang="en-GB" sz="800" b="0" dirty="0">
                          <a:solidFill>
                            <a:schemeClr val="tx1"/>
                          </a:solidFill>
                          <a:latin typeface="Arial" panose="020B0604020202020204" pitchFamily="34" charset="0"/>
                          <a:cs typeface="Arial" panose="020B0604020202020204" pitchFamily="34" charset="0"/>
                        </a:rPr>
                        <a:t>Leadership development and succession planning</a:t>
                      </a:r>
                      <a:endParaRPr lang="en-US" sz="800" b="0" dirty="0">
                        <a:solidFill>
                          <a:schemeClr val="tx1"/>
                        </a:solidFill>
                        <a:latin typeface="Arial" panose="020B0604020202020204" pitchFamily="34" charset="0"/>
                        <a:cs typeface="Arial" panose="020B0604020202020204" pitchFamily="34" charset="0"/>
                      </a:endParaRPr>
                    </a:p>
                  </a:txBody>
                  <a:tcPr marL="36000" marR="36000" marT="36000" marB="36000" anchor="ctr" horzOverflow="overflow">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solidFill>
                      <a:srgbClr val="CCE4E6"/>
                    </a:solidFill>
                  </a:tcPr>
                </a:tc>
                <a:tc>
                  <a:txBody>
                    <a:bodyPr/>
                    <a:lstStyle/>
                    <a:p>
                      <a:pPr marL="0" marR="0" lvl="0" indent="0" algn="ctr" defTabSz="914400" rtl="0" eaLnBrk="1" fontAlgn="auto" latinLnBrk="0" hangingPunct="1">
                        <a:lnSpc>
                          <a:spcPct val="100000"/>
                        </a:lnSpc>
                        <a:spcBef>
                          <a:spcPts val="0"/>
                        </a:spcBef>
                        <a:spcAft>
                          <a:spcPts val="0"/>
                        </a:spcAft>
                        <a:buClr>
                          <a:srgbClr val="63666A"/>
                        </a:buClr>
                        <a:buSzPct val="100000"/>
                        <a:buFont typeface="Arial"/>
                        <a:buNone/>
                        <a:tabLst/>
                        <a:defRPr spc="0">
                          <a:solidFill>
                            <a:srgbClr val="FF0000"/>
                          </a:solidFill>
                          <a:latin typeface="Calibri"/>
                          <a:ea typeface="Calibri"/>
                          <a:cs typeface="Calibri"/>
                          <a:sym typeface="Calibri"/>
                        </a:defRPr>
                      </a:pPr>
                      <a:r>
                        <a:rPr lang="en-GB" sz="800" b="1" dirty="0">
                          <a:solidFill>
                            <a:srgbClr val="006A71"/>
                          </a:solidFill>
                          <a:effectLst/>
                          <a:latin typeface="Wingdings" panose="05000000000000000000" pitchFamily="2" charset="2"/>
                          <a:ea typeface="Calibri" panose="020F0502020204030204" pitchFamily="34" charset="0"/>
                          <a:cs typeface="Times New Roman" panose="02020603050405020304" pitchFamily="18" charset="0"/>
                        </a:rPr>
                        <a:t>ü</a:t>
                      </a:r>
                      <a:endParaRPr lang="en-GB" sz="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horzOverflow="overflow">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
                          <a:srgbClr val="63666A"/>
                        </a:buClr>
                        <a:buSzPct val="100000"/>
                        <a:buFont typeface="Arial"/>
                        <a:buNone/>
                        <a:tabLst/>
                        <a:defRPr spc="0">
                          <a:solidFill>
                            <a:srgbClr val="FF0000"/>
                          </a:solidFill>
                          <a:latin typeface="Calibri"/>
                          <a:ea typeface="Calibri"/>
                          <a:cs typeface="Calibri"/>
                          <a:sym typeface="Calibri"/>
                        </a:defRPr>
                      </a:pPr>
                      <a:r>
                        <a:rPr lang="en-GB" sz="800" b="1" dirty="0">
                          <a:solidFill>
                            <a:srgbClr val="006A71"/>
                          </a:solidFill>
                          <a:effectLst/>
                          <a:latin typeface="Wingdings" panose="05000000000000000000" pitchFamily="2" charset="2"/>
                          <a:ea typeface="Calibri" panose="020F0502020204030204" pitchFamily="34" charset="0"/>
                          <a:cs typeface="Times New Roman" panose="02020603050405020304" pitchFamily="18" charset="0"/>
                        </a:rPr>
                        <a:t>ü</a:t>
                      </a:r>
                      <a:endParaRPr lang="en-GB" sz="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horzOverflow="overflow">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
                          <a:srgbClr val="63666A"/>
                        </a:buClr>
                        <a:buSzPct val="100000"/>
                        <a:buFont typeface="Arial"/>
                        <a:buNone/>
                        <a:tabLst/>
                        <a:defRPr spc="0">
                          <a:solidFill>
                            <a:srgbClr val="FF0000"/>
                          </a:solidFill>
                          <a:latin typeface="Calibri"/>
                          <a:ea typeface="Calibri"/>
                          <a:cs typeface="Calibri"/>
                          <a:sym typeface="Calibri"/>
                        </a:defRPr>
                      </a:pPr>
                      <a:r>
                        <a:rPr lang="en-GB" sz="800" b="1" dirty="0">
                          <a:solidFill>
                            <a:srgbClr val="006A71"/>
                          </a:solidFill>
                          <a:effectLst/>
                          <a:latin typeface="Wingdings" panose="05000000000000000000" pitchFamily="2" charset="2"/>
                          <a:ea typeface="Calibri" panose="020F0502020204030204" pitchFamily="34" charset="0"/>
                          <a:cs typeface="Times New Roman" panose="02020603050405020304" pitchFamily="18" charset="0"/>
                        </a:rPr>
                        <a:t>ü</a:t>
                      </a:r>
                      <a:endParaRPr lang="en-GB" sz="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horzOverflow="overflow">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
                          <a:srgbClr val="63666A"/>
                        </a:buClr>
                        <a:buSzPct val="100000"/>
                        <a:buFont typeface="Arial"/>
                        <a:buNone/>
                        <a:tabLst/>
                        <a:defRPr spc="0">
                          <a:solidFill>
                            <a:srgbClr val="FF0000"/>
                          </a:solidFill>
                          <a:latin typeface="Calibri"/>
                          <a:ea typeface="Calibri"/>
                          <a:cs typeface="Calibri"/>
                          <a:sym typeface="Calibri"/>
                        </a:defRPr>
                      </a:pPr>
                      <a:endParaRPr lang="en-GB" sz="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horzOverflow="overflow">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
                          <a:srgbClr val="63666A"/>
                        </a:buClr>
                        <a:buSzPct val="100000"/>
                        <a:buFont typeface="Arial"/>
                        <a:buNone/>
                        <a:tabLst/>
                        <a:defRPr spc="0">
                          <a:solidFill>
                            <a:srgbClr val="FF0000"/>
                          </a:solidFill>
                          <a:latin typeface="Calibri"/>
                          <a:ea typeface="Calibri"/>
                          <a:cs typeface="Calibri"/>
                          <a:sym typeface="Calibri"/>
                        </a:defRPr>
                      </a:pPr>
                      <a:r>
                        <a:rPr lang="en-GB" sz="800" b="1" dirty="0">
                          <a:solidFill>
                            <a:srgbClr val="006A71"/>
                          </a:solidFill>
                          <a:effectLst/>
                          <a:latin typeface="Wingdings" panose="05000000000000000000" pitchFamily="2" charset="2"/>
                          <a:ea typeface="Calibri" panose="020F0502020204030204" pitchFamily="34" charset="0"/>
                          <a:cs typeface="Times New Roman" panose="02020603050405020304" pitchFamily="18" charset="0"/>
                        </a:rPr>
                        <a:t>ü</a:t>
                      </a:r>
                      <a:endParaRPr lang="en-GB" sz="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horzOverflow="overflow">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
                          <a:srgbClr val="63666A"/>
                        </a:buClr>
                        <a:buSzPct val="100000"/>
                        <a:buFont typeface="Arial"/>
                        <a:buNone/>
                        <a:tabLst/>
                        <a:defRPr spc="0">
                          <a:solidFill>
                            <a:srgbClr val="FF0000"/>
                          </a:solidFill>
                          <a:latin typeface="Calibri"/>
                          <a:ea typeface="Calibri"/>
                          <a:cs typeface="Calibri"/>
                          <a:sym typeface="Calibri"/>
                        </a:defRPr>
                      </a:pPr>
                      <a:r>
                        <a:rPr lang="en-GB" sz="800" b="1" dirty="0">
                          <a:solidFill>
                            <a:srgbClr val="006A71"/>
                          </a:solidFill>
                          <a:effectLst/>
                          <a:latin typeface="Wingdings" panose="05000000000000000000" pitchFamily="2" charset="2"/>
                          <a:ea typeface="Calibri" panose="020F0502020204030204" pitchFamily="34" charset="0"/>
                          <a:cs typeface="Times New Roman" panose="02020603050405020304" pitchFamily="18" charset="0"/>
                        </a:rPr>
                        <a:t>ü</a:t>
                      </a:r>
                      <a:endParaRPr lang="en-GB" sz="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horzOverflow="overflow">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
                          <a:srgbClr val="63666A"/>
                        </a:buClr>
                        <a:buSzPct val="100000"/>
                        <a:buFont typeface="Arial"/>
                        <a:buNone/>
                        <a:tabLst/>
                        <a:defRPr spc="0">
                          <a:solidFill>
                            <a:srgbClr val="FF0000"/>
                          </a:solidFill>
                          <a:latin typeface="Calibri"/>
                          <a:ea typeface="Calibri"/>
                          <a:cs typeface="Calibri"/>
                          <a:sym typeface="Calibri"/>
                        </a:defRPr>
                      </a:pPr>
                      <a:endParaRPr lang="en-GB" sz="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horzOverflow="overflow">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
                          <a:srgbClr val="63666A"/>
                        </a:buClr>
                        <a:buSzPct val="100000"/>
                        <a:buFont typeface="Arial"/>
                        <a:buNone/>
                        <a:tabLst/>
                        <a:defRPr spc="0">
                          <a:solidFill>
                            <a:srgbClr val="FF0000"/>
                          </a:solidFill>
                          <a:latin typeface="Calibri"/>
                          <a:ea typeface="Calibri"/>
                          <a:cs typeface="Calibri"/>
                          <a:sym typeface="Calibri"/>
                        </a:defRPr>
                      </a:pPr>
                      <a:endParaRPr lang="en-GB" sz="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horzOverflow="overflow">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
                          <a:srgbClr val="63666A"/>
                        </a:buClr>
                        <a:buSzPct val="100000"/>
                        <a:buFont typeface="Arial"/>
                        <a:buNone/>
                        <a:tabLst/>
                        <a:defRPr spc="0">
                          <a:solidFill>
                            <a:srgbClr val="FF0000"/>
                          </a:solidFill>
                          <a:latin typeface="Calibri"/>
                          <a:ea typeface="Calibri"/>
                          <a:cs typeface="Calibri"/>
                          <a:sym typeface="Calibri"/>
                        </a:defRPr>
                      </a:pPr>
                      <a:endParaRPr lang="en-GB" sz="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horzOverflow="overflow">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
                          <a:srgbClr val="63666A"/>
                        </a:buClr>
                        <a:buSzPct val="100000"/>
                        <a:buFont typeface="Arial"/>
                        <a:buNone/>
                        <a:tabLst/>
                        <a:defRPr spc="0">
                          <a:solidFill>
                            <a:srgbClr val="FF0000"/>
                          </a:solidFill>
                          <a:latin typeface="Calibri"/>
                          <a:ea typeface="Calibri"/>
                          <a:cs typeface="Calibri"/>
                          <a:sym typeface="Calibri"/>
                        </a:defRPr>
                      </a:pPr>
                      <a:r>
                        <a:rPr lang="en-GB" sz="800" b="1" dirty="0">
                          <a:solidFill>
                            <a:srgbClr val="006A71"/>
                          </a:solidFill>
                          <a:effectLst/>
                          <a:latin typeface="Wingdings" panose="05000000000000000000" pitchFamily="2" charset="2"/>
                          <a:ea typeface="Calibri" panose="020F0502020204030204" pitchFamily="34" charset="0"/>
                          <a:cs typeface="Times New Roman" panose="02020603050405020304" pitchFamily="18" charset="0"/>
                        </a:rPr>
                        <a:t>ü</a:t>
                      </a:r>
                      <a:endParaRPr lang="en-GB" sz="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horzOverflow="overflow">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
                          <a:srgbClr val="63666A"/>
                        </a:buClr>
                        <a:buSzPct val="100000"/>
                        <a:buFont typeface="Arial"/>
                        <a:buNone/>
                        <a:tabLst/>
                        <a:defRPr spc="0">
                          <a:solidFill>
                            <a:srgbClr val="FF0000"/>
                          </a:solidFill>
                          <a:latin typeface="Calibri"/>
                          <a:ea typeface="Calibri"/>
                          <a:cs typeface="Calibri"/>
                          <a:sym typeface="Calibri"/>
                        </a:defRPr>
                      </a:pPr>
                      <a:r>
                        <a:rPr lang="en-GB" sz="800" b="1" dirty="0">
                          <a:solidFill>
                            <a:srgbClr val="006A71"/>
                          </a:solidFill>
                          <a:effectLst/>
                          <a:latin typeface="Wingdings" panose="05000000000000000000" pitchFamily="2" charset="2"/>
                          <a:ea typeface="Calibri" panose="020F0502020204030204" pitchFamily="34" charset="0"/>
                          <a:cs typeface="Times New Roman" panose="02020603050405020304" pitchFamily="18" charset="0"/>
                        </a:rPr>
                        <a:t>ü</a:t>
                      </a:r>
                      <a:endParaRPr lang="en-GB" sz="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horzOverflow="overflow">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
                          <a:srgbClr val="63666A"/>
                        </a:buClr>
                        <a:buSzPct val="100000"/>
                        <a:buFont typeface="Arial"/>
                        <a:buNone/>
                        <a:tabLst/>
                        <a:defRPr spc="0">
                          <a:solidFill>
                            <a:srgbClr val="FF0000"/>
                          </a:solidFill>
                          <a:latin typeface="Calibri"/>
                          <a:ea typeface="Calibri"/>
                          <a:cs typeface="Calibri"/>
                          <a:sym typeface="Calibri"/>
                        </a:defRPr>
                      </a:pPr>
                      <a:r>
                        <a:rPr lang="en-GB" sz="800" b="1" dirty="0">
                          <a:solidFill>
                            <a:srgbClr val="006A71"/>
                          </a:solidFill>
                          <a:effectLst/>
                          <a:latin typeface="Wingdings" panose="05000000000000000000" pitchFamily="2" charset="2"/>
                          <a:ea typeface="Calibri" panose="020F0502020204030204" pitchFamily="34" charset="0"/>
                          <a:cs typeface="Times New Roman" panose="02020603050405020304" pitchFamily="18" charset="0"/>
                        </a:rPr>
                        <a:t>ü</a:t>
                      </a:r>
                      <a:endParaRPr lang="en-GB" sz="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horzOverflow="overflow">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
                          <a:srgbClr val="63666A"/>
                        </a:buClr>
                        <a:buSzPct val="100000"/>
                        <a:buFont typeface="Arial"/>
                        <a:buNone/>
                        <a:tabLst/>
                        <a:defRPr spc="0">
                          <a:solidFill>
                            <a:srgbClr val="FF0000"/>
                          </a:solidFill>
                          <a:latin typeface="Calibri"/>
                          <a:ea typeface="Calibri"/>
                          <a:cs typeface="Calibri"/>
                          <a:sym typeface="Calibri"/>
                        </a:defRPr>
                      </a:pPr>
                      <a:r>
                        <a:rPr lang="en-GB" sz="800" b="1" dirty="0">
                          <a:solidFill>
                            <a:srgbClr val="006A71"/>
                          </a:solidFill>
                          <a:effectLst/>
                          <a:latin typeface="Wingdings" panose="05000000000000000000" pitchFamily="2" charset="2"/>
                          <a:ea typeface="Calibri" panose="020F0502020204030204" pitchFamily="34" charset="0"/>
                          <a:cs typeface="Times New Roman" panose="02020603050405020304" pitchFamily="18" charset="0"/>
                        </a:rPr>
                        <a:t>ü</a:t>
                      </a:r>
                      <a:endParaRPr lang="en-GB" sz="800" kern="1200" spc="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horzOverflow="overflow">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solidFill>
                      <a:schemeClr val="bg1"/>
                    </a:solidFill>
                  </a:tcPr>
                </a:tc>
                <a:tc>
                  <a:txBody>
                    <a:bodyPr/>
                    <a:lstStyle/>
                    <a:p>
                      <a:pPr marL="0" lvl="0" indent="0" algn="ctr">
                        <a:buClr>
                          <a:srgbClr val="63666A"/>
                        </a:buClr>
                        <a:buSzPct val="100000"/>
                        <a:buFont typeface="Arial"/>
                        <a:buNone/>
                        <a:defRPr spc="0">
                          <a:solidFill>
                            <a:srgbClr val="FF0000"/>
                          </a:solidFill>
                          <a:latin typeface="Calibri"/>
                          <a:ea typeface="Calibri"/>
                          <a:cs typeface="Calibri"/>
                          <a:sym typeface="Calibri"/>
                        </a:defRPr>
                      </a:pPr>
                      <a:r>
                        <a:rPr lang="en-GB" sz="800" b="1" dirty="0">
                          <a:solidFill>
                            <a:srgbClr val="006A71"/>
                          </a:solidFill>
                          <a:effectLst/>
                          <a:latin typeface="Wingdings" panose="05000000000000000000" pitchFamily="2" charset="2"/>
                          <a:ea typeface="Calibri" panose="020F0502020204030204" pitchFamily="34" charset="0"/>
                          <a:cs typeface="Times New Roman" panose="02020603050405020304" pitchFamily="18" charset="0"/>
                        </a:rPr>
                        <a:t>ü</a:t>
                      </a:r>
                      <a:endParaRPr lang="en-GB" sz="800" kern="1200" spc="0" dirty="0">
                        <a:solidFill>
                          <a:srgbClr val="0070C0"/>
                        </a:solidFill>
                        <a:effectLst/>
                        <a:latin typeface="Calibri" panose="020F0502020204030204" pitchFamily="34" charset="0"/>
                        <a:ea typeface="Calibri"/>
                        <a:cs typeface="Times New Roman" panose="02020603050405020304" pitchFamily="18" charset="0"/>
                        <a:sym typeface="GE Inspira Sans"/>
                      </a:endParaRPr>
                    </a:p>
                  </a:txBody>
                  <a:tcPr marL="36000" marR="36000" marT="36000" marB="36000" anchor="ctr" horzOverflow="overflow">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
                          <a:srgbClr val="63666A"/>
                        </a:buClr>
                        <a:buSzPct val="100000"/>
                        <a:buFont typeface="Arial"/>
                        <a:buNone/>
                        <a:tabLst/>
                        <a:defRPr spc="0">
                          <a:solidFill>
                            <a:srgbClr val="FF0000"/>
                          </a:solidFill>
                          <a:latin typeface="Calibri"/>
                          <a:ea typeface="Calibri"/>
                          <a:cs typeface="Calibri"/>
                          <a:sym typeface="Calibri"/>
                        </a:defRPr>
                      </a:pPr>
                      <a:endParaRPr lang="en-GB" sz="800" kern="1200" spc="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horzOverflow="overflow">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solidFill>
                      <a:srgbClr val="006A71"/>
                    </a:solidFill>
                  </a:tcPr>
                </a:tc>
                <a:tc>
                  <a:txBody>
                    <a:bodyPr/>
                    <a:lstStyle/>
                    <a:p>
                      <a:pPr marL="0" lvl="0" indent="0" algn="ctr">
                        <a:buClr>
                          <a:srgbClr val="63666A"/>
                        </a:buClr>
                        <a:buSzPct val="100000"/>
                        <a:buFont typeface="Arial"/>
                        <a:buNone/>
                        <a:defRPr spc="0">
                          <a:solidFill>
                            <a:srgbClr val="FF0000"/>
                          </a:solidFill>
                          <a:latin typeface="Calibri"/>
                          <a:ea typeface="Calibri"/>
                          <a:cs typeface="Calibri"/>
                          <a:sym typeface="Calibri"/>
                        </a:defRPr>
                      </a:pPr>
                      <a:r>
                        <a:rPr lang="en-GB" sz="800" b="1" dirty="0">
                          <a:solidFill>
                            <a:srgbClr val="006A71"/>
                          </a:solidFill>
                          <a:effectLst/>
                          <a:latin typeface="Wingdings" panose="05000000000000000000" pitchFamily="2" charset="2"/>
                          <a:ea typeface="Calibri" panose="020F0502020204030204" pitchFamily="34" charset="0"/>
                          <a:cs typeface="Times New Roman" panose="02020603050405020304" pitchFamily="18" charset="0"/>
                        </a:rPr>
                        <a:t>ü</a:t>
                      </a:r>
                      <a:endParaRPr lang="en-GB" sz="800" kern="1200" spc="0" dirty="0">
                        <a:solidFill>
                          <a:srgbClr val="0070C0"/>
                        </a:solidFill>
                        <a:effectLst/>
                        <a:latin typeface="Calibri" panose="020F0502020204030204" pitchFamily="34" charset="0"/>
                        <a:ea typeface="Calibri"/>
                        <a:cs typeface="Times New Roman" panose="02020603050405020304" pitchFamily="18" charset="0"/>
                        <a:sym typeface="GE Inspira Sans"/>
                      </a:endParaRPr>
                    </a:p>
                  </a:txBody>
                  <a:tcPr marL="36000" marR="36000" marT="36000" marB="36000" anchor="ctr" horzOverflow="overflow">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solidFill>
                      <a:schemeClr val="bg1"/>
                    </a:solidFill>
                  </a:tcPr>
                </a:tc>
                <a:extLst>
                  <a:ext uri="{0D108BD9-81ED-4DB2-BD59-A6C34878D82A}">
                    <a16:rowId xmlns="" xmlns:a16="http://schemas.microsoft.com/office/drawing/2014/main" val="3819924171"/>
                  </a:ext>
                </a:extLst>
              </a:tr>
              <a:tr h="159201">
                <a:tc vMerge="1">
                  <a:txBody>
                    <a:bodyPr/>
                    <a:lstStyle/>
                    <a:p>
                      <a:pPr lvl="0" algn="l">
                        <a:defRPr sz="1800" b="0" i="0" spc="0">
                          <a:solidFill>
                            <a:srgbClr val="000000"/>
                          </a:solidFill>
                        </a:defRPr>
                      </a:pPr>
                      <a:endParaRPr sz="800" b="0" i="0" dirty="0">
                        <a:solidFill>
                          <a:srgbClr val="494D50"/>
                        </a:solidFill>
                        <a:latin typeface="Calibri"/>
                        <a:ea typeface="Calibri"/>
                        <a:cs typeface="Calibri"/>
                        <a:sym typeface="Calibri"/>
                      </a:endParaRPr>
                    </a:p>
                  </a:txBody>
                  <a:tcPr marL="36000" marR="36000" marT="36000" marB="36000" anchor="ctr" horzOverflow="overflow">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solidFill>
                      <a:srgbClr val="CCE4E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800" b="0" i="0" spc="0">
                          <a:solidFill>
                            <a:srgbClr val="000000"/>
                          </a:solidFill>
                        </a:defRPr>
                      </a:pPr>
                      <a:r>
                        <a:rPr lang="en-GB" sz="800" b="0" dirty="0">
                          <a:solidFill>
                            <a:schemeClr val="tx1"/>
                          </a:solidFill>
                          <a:latin typeface="Arial" panose="020B0604020202020204" pitchFamily="34" charset="0"/>
                          <a:cs typeface="Arial" panose="020B0604020202020204" pitchFamily="34" charset="0"/>
                        </a:rPr>
                        <a:t>Values &amp; Behaviours</a:t>
                      </a:r>
                      <a:endParaRPr lang="en-US" sz="800" b="0" dirty="0">
                        <a:solidFill>
                          <a:schemeClr val="tx1"/>
                        </a:solidFill>
                        <a:latin typeface="Arial" panose="020B0604020202020204" pitchFamily="34" charset="0"/>
                        <a:cs typeface="Arial" panose="020B0604020202020204" pitchFamily="34" charset="0"/>
                      </a:endParaRPr>
                    </a:p>
                  </a:txBody>
                  <a:tcPr marL="36000" marR="36000" marT="36000" marB="36000" anchor="ctr" horzOverflow="overflow">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solidFill>
                      <a:srgbClr val="CCE4E6"/>
                    </a:solidFill>
                  </a:tcPr>
                </a:tc>
                <a:tc>
                  <a:txBody>
                    <a:bodyPr/>
                    <a:lstStyle/>
                    <a:p>
                      <a:pPr marL="0" marR="0" lvl="0" indent="0" algn="ctr" defTabSz="914400" rtl="0" eaLnBrk="1" fontAlgn="auto" latinLnBrk="0" hangingPunct="1">
                        <a:lnSpc>
                          <a:spcPct val="100000"/>
                        </a:lnSpc>
                        <a:spcBef>
                          <a:spcPts val="0"/>
                        </a:spcBef>
                        <a:spcAft>
                          <a:spcPts val="0"/>
                        </a:spcAft>
                        <a:buClr>
                          <a:srgbClr val="63666A"/>
                        </a:buClr>
                        <a:buSzPct val="100000"/>
                        <a:buFont typeface="Arial"/>
                        <a:buNone/>
                        <a:tabLst/>
                        <a:defRPr spc="0">
                          <a:solidFill>
                            <a:srgbClr val="FF0000"/>
                          </a:solidFill>
                          <a:latin typeface="Calibri"/>
                          <a:ea typeface="Calibri"/>
                          <a:cs typeface="Calibri"/>
                          <a:sym typeface="Calibri"/>
                        </a:defRPr>
                      </a:pPr>
                      <a:r>
                        <a:rPr kumimoji="0" lang="en-GB" sz="800" b="1" i="0" u="none" strike="noStrike" kern="1200" cap="none" spc="0" normalizeH="0" baseline="0" noProof="0" dirty="0">
                          <a:ln>
                            <a:noFill/>
                          </a:ln>
                          <a:solidFill>
                            <a:srgbClr val="006A71"/>
                          </a:solidFill>
                          <a:effectLst/>
                          <a:uLnTx/>
                          <a:uFillTx/>
                          <a:latin typeface="Wingdings" panose="05000000000000000000" pitchFamily="2" charset="2"/>
                          <a:ea typeface="Calibri" panose="020F0502020204030204" pitchFamily="34" charset="0"/>
                          <a:cs typeface="Times New Roman" panose="02020603050405020304" pitchFamily="18" charset="0"/>
                          <a:sym typeface="Calibri"/>
                        </a:rPr>
                        <a:t>ü</a:t>
                      </a:r>
                      <a:endParaRPr kumimoji="0" lang="en-GB" sz="800" b="0"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Times New Roman" panose="02020603050405020304" pitchFamily="18" charset="0"/>
                        <a:sym typeface="Calibri"/>
                      </a:endParaRPr>
                    </a:p>
                  </a:txBody>
                  <a:tcPr marL="36000" marR="36000" marT="36000" marB="36000" anchor="ctr" horzOverflow="overflow">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
                          <a:srgbClr val="63666A"/>
                        </a:buClr>
                        <a:buSzPct val="100000"/>
                        <a:buFont typeface="Arial"/>
                        <a:buNone/>
                        <a:tabLst/>
                        <a:defRPr spc="0">
                          <a:solidFill>
                            <a:srgbClr val="FF0000"/>
                          </a:solidFill>
                          <a:latin typeface="Calibri"/>
                          <a:ea typeface="Calibri"/>
                          <a:cs typeface="Calibri"/>
                          <a:sym typeface="Calibri"/>
                        </a:defRPr>
                      </a:pPr>
                      <a:r>
                        <a:rPr kumimoji="0" lang="en-GB" sz="800" b="1" i="0" u="none" strike="noStrike" kern="1200" cap="none" spc="0" normalizeH="0" baseline="0" noProof="0" dirty="0">
                          <a:ln>
                            <a:noFill/>
                          </a:ln>
                          <a:solidFill>
                            <a:srgbClr val="006A71"/>
                          </a:solidFill>
                          <a:effectLst/>
                          <a:uLnTx/>
                          <a:uFillTx/>
                          <a:latin typeface="Wingdings" panose="05000000000000000000" pitchFamily="2" charset="2"/>
                          <a:ea typeface="Calibri" panose="020F0502020204030204" pitchFamily="34" charset="0"/>
                          <a:cs typeface="Times New Roman" panose="02020603050405020304" pitchFamily="18" charset="0"/>
                          <a:sym typeface="Calibri"/>
                        </a:rPr>
                        <a:t>ü</a:t>
                      </a:r>
                      <a:endParaRPr kumimoji="0" lang="en-GB" sz="800" b="0"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Times New Roman" panose="02020603050405020304" pitchFamily="18" charset="0"/>
                        <a:sym typeface="Calibri"/>
                      </a:endParaRPr>
                    </a:p>
                  </a:txBody>
                  <a:tcPr marL="36000" marR="36000" marT="36000" marB="36000" anchor="ctr" horzOverflow="overflow">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
                          <a:srgbClr val="63666A"/>
                        </a:buClr>
                        <a:buSzPct val="100000"/>
                        <a:buFont typeface="Arial"/>
                        <a:buNone/>
                        <a:tabLst/>
                        <a:defRPr spc="0">
                          <a:solidFill>
                            <a:srgbClr val="FF0000"/>
                          </a:solidFill>
                          <a:latin typeface="Calibri"/>
                          <a:ea typeface="Calibri"/>
                          <a:cs typeface="Calibri"/>
                          <a:sym typeface="Calibri"/>
                        </a:defRPr>
                      </a:pPr>
                      <a:r>
                        <a:rPr kumimoji="0" lang="en-GB" sz="800" b="1" i="0" u="none" strike="noStrike" kern="1200" cap="none" spc="0" normalizeH="0" baseline="0" noProof="0" dirty="0">
                          <a:ln>
                            <a:noFill/>
                          </a:ln>
                          <a:solidFill>
                            <a:srgbClr val="006A71"/>
                          </a:solidFill>
                          <a:effectLst/>
                          <a:uLnTx/>
                          <a:uFillTx/>
                          <a:latin typeface="Wingdings" panose="05000000000000000000" pitchFamily="2" charset="2"/>
                          <a:ea typeface="Calibri" panose="020F0502020204030204" pitchFamily="34" charset="0"/>
                          <a:cs typeface="Times New Roman" panose="02020603050405020304" pitchFamily="18" charset="0"/>
                          <a:sym typeface="Calibri"/>
                        </a:rPr>
                        <a:t>ü</a:t>
                      </a:r>
                      <a:endParaRPr kumimoji="0" lang="en-GB" sz="800" b="0"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Times New Roman" panose="02020603050405020304" pitchFamily="18" charset="0"/>
                        <a:sym typeface="Calibri"/>
                      </a:endParaRPr>
                    </a:p>
                  </a:txBody>
                  <a:tcPr marL="36000" marR="36000" marT="36000" marB="36000" anchor="ctr" horzOverflow="overflow">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
                          <a:srgbClr val="63666A"/>
                        </a:buClr>
                        <a:buSzPct val="100000"/>
                        <a:buFont typeface="Arial"/>
                        <a:buNone/>
                        <a:tabLst/>
                        <a:defRPr spc="0">
                          <a:solidFill>
                            <a:srgbClr val="FF0000"/>
                          </a:solidFill>
                          <a:latin typeface="Calibri"/>
                          <a:ea typeface="Calibri"/>
                          <a:cs typeface="Calibri"/>
                          <a:sym typeface="Calibri"/>
                        </a:defRPr>
                      </a:pPr>
                      <a:r>
                        <a:rPr kumimoji="0" lang="en-GB" sz="800" b="1" i="0" u="none" strike="noStrike" kern="1200" cap="none" spc="0" normalizeH="0" baseline="0" noProof="0" dirty="0">
                          <a:ln>
                            <a:noFill/>
                          </a:ln>
                          <a:solidFill>
                            <a:srgbClr val="006A71"/>
                          </a:solidFill>
                          <a:effectLst/>
                          <a:uLnTx/>
                          <a:uFillTx/>
                          <a:latin typeface="Wingdings" panose="05000000000000000000" pitchFamily="2" charset="2"/>
                          <a:ea typeface="Calibri" panose="020F0502020204030204" pitchFamily="34" charset="0"/>
                          <a:cs typeface="Times New Roman" panose="02020603050405020304" pitchFamily="18" charset="0"/>
                          <a:sym typeface="Calibri"/>
                        </a:rPr>
                        <a:t>ü</a:t>
                      </a:r>
                      <a:endParaRPr kumimoji="0" lang="en-GB" sz="800" b="0"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Times New Roman" panose="02020603050405020304" pitchFamily="18" charset="0"/>
                        <a:sym typeface="Calibri"/>
                      </a:endParaRPr>
                    </a:p>
                  </a:txBody>
                  <a:tcPr marL="36000" marR="36000" marT="36000" marB="36000" anchor="ctr" horzOverflow="overflow">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
                          <a:srgbClr val="63666A"/>
                        </a:buClr>
                        <a:buSzPct val="100000"/>
                        <a:buFont typeface="Arial"/>
                        <a:buNone/>
                        <a:tabLst/>
                        <a:defRPr spc="0">
                          <a:solidFill>
                            <a:srgbClr val="FF0000"/>
                          </a:solidFill>
                          <a:latin typeface="Calibri"/>
                          <a:ea typeface="Calibri"/>
                          <a:cs typeface="Calibri"/>
                          <a:sym typeface="Calibri"/>
                        </a:defRPr>
                      </a:pPr>
                      <a:r>
                        <a:rPr kumimoji="0" lang="en-GB" sz="800" b="1" i="0" u="none" strike="noStrike" kern="1200" cap="none" spc="0" normalizeH="0" baseline="0" noProof="0" dirty="0">
                          <a:ln>
                            <a:noFill/>
                          </a:ln>
                          <a:solidFill>
                            <a:srgbClr val="006A71"/>
                          </a:solidFill>
                          <a:effectLst/>
                          <a:uLnTx/>
                          <a:uFillTx/>
                          <a:latin typeface="Wingdings" panose="05000000000000000000" pitchFamily="2" charset="2"/>
                          <a:ea typeface="Calibri" panose="020F0502020204030204" pitchFamily="34" charset="0"/>
                          <a:cs typeface="Times New Roman" panose="02020603050405020304" pitchFamily="18" charset="0"/>
                          <a:sym typeface="Calibri"/>
                        </a:rPr>
                        <a:t>ü</a:t>
                      </a:r>
                      <a:endParaRPr kumimoji="0" lang="en-GB" sz="800" b="0"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Times New Roman" panose="02020603050405020304" pitchFamily="18" charset="0"/>
                        <a:sym typeface="Calibri"/>
                      </a:endParaRPr>
                    </a:p>
                  </a:txBody>
                  <a:tcPr marL="36000" marR="36000" marT="36000" marB="36000" anchor="ctr" horzOverflow="overflow">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
                          <a:srgbClr val="63666A"/>
                        </a:buClr>
                        <a:buSzPct val="100000"/>
                        <a:buFont typeface="Arial"/>
                        <a:buNone/>
                        <a:tabLst/>
                        <a:defRPr spc="0">
                          <a:solidFill>
                            <a:srgbClr val="FF0000"/>
                          </a:solidFill>
                          <a:latin typeface="Calibri"/>
                          <a:ea typeface="Calibri"/>
                          <a:cs typeface="Calibri"/>
                          <a:sym typeface="Calibri"/>
                        </a:defRPr>
                      </a:pPr>
                      <a:r>
                        <a:rPr kumimoji="0" lang="en-GB" sz="800" b="1" i="0" u="none" strike="noStrike" kern="1200" cap="none" spc="0" normalizeH="0" baseline="0" noProof="0" dirty="0">
                          <a:ln>
                            <a:noFill/>
                          </a:ln>
                          <a:solidFill>
                            <a:srgbClr val="006A71"/>
                          </a:solidFill>
                          <a:effectLst/>
                          <a:uLnTx/>
                          <a:uFillTx/>
                          <a:latin typeface="Wingdings" panose="05000000000000000000" pitchFamily="2" charset="2"/>
                          <a:ea typeface="Calibri" panose="020F0502020204030204" pitchFamily="34" charset="0"/>
                          <a:cs typeface="Times New Roman" panose="02020603050405020304" pitchFamily="18" charset="0"/>
                          <a:sym typeface="Calibri"/>
                        </a:rPr>
                        <a:t>ü</a:t>
                      </a:r>
                      <a:endParaRPr kumimoji="0" lang="en-GB" sz="800" b="0"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Times New Roman" panose="02020603050405020304" pitchFamily="18" charset="0"/>
                        <a:sym typeface="Calibri"/>
                      </a:endParaRPr>
                    </a:p>
                  </a:txBody>
                  <a:tcPr marL="36000" marR="36000" marT="36000" marB="36000" anchor="ctr" horzOverflow="overflow">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
                          <a:srgbClr val="63666A"/>
                        </a:buClr>
                        <a:buSzPct val="100000"/>
                        <a:buFont typeface="Arial"/>
                        <a:buNone/>
                        <a:tabLst/>
                        <a:defRPr spc="0">
                          <a:solidFill>
                            <a:srgbClr val="FF0000"/>
                          </a:solidFill>
                          <a:latin typeface="Calibri"/>
                          <a:ea typeface="Calibri"/>
                          <a:cs typeface="Calibri"/>
                          <a:sym typeface="Calibri"/>
                        </a:defRPr>
                      </a:pPr>
                      <a:r>
                        <a:rPr kumimoji="0" lang="en-GB" sz="800" b="1" i="0" u="none" strike="noStrike" kern="1200" cap="none" spc="0" normalizeH="0" baseline="0" noProof="0" dirty="0">
                          <a:ln>
                            <a:noFill/>
                          </a:ln>
                          <a:solidFill>
                            <a:srgbClr val="006A71"/>
                          </a:solidFill>
                          <a:effectLst/>
                          <a:uLnTx/>
                          <a:uFillTx/>
                          <a:latin typeface="Wingdings" panose="05000000000000000000" pitchFamily="2" charset="2"/>
                          <a:ea typeface="Calibri" panose="020F0502020204030204" pitchFamily="34" charset="0"/>
                          <a:cs typeface="Times New Roman" panose="02020603050405020304" pitchFamily="18" charset="0"/>
                          <a:sym typeface="Calibri"/>
                        </a:rPr>
                        <a:t>ü</a:t>
                      </a:r>
                      <a:endParaRPr kumimoji="0" lang="en-GB" sz="800" b="0"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Times New Roman" panose="02020603050405020304" pitchFamily="18" charset="0"/>
                        <a:sym typeface="Calibri"/>
                      </a:endParaRPr>
                    </a:p>
                  </a:txBody>
                  <a:tcPr marL="36000" marR="36000" marT="36000" marB="36000" anchor="ctr" horzOverflow="overflow">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
                          <a:srgbClr val="63666A"/>
                        </a:buClr>
                        <a:buSzPct val="100000"/>
                        <a:buFont typeface="Arial"/>
                        <a:buNone/>
                        <a:tabLst/>
                        <a:defRPr spc="0">
                          <a:solidFill>
                            <a:srgbClr val="FF0000"/>
                          </a:solidFill>
                          <a:latin typeface="Calibri"/>
                          <a:ea typeface="Calibri"/>
                          <a:cs typeface="Calibri"/>
                          <a:sym typeface="Calibri"/>
                        </a:defRPr>
                      </a:pPr>
                      <a:r>
                        <a:rPr kumimoji="0" lang="en-GB" sz="800" b="1" i="0" u="none" strike="noStrike" kern="1200" cap="none" spc="0" normalizeH="0" baseline="0" noProof="0" dirty="0">
                          <a:ln>
                            <a:noFill/>
                          </a:ln>
                          <a:solidFill>
                            <a:srgbClr val="006A71"/>
                          </a:solidFill>
                          <a:effectLst/>
                          <a:uLnTx/>
                          <a:uFillTx/>
                          <a:latin typeface="Wingdings" panose="05000000000000000000" pitchFamily="2" charset="2"/>
                          <a:ea typeface="Calibri" panose="020F0502020204030204" pitchFamily="34" charset="0"/>
                          <a:cs typeface="Times New Roman" panose="02020603050405020304" pitchFamily="18" charset="0"/>
                          <a:sym typeface="Calibri"/>
                        </a:rPr>
                        <a:t>ü</a:t>
                      </a:r>
                      <a:endParaRPr kumimoji="0" lang="en-GB" sz="800" b="0"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Times New Roman" panose="02020603050405020304" pitchFamily="18" charset="0"/>
                        <a:sym typeface="Calibri"/>
                      </a:endParaRPr>
                    </a:p>
                  </a:txBody>
                  <a:tcPr marL="36000" marR="36000" marT="36000" marB="36000" anchor="ctr" horzOverflow="overflow">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
                          <a:srgbClr val="63666A"/>
                        </a:buClr>
                        <a:buSzPct val="100000"/>
                        <a:buFont typeface="Arial"/>
                        <a:buNone/>
                        <a:tabLst/>
                        <a:defRPr spc="0">
                          <a:solidFill>
                            <a:srgbClr val="FF0000"/>
                          </a:solidFill>
                          <a:latin typeface="Calibri"/>
                          <a:ea typeface="Calibri"/>
                          <a:cs typeface="Calibri"/>
                          <a:sym typeface="Calibri"/>
                        </a:defRPr>
                      </a:pPr>
                      <a:r>
                        <a:rPr kumimoji="0" lang="en-GB" sz="800" b="1" i="0" u="none" strike="noStrike" kern="1200" cap="none" spc="0" normalizeH="0" baseline="0" noProof="0" dirty="0">
                          <a:ln>
                            <a:noFill/>
                          </a:ln>
                          <a:solidFill>
                            <a:srgbClr val="006A71"/>
                          </a:solidFill>
                          <a:effectLst/>
                          <a:uLnTx/>
                          <a:uFillTx/>
                          <a:latin typeface="Wingdings" panose="05000000000000000000" pitchFamily="2" charset="2"/>
                          <a:ea typeface="Calibri" panose="020F0502020204030204" pitchFamily="34" charset="0"/>
                          <a:cs typeface="Times New Roman" panose="02020603050405020304" pitchFamily="18" charset="0"/>
                          <a:sym typeface="Calibri"/>
                        </a:rPr>
                        <a:t>ü</a:t>
                      </a:r>
                      <a:endParaRPr kumimoji="0" lang="en-GB" sz="800" b="0"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Times New Roman" panose="02020603050405020304" pitchFamily="18" charset="0"/>
                        <a:sym typeface="Calibri"/>
                      </a:endParaRPr>
                    </a:p>
                  </a:txBody>
                  <a:tcPr marL="36000" marR="36000" marT="36000" marB="36000" anchor="ctr" horzOverflow="overflow">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
                          <a:srgbClr val="63666A"/>
                        </a:buClr>
                        <a:buSzPct val="100000"/>
                        <a:buFont typeface="Arial"/>
                        <a:buNone/>
                        <a:tabLst/>
                        <a:defRPr spc="0">
                          <a:solidFill>
                            <a:srgbClr val="FF0000"/>
                          </a:solidFill>
                          <a:latin typeface="Calibri"/>
                          <a:ea typeface="Calibri"/>
                          <a:cs typeface="Calibri"/>
                          <a:sym typeface="Calibri"/>
                        </a:defRPr>
                      </a:pPr>
                      <a:r>
                        <a:rPr kumimoji="0" lang="en-GB" sz="800" b="1" i="0" u="none" strike="noStrike" kern="1200" cap="none" spc="0" normalizeH="0" baseline="0" noProof="0" dirty="0">
                          <a:ln>
                            <a:noFill/>
                          </a:ln>
                          <a:solidFill>
                            <a:srgbClr val="006A71"/>
                          </a:solidFill>
                          <a:effectLst/>
                          <a:uLnTx/>
                          <a:uFillTx/>
                          <a:latin typeface="Wingdings" panose="05000000000000000000" pitchFamily="2" charset="2"/>
                          <a:ea typeface="Calibri" panose="020F0502020204030204" pitchFamily="34" charset="0"/>
                          <a:cs typeface="Times New Roman" panose="02020603050405020304" pitchFamily="18" charset="0"/>
                          <a:sym typeface="Calibri"/>
                        </a:rPr>
                        <a:t>ü</a:t>
                      </a:r>
                      <a:endParaRPr kumimoji="0" lang="en-GB" sz="800" b="0"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Times New Roman" panose="02020603050405020304" pitchFamily="18" charset="0"/>
                        <a:sym typeface="Calibri"/>
                      </a:endParaRPr>
                    </a:p>
                  </a:txBody>
                  <a:tcPr marL="36000" marR="36000" marT="36000" marB="36000" anchor="ctr" horzOverflow="overflow">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
                          <a:srgbClr val="63666A"/>
                        </a:buClr>
                        <a:buSzPct val="100000"/>
                        <a:buFont typeface="Arial"/>
                        <a:buNone/>
                        <a:tabLst/>
                        <a:defRPr spc="0">
                          <a:solidFill>
                            <a:srgbClr val="FF0000"/>
                          </a:solidFill>
                          <a:latin typeface="Calibri"/>
                          <a:ea typeface="Calibri"/>
                          <a:cs typeface="Calibri"/>
                          <a:sym typeface="Calibri"/>
                        </a:defRPr>
                      </a:pPr>
                      <a:r>
                        <a:rPr kumimoji="0" lang="en-GB" sz="800" b="1" i="0" u="none" strike="noStrike" kern="1200" cap="none" spc="0" normalizeH="0" baseline="0" noProof="0" dirty="0">
                          <a:ln>
                            <a:noFill/>
                          </a:ln>
                          <a:solidFill>
                            <a:srgbClr val="006A71"/>
                          </a:solidFill>
                          <a:effectLst/>
                          <a:uLnTx/>
                          <a:uFillTx/>
                          <a:latin typeface="Wingdings" panose="05000000000000000000" pitchFamily="2" charset="2"/>
                          <a:ea typeface="Calibri" panose="020F0502020204030204" pitchFamily="34" charset="0"/>
                          <a:cs typeface="Times New Roman" panose="02020603050405020304" pitchFamily="18" charset="0"/>
                          <a:sym typeface="Calibri"/>
                        </a:rPr>
                        <a:t>ü</a:t>
                      </a:r>
                      <a:endParaRPr kumimoji="0" lang="en-GB" sz="800" b="0"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Times New Roman" panose="02020603050405020304" pitchFamily="18" charset="0"/>
                        <a:sym typeface="Calibri"/>
                      </a:endParaRPr>
                    </a:p>
                  </a:txBody>
                  <a:tcPr marL="36000" marR="36000" marT="36000" marB="36000" anchor="ctr" horzOverflow="overflow">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
                          <a:srgbClr val="63666A"/>
                        </a:buClr>
                        <a:buSzPct val="100000"/>
                        <a:buFont typeface="Arial"/>
                        <a:buNone/>
                        <a:tabLst/>
                        <a:defRPr spc="0">
                          <a:solidFill>
                            <a:srgbClr val="FF0000"/>
                          </a:solidFill>
                          <a:latin typeface="Calibri"/>
                          <a:ea typeface="Calibri"/>
                          <a:cs typeface="Calibri"/>
                          <a:sym typeface="Calibri"/>
                        </a:defRPr>
                      </a:pPr>
                      <a:r>
                        <a:rPr kumimoji="0" lang="en-GB" sz="800" b="1" i="0" u="none" strike="noStrike" kern="1200" cap="none" spc="0" normalizeH="0" baseline="0" noProof="0" dirty="0">
                          <a:ln>
                            <a:noFill/>
                          </a:ln>
                          <a:solidFill>
                            <a:srgbClr val="006A71"/>
                          </a:solidFill>
                          <a:effectLst/>
                          <a:uLnTx/>
                          <a:uFillTx/>
                          <a:latin typeface="Wingdings" panose="05000000000000000000" pitchFamily="2" charset="2"/>
                          <a:ea typeface="Calibri" panose="020F0502020204030204" pitchFamily="34" charset="0"/>
                          <a:cs typeface="Times New Roman" panose="02020603050405020304" pitchFamily="18" charset="0"/>
                          <a:sym typeface="Calibri"/>
                        </a:rPr>
                        <a:t>ü</a:t>
                      </a:r>
                      <a:endParaRPr kumimoji="0" lang="en-GB" sz="800" b="0"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Times New Roman" panose="02020603050405020304" pitchFamily="18" charset="0"/>
                        <a:sym typeface="Calibri"/>
                      </a:endParaRPr>
                    </a:p>
                  </a:txBody>
                  <a:tcPr marL="36000" marR="36000" marT="36000" marB="36000" anchor="ctr" horzOverflow="overflow">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
                          <a:srgbClr val="63666A"/>
                        </a:buClr>
                        <a:buSzPct val="100000"/>
                        <a:buFont typeface="Arial"/>
                        <a:buNone/>
                        <a:tabLst/>
                        <a:defRPr spc="0">
                          <a:solidFill>
                            <a:srgbClr val="FF0000"/>
                          </a:solidFill>
                          <a:latin typeface="Calibri"/>
                          <a:ea typeface="Calibri"/>
                          <a:cs typeface="Calibri"/>
                          <a:sym typeface="Calibri"/>
                        </a:defRPr>
                      </a:pPr>
                      <a:r>
                        <a:rPr kumimoji="0" lang="en-GB" sz="800" b="1" i="0" u="none" strike="noStrike" kern="1200" cap="none" spc="0" normalizeH="0" baseline="0" noProof="0" dirty="0">
                          <a:ln>
                            <a:noFill/>
                          </a:ln>
                          <a:solidFill>
                            <a:srgbClr val="006A71"/>
                          </a:solidFill>
                          <a:effectLst/>
                          <a:uLnTx/>
                          <a:uFillTx/>
                          <a:latin typeface="Wingdings" panose="05000000000000000000" pitchFamily="2" charset="2"/>
                          <a:ea typeface="Calibri" panose="020F0502020204030204" pitchFamily="34" charset="0"/>
                          <a:cs typeface="Times New Roman" panose="02020603050405020304" pitchFamily="18" charset="0"/>
                          <a:sym typeface="Calibri"/>
                        </a:rPr>
                        <a:t>ü</a:t>
                      </a:r>
                      <a:endParaRPr kumimoji="0" lang="en-GB" sz="800" b="0"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Times New Roman" panose="02020603050405020304" pitchFamily="18" charset="0"/>
                        <a:sym typeface="Calibri"/>
                      </a:endParaRPr>
                    </a:p>
                  </a:txBody>
                  <a:tcPr marL="36000" marR="36000" marT="36000" marB="36000" anchor="ctr" horzOverflow="overflow">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
                          <a:srgbClr val="63666A"/>
                        </a:buClr>
                        <a:buSzPct val="100000"/>
                        <a:buFont typeface="Arial"/>
                        <a:buNone/>
                        <a:tabLst/>
                        <a:defRPr spc="0">
                          <a:solidFill>
                            <a:srgbClr val="FF0000"/>
                          </a:solidFill>
                          <a:latin typeface="Calibri"/>
                          <a:ea typeface="Calibri"/>
                          <a:cs typeface="Calibri"/>
                          <a:sym typeface="Calibri"/>
                        </a:defRPr>
                      </a:pPr>
                      <a:r>
                        <a:rPr kumimoji="0" lang="en-GB" sz="800" b="1" i="0" u="none" strike="noStrike" kern="1200" cap="none" spc="0" normalizeH="0" baseline="0" noProof="0" dirty="0">
                          <a:ln>
                            <a:noFill/>
                          </a:ln>
                          <a:solidFill>
                            <a:srgbClr val="006A71"/>
                          </a:solidFill>
                          <a:effectLst/>
                          <a:uLnTx/>
                          <a:uFillTx/>
                          <a:latin typeface="Wingdings" panose="05000000000000000000" pitchFamily="2" charset="2"/>
                          <a:ea typeface="Calibri" panose="020F0502020204030204" pitchFamily="34" charset="0"/>
                          <a:cs typeface="Times New Roman" panose="02020603050405020304" pitchFamily="18" charset="0"/>
                          <a:sym typeface="Calibri"/>
                        </a:rPr>
                        <a:t>ü</a:t>
                      </a:r>
                      <a:endParaRPr kumimoji="0" lang="en-GB" sz="800" b="0"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Times New Roman" panose="02020603050405020304" pitchFamily="18" charset="0"/>
                        <a:sym typeface="Calibri"/>
                      </a:endParaRPr>
                    </a:p>
                  </a:txBody>
                  <a:tcPr marL="36000" marR="36000" marT="36000" marB="36000" anchor="ctr" horzOverflow="overflow">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
                          <a:srgbClr val="63666A"/>
                        </a:buClr>
                        <a:buSzPct val="100000"/>
                        <a:buFont typeface="Arial"/>
                        <a:buNone/>
                        <a:tabLst/>
                        <a:defRPr spc="0">
                          <a:solidFill>
                            <a:srgbClr val="FF0000"/>
                          </a:solidFill>
                          <a:latin typeface="Calibri"/>
                          <a:ea typeface="Calibri"/>
                          <a:cs typeface="Calibri"/>
                          <a:sym typeface="Calibri"/>
                        </a:defRPr>
                      </a:pPr>
                      <a:r>
                        <a:rPr kumimoji="0" lang="en-GB" sz="800" b="1" i="0" u="none" strike="noStrike" kern="1200" cap="none" spc="0" normalizeH="0" baseline="0" noProof="0" dirty="0">
                          <a:ln>
                            <a:noFill/>
                          </a:ln>
                          <a:solidFill>
                            <a:srgbClr val="006A71"/>
                          </a:solidFill>
                          <a:effectLst/>
                          <a:uLnTx/>
                          <a:uFillTx/>
                          <a:latin typeface="Wingdings" panose="05000000000000000000" pitchFamily="2" charset="2"/>
                          <a:ea typeface="Calibri" panose="020F0502020204030204" pitchFamily="34" charset="0"/>
                          <a:cs typeface="Times New Roman" panose="02020603050405020304" pitchFamily="18" charset="0"/>
                          <a:sym typeface="Calibri"/>
                        </a:rPr>
                        <a:t>ü</a:t>
                      </a:r>
                      <a:endParaRPr kumimoji="0" lang="en-GB" sz="800" b="0"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Times New Roman" panose="02020603050405020304" pitchFamily="18" charset="0"/>
                        <a:sym typeface="Calibri"/>
                      </a:endParaRPr>
                    </a:p>
                  </a:txBody>
                  <a:tcPr marL="36000" marR="36000" marT="36000" marB="36000" anchor="ctr" horzOverflow="overflow">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solidFill>
                      <a:srgbClr val="FFFFFF"/>
                    </a:solidFill>
                  </a:tcPr>
                </a:tc>
                <a:tc>
                  <a:txBody>
                    <a:bodyPr/>
                    <a:lstStyle/>
                    <a:p>
                      <a:pPr marL="0" lvl="0" indent="0" algn="ctr">
                        <a:buClr>
                          <a:srgbClr val="63666A"/>
                        </a:buClr>
                        <a:buSzPct val="100000"/>
                        <a:buFont typeface="Arial"/>
                        <a:buNone/>
                        <a:defRPr spc="0">
                          <a:solidFill>
                            <a:srgbClr val="FF0000"/>
                          </a:solidFill>
                          <a:latin typeface="Calibri"/>
                          <a:ea typeface="Calibri"/>
                          <a:cs typeface="Calibri"/>
                          <a:sym typeface="Calibri"/>
                        </a:defRPr>
                      </a:pPr>
                      <a:endParaRPr lang="en-GB" sz="800" b="0" i="1" spc="0" dirty="0">
                        <a:solidFill>
                          <a:srgbClr val="0070C0"/>
                        </a:solidFill>
                        <a:latin typeface="Calibri"/>
                        <a:ea typeface="Calibri"/>
                        <a:cs typeface="Calibri"/>
                        <a:sym typeface="GE Inspira Sans"/>
                      </a:endParaRPr>
                    </a:p>
                  </a:txBody>
                  <a:tcPr marL="36000" marR="36000" marT="36000" marB="36000" anchor="ctr" horzOverflow="overflow">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solidFill>
                      <a:srgbClr val="006A71"/>
                    </a:solidFill>
                  </a:tcPr>
                </a:tc>
                <a:extLst>
                  <a:ext uri="{0D108BD9-81ED-4DB2-BD59-A6C34878D82A}">
                    <a16:rowId xmlns="" xmlns:a16="http://schemas.microsoft.com/office/drawing/2014/main" val="1134051678"/>
                  </a:ext>
                </a:extLst>
              </a:tr>
            </a:tbl>
          </a:graphicData>
        </a:graphic>
      </p:graphicFrame>
      <p:sp>
        <p:nvSpPr>
          <p:cNvPr id="3" name="Speech Bubble: Rectangle 2">
            <a:extLst>
              <a:ext uri="{FF2B5EF4-FFF2-40B4-BE49-F238E27FC236}">
                <a16:creationId xmlns="" xmlns:a16="http://schemas.microsoft.com/office/drawing/2014/main" id="{B99075FA-41BD-4574-9F7F-7591848875CD}"/>
              </a:ext>
            </a:extLst>
          </p:cNvPr>
          <p:cNvSpPr/>
          <p:nvPr/>
        </p:nvSpPr>
        <p:spPr>
          <a:xfrm>
            <a:off x="815340" y="1927860"/>
            <a:ext cx="1036320" cy="853440"/>
          </a:xfrm>
          <a:prstGeom prst="wedgeRectCallout">
            <a:avLst>
              <a:gd name="adj1" fmla="val -20833"/>
              <a:gd name="adj2" fmla="val 76786"/>
            </a:avLst>
          </a:prstGeom>
          <a:solidFill>
            <a:srgbClr val="CCE4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solidFill>
                <a:latin typeface="Arial" panose="020B0604020202020204" pitchFamily="34" charset="0"/>
                <a:cs typeface="Arial" panose="020B0604020202020204" pitchFamily="34" charset="0"/>
              </a:rPr>
              <a:t>Which of our strategic priority actions…</a:t>
            </a:r>
          </a:p>
        </p:txBody>
      </p:sp>
      <p:sp>
        <p:nvSpPr>
          <p:cNvPr id="14" name="Speech Bubble: Rectangle 13">
            <a:extLst>
              <a:ext uri="{FF2B5EF4-FFF2-40B4-BE49-F238E27FC236}">
                <a16:creationId xmlns="" xmlns:a16="http://schemas.microsoft.com/office/drawing/2014/main" id="{FF06B9E4-75FE-4A5F-8EC9-AC08B8E2784F}"/>
              </a:ext>
            </a:extLst>
          </p:cNvPr>
          <p:cNvSpPr/>
          <p:nvPr/>
        </p:nvSpPr>
        <p:spPr>
          <a:xfrm>
            <a:off x="2423160" y="1783080"/>
            <a:ext cx="1036320" cy="853440"/>
          </a:xfrm>
          <a:prstGeom prst="wedgeRectCallout">
            <a:avLst>
              <a:gd name="adj1" fmla="val 67402"/>
              <a:gd name="adj2" fmla="val -19643"/>
            </a:avLst>
          </a:prstGeom>
          <a:solidFill>
            <a:srgbClr val="CCE4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solidFill>
                <a:latin typeface="Arial" panose="020B0604020202020204" pitchFamily="34" charset="0"/>
                <a:cs typeface="Arial" panose="020B0604020202020204" pitchFamily="34" charset="0"/>
              </a:rPr>
              <a:t>Support which other actions…</a:t>
            </a:r>
          </a:p>
        </p:txBody>
      </p:sp>
      <p:sp>
        <p:nvSpPr>
          <p:cNvPr id="7" name="Rectangle 6">
            <a:extLst>
              <a:ext uri="{FF2B5EF4-FFF2-40B4-BE49-F238E27FC236}">
                <a16:creationId xmlns="" xmlns:a16="http://schemas.microsoft.com/office/drawing/2014/main" id="{0502F197-E0EB-4987-9B78-88D877996D24}"/>
              </a:ext>
            </a:extLst>
          </p:cNvPr>
          <p:cNvSpPr/>
          <p:nvPr/>
        </p:nvSpPr>
        <p:spPr>
          <a:xfrm>
            <a:off x="369797" y="1229082"/>
            <a:ext cx="3089683" cy="707886"/>
          </a:xfrm>
          <a:prstGeom prst="rect">
            <a:avLst/>
          </a:prstGeom>
        </p:spPr>
        <p:txBody>
          <a:bodyPr wrap="square">
            <a:spAutoFit/>
          </a:bodyPr>
          <a:lstStyle/>
          <a:p>
            <a:r>
              <a:rPr lang="en-GB" sz="1000" dirty="0">
                <a:latin typeface="Arial" panose="020B0604020202020204" pitchFamily="34" charset="0"/>
                <a:cs typeface="Arial" panose="020B0604020202020204" pitchFamily="34" charset="0"/>
              </a:rPr>
              <a:t>Our two supporting strategic priorities – maintaining excellent quality, financial, and operational performance and being enterprising cut across all of our strategic actions.</a:t>
            </a:r>
            <a:endParaRPr lang="en-GB" sz="1000" dirty="0"/>
          </a:p>
        </p:txBody>
      </p:sp>
      <p:pic>
        <p:nvPicPr>
          <p:cNvPr id="8" name="Picture 7">
            <a:extLst>
              <a:ext uri="{FF2B5EF4-FFF2-40B4-BE49-F238E27FC236}">
                <a16:creationId xmlns="" xmlns:a16="http://schemas.microsoft.com/office/drawing/2014/main" id="{1B750F12-C081-4742-9AF4-19ED45A96294}"/>
              </a:ext>
            </a:extLst>
          </p:cNvPr>
          <p:cNvPicPr>
            <a:picLocks noChangeAspect="1"/>
          </p:cNvPicPr>
          <p:nvPr/>
        </p:nvPicPr>
        <p:blipFill rotWithShape="1">
          <a:blip r:embed="rId2"/>
          <a:srcRect r="63168"/>
          <a:stretch/>
        </p:blipFill>
        <p:spPr>
          <a:xfrm>
            <a:off x="493775" y="6197389"/>
            <a:ext cx="549581" cy="531763"/>
          </a:xfrm>
          <a:prstGeom prst="rect">
            <a:avLst/>
          </a:prstGeom>
        </p:spPr>
      </p:pic>
      <p:sp>
        <p:nvSpPr>
          <p:cNvPr id="9" name="Rectangle 8">
            <a:extLst>
              <a:ext uri="{FF2B5EF4-FFF2-40B4-BE49-F238E27FC236}">
                <a16:creationId xmlns="" xmlns:a16="http://schemas.microsoft.com/office/drawing/2014/main" id="{12A88E88-159F-4A66-8ED2-4E4F97781570}"/>
              </a:ext>
            </a:extLst>
          </p:cNvPr>
          <p:cNvSpPr/>
          <p:nvPr/>
        </p:nvSpPr>
        <p:spPr>
          <a:xfrm>
            <a:off x="1043356" y="6309380"/>
            <a:ext cx="3344185" cy="307777"/>
          </a:xfrm>
          <a:prstGeom prst="rect">
            <a:avLst/>
          </a:prstGeom>
        </p:spPr>
        <p:txBody>
          <a:bodyPr wrap="none">
            <a:spAutoFit/>
          </a:bodyPr>
          <a:lstStyle/>
          <a:p>
            <a:r>
              <a:rPr lang="en-GB" sz="1400" i="1" dirty="0">
                <a:solidFill>
                  <a:srgbClr val="006A71"/>
                </a:solidFill>
              </a:rPr>
              <a:t>Excellence in care, research and innovation</a:t>
            </a:r>
            <a:endParaRPr lang="en-GB" sz="1400" dirty="0"/>
          </a:p>
        </p:txBody>
      </p:sp>
    </p:spTree>
    <p:extLst>
      <p:ext uri="{BB962C8B-B14F-4D97-AF65-F5344CB8AC3E}">
        <p14:creationId xmlns:p14="http://schemas.microsoft.com/office/powerpoint/2010/main" val="37288869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5D444BA-3404-4018-A89F-C4B67291C6C2}"/>
              </a:ext>
            </a:extLst>
          </p:cNvPr>
          <p:cNvSpPr>
            <a:spLocks noGrp="1"/>
          </p:cNvSpPr>
          <p:nvPr>
            <p:ph type="title"/>
          </p:nvPr>
        </p:nvSpPr>
        <p:spPr>
          <a:xfrm>
            <a:off x="493775" y="219456"/>
            <a:ext cx="8254937" cy="411480"/>
          </a:xfrm>
        </p:spPr>
        <p:txBody>
          <a:bodyPr anchor="t"/>
          <a:lstStyle/>
          <a:p>
            <a:r>
              <a:rPr lang="en-GB" b="1" dirty="0">
                <a:solidFill>
                  <a:srgbClr val="006A71"/>
                </a:solidFill>
              </a:rPr>
              <a:t>APPENDIX B: </a:t>
            </a:r>
            <a:r>
              <a:rPr lang="en-GB" dirty="0">
                <a:solidFill>
                  <a:srgbClr val="006A71"/>
                </a:solidFill>
              </a:rPr>
              <a:t>New Clinical Model – Service Availability by location type </a:t>
            </a:r>
          </a:p>
        </p:txBody>
      </p:sp>
      <p:graphicFrame>
        <p:nvGraphicFramePr>
          <p:cNvPr id="6" name="Table 5">
            <a:extLst>
              <a:ext uri="{FF2B5EF4-FFF2-40B4-BE49-F238E27FC236}">
                <a16:creationId xmlns="" xmlns:a16="http://schemas.microsoft.com/office/drawing/2014/main" id="{0C420186-5C15-4336-9A20-FD5EA70AFB8C}"/>
              </a:ext>
            </a:extLst>
          </p:cNvPr>
          <p:cNvGraphicFramePr>
            <a:graphicFrameLocks noGrp="1"/>
          </p:cNvGraphicFramePr>
          <p:nvPr>
            <p:extLst>
              <p:ext uri="{D42A27DB-BD31-4B8C-83A1-F6EECF244321}">
                <p14:modId xmlns:p14="http://schemas.microsoft.com/office/powerpoint/2010/main" val="3599713284"/>
              </p:ext>
            </p:extLst>
          </p:nvPr>
        </p:nvGraphicFramePr>
        <p:xfrm>
          <a:off x="431800" y="1005207"/>
          <a:ext cx="8316913" cy="5193960"/>
        </p:xfrm>
        <a:graphic>
          <a:graphicData uri="http://schemas.openxmlformats.org/drawingml/2006/table">
            <a:tbl>
              <a:tblPr firstRow="1" bandRow="1">
                <a:tableStyleId>{5940675A-B579-460E-94D1-54222C63F5DA}</a:tableStyleId>
              </a:tblPr>
              <a:tblGrid>
                <a:gridCol w="962660">
                  <a:extLst>
                    <a:ext uri="{9D8B030D-6E8A-4147-A177-3AD203B41FA5}">
                      <a16:colId xmlns="" xmlns:a16="http://schemas.microsoft.com/office/drawing/2014/main" val="4250570420"/>
                    </a:ext>
                  </a:extLst>
                </a:gridCol>
                <a:gridCol w="4122420">
                  <a:extLst>
                    <a:ext uri="{9D8B030D-6E8A-4147-A177-3AD203B41FA5}">
                      <a16:colId xmlns="" xmlns:a16="http://schemas.microsoft.com/office/drawing/2014/main" val="2955509676"/>
                    </a:ext>
                  </a:extLst>
                </a:gridCol>
                <a:gridCol w="3231833">
                  <a:extLst>
                    <a:ext uri="{9D8B030D-6E8A-4147-A177-3AD203B41FA5}">
                      <a16:colId xmlns="" xmlns:a16="http://schemas.microsoft.com/office/drawing/2014/main" val="452029028"/>
                    </a:ext>
                  </a:extLst>
                </a:gridCol>
              </a:tblGrid>
              <a:tr h="237270">
                <a:tc>
                  <a:txBody>
                    <a:bodyPr/>
                    <a:lstStyle/>
                    <a:p>
                      <a:pPr algn="ctr"/>
                      <a:r>
                        <a:rPr lang="en-GB" sz="850" b="1" dirty="0">
                          <a:latin typeface="Arial" panose="020B0604020202020204" pitchFamily="34" charset="0"/>
                          <a:cs typeface="Arial" panose="020B0604020202020204" pitchFamily="34" charset="0"/>
                        </a:rPr>
                        <a:t>Element of Networked</a:t>
                      </a:r>
                      <a:r>
                        <a:rPr lang="en-GB" sz="850" b="1" baseline="0" dirty="0">
                          <a:latin typeface="Arial" panose="020B0604020202020204" pitchFamily="34" charset="0"/>
                          <a:cs typeface="Arial" panose="020B0604020202020204" pitchFamily="34" charset="0"/>
                        </a:rPr>
                        <a:t> Model</a:t>
                      </a:r>
                      <a:endParaRPr lang="en-GB" sz="850" b="1" dirty="0">
                        <a:latin typeface="Arial" panose="020B0604020202020204" pitchFamily="34" charset="0"/>
                        <a:cs typeface="Arial" panose="020B0604020202020204" pitchFamily="34" charset="0"/>
                      </a:endParaRPr>
                    </a:p>
                  </a:txBody>
                  <a:tcPr marL="18000" marR="18000" marT="18000" marB="18000">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solidFill>
                      <a:srgbClr val="CCE4E6"/>
                    </a:solidFill>
                  </a:tcPr>
                </a:tc>
                <a:tc>
                  <a:txBody>
                    <a:bodyPr/>
                    <a:lstStyle/>
                    <a:p>
                      <a:pPr algn="ctr"/>
                      <a:r>
                        <a:rPr lang="en-GB" sz="850" b="1" dirty="0">
                          <a:latin typeface="Arial" panose="020B0604020202020204" pitchFamily="34" charset="0"/>
                          <a:cs typeface="Arial" panose="020B0604020202020204" pitchFamily="34" charset="0"/>
                        </a:rPr>
                        <a:t>Rationale for element</a:t>
                      </a:r>
                      <a:endParaRPr lang="en-GB" sz="850" b="1" dirty="0">
                        <a:solidFill>
                          <a:srgbClr val="FF0000"/>
                        </a:solidFill>
                        <a:latin typeface="Arial" panose="020B0604020202020204" pitchFamily="34" charset="0"/>
                        <a:cs typeface="Arial" panose="020B0604020202020204" pitchFamily="34" charset="0"/>
                      </a:endParaRPr>
                    </a:p>
                  </a:txBody>
                  <a:tcPr marL="18000" marR="18000" marT="18000" marB="18000" anchor="ctr">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solidFill>
                      <a:srgbClr val="CCE4E6"/>
                    </a:solidFill>
                  </a:tcPr>
                </a:tc>
                <a:tc>
                  <a:txBody>
                    <a:bodyPr/>
                    <a:lstStyle/>
                    <a:p>
                      <a:r>
                        <a:rPr lang="en-GB" sz="850" b="1" dirty="0">
                          <a:latin typeface="Arial" panose="020B0604020202020204" pitchFamily="34" charset="0"/>
                          <a:cs typeface="Arial" panose="020B0604020202020204" pitchFamily="34" charset="0"/>
                        </a:rPr>
                        <a:t>Services available</a:t>
                      </a:r>
                    </a:p>
                  </a:txBody>
                  <a:tcPr marL="18000" marR="18000" marT="18000" marB="18000" anchor="ctr">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solidFill>
                      <a:srgbClr val="CCE4E6"/>
                    </a:solidFill>
                  </a:tcPr>
                </a:tc>
                <a:extLst>
                  <a:ext uri="{0D108BD9-81ED-4DB2-BD59-A6C34878D82A}">
                    <a16:rowId xmlns="" xmlns:a16="http://schemas.microsoft.com/office/drawing/2014/main" val="3584598485"/>
                  </a:ext>
                </a:extLst>
              </a:tr>
              <a:tr h="590602">
                <a:tc>
                  <a:txBody>
                    <a:bodyPr/>
                    <a:lstStyle/>
                    <a:p>
                      <a:pPr algn="ctr">
                        <a:spcAft>
                          <a:spcPts val="300"/>
                        </a:spcAft>
                      </a:pPr>
                      <a:r>
                        <a:rPr lang="en-GB" sz="850" b="1" dirty="0">
                          <a:solidFill>
                            <a:schemeClr val="tx1"/>
                          </a:solidFill>
                          <a:latin typeface="Arial" panose="020B0604020202020204" pitchFamily="34" charset="0"/>
                          <a:cs typeface="Arial" panose="020B0604020202020204" pitchFamily="34" charset="0"/>
                        </a:rPr>
                        <a:t>Home, work or community settings </a:t>
                      </a:r>
                      <a:r>
                        <a:rPr lang="en-GB" sz="850" b="0" dirty="0">
                          <a:solidFill>
                            <a:schemeClr val="tx1"/>
                          </a:solidFill>
                          <a:latin typeface="Arial" panose="020B0604020202020204" pitchFamily="34" charset="0"/>
                          <a:cs typeface="Arial" panose="020B0604020202020204" pitchFamily="34" charset="0"/>
                        </a:rPr>
                        <a:t>(population covered 1+)</a:t>
                      </a:r>
                    </a:p>
                  </a:txBody>
                  <a:tcPr marL="18000" marR="18000" marT="18000" marB="18000" anchor="ctr">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tcPr>
                </a:tc>
                <a:tc>
                  <a:txBody>
                    <a:bodyPr/>
                    <a:lstStyle/>
                    <a:p>
                      <a:pPr algn="ctr">
                        <a:spcAft>
                          <a:spcPts val="300"/>
                        </a:spcAft>
                      </a:pPr>
                      <a:r>
                        <a:rPr lang="en-GB" sz="850" b="0" dirty="0">
                          <a:solidFill>
                            <a:schemeClr val="tx1"/>
                          </a:solidFill>
                          <a:latin typeface="Arial" panose="020B0604020202020204" pitchFamily="34" charset="0"/>
                          <a:cs typeface="Arial" panose="020B0604020202020204" pitchFamily="34" charset="0"/>
                        </a:rPr>
                        <a:t>Care should be provided as close to patients as possible, including maximising the range of services we can provide in home or work settings. </a:t>
                      </a:r>
                    </a:p>
                  </a:txBody>
                  <a:tcPr marL="18000" marR="18000" marT="18000" marB="18000" anchor="ctr">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tcPr>
                </a:tc>
                <a:tc>
                  <a:txBody>
                    <a:bodyPr/>
                    <a:lstStyle/>
                    <a:p>
                      <a:pPr marL="171450" indent="-85725">
                        <a:spcAft>
                          <a:spcPts val="200"/>
                        </a:spcAft>
                        <a:buFont typeface="Arial" panose="020B0604020202020204" pitchFamily="34" charset="0"/>
                        <a:buChar char="•"/>
                      </a:pPr>
                      <a:r>
                        <a:rPr lang="en-GB" sz="850" b="0" dirty="0">
                          <a:solidFill>
                            <a:schemeClr val="tx1"/>
                          </a:solidFill>
                          <a:latin typeface="Arial" panose="020B0604020202020204" pitchFamily="34" charset="0"/>
                          <a:cs typeface="Arial" panose="020B0604020202020204" pitchFamily="34" charset="0"/>
                        </a:rPr>
                        <a:t>Chemotherapy – our unique </a:t>
                      </a:r>
                      <a:r>
                        <a:rPr lang="en-GB" sz="850" b="0" dirty="0" err="1">
                          <a:solidFill>
                            <a:schemeClr val="tx1"/>
                          </a:solidFill>
                          <a:latin typeface="Arial" panose="020B0604020202020204" pitchFamily="34" charset="0"/>
                          <a:cs typeface="Arial" panose="020B0604020202020204" pitchFamily="34" charset="0"/>
                        </a:rPr>
                        <a:t>CCCChemo@home</a:t>
                      </a:r>
                      <a:r>
                        <a:rPr lang="en-GB" sz="850" b="0" dirty="0">
                          <a:solidFill>
                            <a:schemeClr val="tx1"/>
                          </a:solidFill>
                          <a:latin typeface="Arial" panose="020B0604020202020204" pitchFamily="34" charset="0"/>
                          <a:cs typeface="Arial" panose="020B0604020202020204" pitchFamily="34" charset="0"/>
                        </a:rPr>
                        <a:t> and </a:t>
                      </a:r>
                      <a:r>
                        <a:rPr lang="en-GB" sz="850" b="0" dirty="0" err="1">
                          <a:solidFill>
                            <a:schemeClr val="tx1"/>
                          </a:solidFill>
                          <a:latin typeface="Arial" panose="020B0604020202020204" pitchFamily="34" charset="0"/>
                          <a:cs typeface="Arial" panose="020B0604020202020204" pitchFamily="34" charset="0"/>
                        </a:rPr>
                        <a:t>CCCChemo@work</a:t>
                      </a:r>
                      <a:r>
                        <a:rPr lang="en-GB" sz="850" b="0" dirty="0">
                          <a:solidFill>
                            <a:schemeClr val="tx1"/>
                          </a:solidFill>
                          <a:latin typeface="Arial" panose="020B0604020202020204" pitchFamily="34" charset="0"/>
                          <a:cs typeface="Arial" panose="020B0604020202020204" pitchFamily="34" charset="0"/>
                        </a:rPr>
                        <a:t> services.</a:t>
                      </a:r>
                    </a:p>
                    <a:p>
                      <a:pPr marL="171450" indent="-85725">
                        <a:spcAft>
                          <a:spcPts val="200"/>
                        </a:spcAft>
                        <a:buFont typeface="Arial" panose="020B0604020202020204" pitchFamily="34" charset="0"/>
                        <a:buChar char="•"/>
                      </a:pPr>
                      <a:r>
                        <a:rPr lang="en-GB" sz="850" b="0" dirty="0">
                          <a:solidFill>
                            <a:schemeClr val="tx1"/>
                          </a:solidFill>
                          <a:latin typeface="Arial" panose="020B0604020202020204" pitchFamily="34" charset="0"/>
                          <a:cs typeface="Arial" panose="020B0604020202020204" pitchFamily="34" charset="0"/>
                        </a:rPr>
                        <a:t>Telehealth services</a:t>
                      </a:r>
                    </a:p>
                    <a:p>
                      <a:pPr marL="171450" indent="-85725">
                        <a:spcAft>
                          <a:spcPts val="200"/>
                        </a:spcAft>
                        <a:buFont typeface="Arial" panose="020B0604020202020204" pitchFamily="34" charset="0"/>
                        <a:buChar char="•"/>
                      </a:pPr>
                      <a:r>
                        <a:rPr lang="en-GB" sz="850" b="0" dirty="0">
                          <a:solidFill>
                            <a:schemeClr val="tx1"/>
                          </a:solidFill>
                          <a:latin typeface="Arial" panose="020B0604020202020204" pitchFamily="34" charset="0"/>
                          <a:cs typeface="Arial" panose="020B0604020202020204" pitchFamily="34" charset="0"/>
                        </a:rPr>
                        <a:t>Patient portal – patient access to their own care and information.</a:t>
                      </a:r>
                      <a:endParaRPr lang="en-GB" sz="850" b="0" dirty="0">
                        <a:solidFill>
                          <a:schemeClr val="tx1"/>
                        </a:solidFill>
                        <a:highlight>
                          <a:srgbClr val="FFFF00"/>
                        </a:highlight>
                        <a:latin typeface="Arial" panose="020B0604020202020204" pitchFamily="34" charset="0"/>
                        <a:cs typeface="Arial" panose="020B0604020202020204" pitchFamily="34" charset="0"/>
                      </a:endParaRPr>
                    </a:p>
                  </a:txBody>
                  <a:tcPr marL="18000" marR="18000" marT="18000" marB="18000">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tcPr>
                </a:tc>
                <a:extLst>
                  <a:ext uri="{0D108BD9-81ED-4DB2-BD59-A6C34878D82A}">
                    <a16:rowId xmlns="" xmlns:a16="http://schemas.microsoft.com/office/drawing/2014/main" val="1449399435"/>
                  </a:ext>
                </a:extLst>
              </a:tr>
              <a:tr h="506864">
                <a:tc>
                  <a:txBody>
                    <a:bodyPr/>
                    <a:lstStyle/>
                    <a:p>
                      <a:pPr algn="ctr">
                        <a:spcAft>
                          <a:spcPts val="300"/>
                        </a:spcAft>
                      </a:pPr>
                      <a:r>
                        <a:rPr lang="en-GB" sz="850" b="1" dirty="0">
                          <a:solidFill>
                            <a:schemeClr val="tx1"/>
                          </a:solidFill>
                          <a:latin typeface="Arial" panose="020B0604020202020204" pitchFamily="34" charset="0"/>
                          <a:cs typeface="Arial" panose="020B0604020202020204" pitchFamily="34" charset="0"/>
                        </a:rPr>
                        <a:t>Local </a:t>
                      </a:r>
                      <a:br>
                        <a:rPr lang="en-GB" sz="850" b="1" dirty="0">
                          <a:solidFill>
                            <a:schemeClr val="tx1"/>
                          </a:solidFill>
                          <a:latin typeface="Arial" panose="020B0604020202020204" pitchFamily="34" charset="0"/>
                          <a:cs typeface="Arial" panose="020B0604020202020204" pitchFamily="34" charset="0"/>
                        </a:rPr>
                      </a:br>
                      <a:r>
                        <a:rPr lang="en-GB" sz="850" b="1" dirty="0">
                          <a:solidFill>
                            <a:schemeClr val="tx1"/>
                          </a:solidFill>
                          <a:latin typeface="Arial" panose="020B0604020202020204" pitchFamily="34" charset="0"/>
                          <a:cs typeface="Arial" panose="020B0604020202020204" pitchFamily="34" charset="0"/>
                        </a:rPr>
                        <a:t>Hospital</a:t>
                      </a:r>
                    </a:p>
                    <a:p>
                      <a:pPr algn="ctr">
                        <a:spcAft>
                          <a:spcPts val="300"/>
                        </a:spcAft>
                      </a:pPr>
                      <a:r>
                        <a:rPr lang="en-GB" sz="850" b="0" dirty="0">
                          <a:solidFill>
                            <a:schemeClr val="tx1"/>
                          </a:solidFill>
                          <a:latin typeface="Arial" panose="020B0604020202020204" pitchFamily="34" charset="0"/>
                          <a:cs typeface="Arial" panose="020B0604020202020204" pitchFamily="34" charset="0"/>
                        </a:rPr>
                        <a:t>(200,000)</a:t>
                      </a:r>
                    </a:p>
                  </a:txBody>
                  <a:tcPr marL="18000" marR="18000" marT="18000" marB="18000" anchor="ctr">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300"/>
                        </a:spcAft>
                        <a:buClrTx/>
                        <a:buSzTx/>
                        <a:buFontTx/>
                        <a:buNone/>
                        <a:tabLst/>
                        <a:defRPr/>
                      </a:pPr>
                      <a:r>
                        <a:rPr lang="en-GB" sz="850" b="0" dirty="0">
                          <a:solidFill>
                            <a:schemeClr val="tx1"/>
                          </a:solidFill>
                          <a:latin typeface="Arial" panose="020B0604020202020204" pitchFamily="34" charset="0"/>
                          <a:cs typeface="Arial" panose="020B0604020202020204" pitchFamily="34" charset="0"/>
                        </a:rPr>
                        <a:t>The majority of both treatment and follow-up appointments for common cancers (more than 1400 new patients per year) should be provided locally.</a:t>
                      </a:r>
                    </a:p>
                  </a:txBody>
                  <a:tcPr marL="18000" marR="18000" marT="18000" marB="18000" anchor="ctr">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tcPr>
                </a:tc>
                <a:tc>
                  <a:txBody>
                    <a:bodyPr/>
                    <a:lstStyle/>
                    <a:p>
                      <a:pPr marL="171450" indent="-85725">
                        <a:spcAft>
                          <a:spcPts val="200"/>
                        </a:spcAft>
                        <a:buFont typeface="Arial" panose="020B0604020202020204" pitchFamily="34" charset="0"/>
                        <a:buChar char="•"/>
                      </a:pPr>
                      <a:r>
                        <a:rPr lang="en-GB" sz="850" b="0" dirty="0">
                          <a:solidFill>
                            <a:schemeClr val="tx1"/>
                          </a:solidFill>
                          <a:latin typeface="Arial" panose="020B0604020202020204" pitchFamily="34" charset="0"/>
                          <a:cs typeface="Arial" panose="020B0604020202020204" pitchFamily="34" charset="0"/>
                        </a:rPr>
                        <a:t>Acute oncology</a:t>
                      </a:r>
                    </a:p>
                    <a:p>
                      <a:pPr marL="171450" indent="-85725">
                        <a:spcAft>
                          <a:spcPts val="200"/>
                        </a:spcAft>
                        <a:buFont typeface="Arial" panose="020B0604020202020204" pitchFamily="34" charset="0"/>
                        <a:buChar char="•"/>
                      </a:pPr>
                      <a:r>
                        <a:rPr lang="en-GB" sz="850" b="0" dirty="0">
                          <a:solidFill>
                            <a:schemeClr val="tx1"/>
                          </a:solidFill>
                          <a:latin typeface="Arial" panose="020B0604020202020204" pitchFamily="34" charset="0"/>
                          <a:cs typeface="Arial" panose="020B0604020202020204" pitchFamily="34" charset="0"/>
                        </a:rPr>
                        <a:t>Chemotherapy levels I and II</a:t>
                      </a:r>
                    </a:p>
                    <a:p>
                      <a:pPr marL="171450" indent="-85725">
                        <a:spcAft>
                          <a:spcPts val="200"/>
                        </a:spcAft>
                        <a:buFont typeface="Arial" panose="020B0604020202020204" pitchFamily="34" charset="0"/>
                        <a:buChar char="•"/>
                      </a:pPr>
                      <a:r>
                        <a:rPr lang="en-GB" sz="850" b="0" dirty="0">
                          <a:solidFill>
                            <a:schemeClr val="tx1"/>
                          </a:solidFill>
                          <a:latin typeface="Arial" panose="020B0604020202020204" pitchFamily="34" charset="0"/>
                          <a:cs typeface="Arial" panose="020B0604020202020204" pitchFamily="34" charset="0"/>
                        </a:rPr>
                        <a:t>Outpatient follow-up appointments</a:t>
                      </a:r>
                    </a:p>
                    <a:p>
                      <a:pPr marL="171450" indent="-85725">
                        <a:spcAft>
                          <a:spcPts val="200"/>
                        </a:spcAft>
                        <a:buFont typeface="Arial" panose="020B0604020202020204" pitchFamily="34" charset="0"/>
                        <a:buChar char="•"/>
                      </a:pPr>
                      <a:r>
                        <a:rPr lang="en-GB" sz="850" b="0" dirty="0">
                          <a:solidFill>
                            <a:schemeClr val="tx1"/>
                          </a:solidFill>
                          <a:latin typeface="Arial" panose="020B0604020202020204" pitchFamily="34" charset="0"/>
                          <a:cs typeface="Arial" panose="020B0604020202020204" pitchFamily="34" charset="0"/>
                        </a:rPr>
                        <a:t>Multi-disciplinary team (“MDT”) input</a:t>
                      </a:r>
                    </a:p>
                  </a:txBody>
                  <a:tcPr marL="18000" marR="18000" marT="18000" marB="18000">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tcPr>
                </a:tc>
                <a:extLst>
                  <a:ext uri="{0D108BD9-81ED-4DB2-BD59-A6C34878D82A}">
                    <a16:rowId xmlns="" xmlns:a16="http://schemas.microsoft.com/office/drawing/2014/main" val="1518987069"/>
                  </a:ext>
                </a:extLst>
              </a:tr>
              <a:tr h="1358536">
                <a:tc>
                  <a:txBody>
                    <a:bodyPr/>
                    <a:lstStyle/>
                    <a:p>
                      <a:pPr algn="ctr">
                        <a:spcAft>
                          <a:spcPts val="300"/>
                        </a:spcAft>
                      </a:pPr>
                      <a:r>
                        <a:rPr lang="en-GB" sz="850" b="1" dirty="0" err="1">
                          <a:solidFill>
                            <a:schemeClr val="tx1"/>
                          </a:solidFill>
                          <a:latin typeface="Arial" panose="020B0604020202020204" pitchFamily="34" charset="0"/>
                          <a:cs typeface="Arial" panose="020B0604020202020204" pitchFamily="34" charset="0"/>
                        </a:rPr>
                        <a:t>Clatterbridge</a:t>
                      </a:r>
                      <a:r>
                        <a:rPr lang="en-GB" sz="850" b="1" dirty="0">
                          <a:solidFill>
                            <a:schemeClr val="tx1"/>
                          </a:solidFill>
                          <a:latin typeface="Arial" panose="020B0604020202020204" pitchFamily="34" charset="0"/>
                          <a:cs typeface="Arial" panose="020B0604020202020204" pitchFamily="34" charset="0"/>
                        </a:rPr>
                        <a:t> Sector Hub</a:t>
                      </a:r>
                    </a:p>
                    <a:p>
                      <a:pPr algn="ctr">
                        <a:spcAft>
                          <a:spcPts val="300"/>
                        </a:spcAft>
                      </a:pPr>
                      <a:r>
                        <a:rPr lang="en-GB" sz="850" b="0" dirty="0">
                          <a:solidFill>
                            <a:schemeClr val="tx1"/>
                          </a:solidFill>
                          <a:latin typeface="Arial" panose="020B0604020202020204" pitchFamily="34" charset="0"/>
                          <a:cs typeface="Arial" panose="020B0604020202020204" pitchFamily="34" charset="0"/>
                        </a:rPr>
                        <a:t>(500,000)</a:t>
                      </a:r>
                    </a:p>
                  </a:txBody>
                  <a:tcPr marL="18000" marR="18000" marT="18000" marB="18000" anchor="ctr">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tcPr>
                </a:tc>
                <a:tc>
                  <a:txBody>
                    <a:bodyPr/>
                    <a:lstStyle/>
                    <a:p>
                      <a:pPr algn="ctr">
                        <a:spcAft>
                          <a:spcPts val="300"/>
                        </a:spcAft>
                      </a:pPr>
                      <a:r>
                        <a:rPr lang="en-GB" sz="850" b="0" dirty="0">
                          <a:solidFill>
                            <a:schemeClr val="tx1"/>
                          </a:solidFill>
                          <a:latin typeface="Arial" panose="020B0604020202020204" pitchFamily="34" charset="0"/>
                          <a:cs typeface="Arial" panose="020B0604020202020204" pitchFamily="34" charset="0"/>
                        </a:rPr>
                        <a:t>Our four sector hubs (one of which is co-located with the Centre) will provide the scale necessary to host a seven-day service provided by multi-disciplinary teams of tumour-site-specific specialists for common cancers. They will provide optimal clinical care for first appointments for common cancers. They will then co-ordinate ‘whole person care’ by linking with relevant local services and other elements of cancer care (for example surgery) to ensure that patients’ care if co-ordinated. </a:t>
                      </a:r>
                    </a:p>
                    <a:p>
                      <a:pPr algn="ctr">
                        <a:spcAft>
                          <a:spcPts val="300"/>
                        </a:spcAft>
                      </a:pPr>
                      <a:r>
                        <a:rPr lang="en-GB" sz="850" b="0" dirty="0">
                          <a:solidFill>
                            <a:schemeClr val="tx1"/>
                          </a:solidFill>
                          <a:latin typeface="Arial" panose="020B0604020202020204" pitchFamily="34" charset="0"/>
                          <a:cs typeface="Arial" panose="020B0604020202020204" pitchFamily="34" charset="0"/>
                        </a:rPr>
                        <a:t>Sector hubs will also provide treatment for most intermediate cancers (500-1400 new patients per year) – including head and neck (at three hubs), skin, gynae, HPB, bladder and kidney cancers. First appointments for intermediate cancers will be either at The Centre, or at specific centres of excellence for specific cancers (see next page).</a:t>
                      </a:r>
                      <a:r>
                        <a:rPr lang="en-GB" sz="850" b="0" i="1" dirty="0">
                          <a:solidFill>
                            <a:schemeClr val="tx1"/>
                          </a:solidFill>
                          <a:latin typeface="Arial" panose="020B0604020202020204" pitchFamily="34" charset="0"/>
                          <a:cs typeface="Arial" panose="020B0604020202020204" pitchFamily="34" charset="0"/>
                        </a:rPr>
                        <a:t>Sector hubs will also provide local hospital services.</a:t>
                      </a:r>
                    </a:p>
                  </a:txBody>
                  <a:tcPr marL="18000" marR="18000" marT="18000" marB="18000" anchor="ctr">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tcPr>
                </a:tc>
                <a:tc>
                  <a:txBody>
                    <a:bodyPr/>
                    <a:lstStyle/>
                    <a:p>
                      <a:pPr marL="171450" indent="-85725">
                        <a:spcAft>
                          <a:spcPts val="200"/>
                        </a:spcAft>
                        <a:buFont typeface="Arial" panose="020B0604020202020204" pitchFamily="34" charset="0"/>
                        <a:buChar char="•"/>
                      </a:pPr>
                      <a:r>
                        <a:rPr lang="en-GB" sz="850" b="0" dirty="0">
                          <a:solidFill>
                            <a:schemeClr val="tx1"/>
                          </a:solidFill>
                          <a:latin typeface="Arial" panose="020B0604020202020204" pitchFamily="34" charset="0"/>
                          <a:cs typeface="Arial" panose="020B0604020202020204" pitchFamily="34" charset="0"/>
                        </a:rPr>
                        <a:t>Acute oncology and assessment unit</a:t>
                      </a:r>
                    </a:p>
                    <a:p>
                      <a:pPr marL="171450" indent="-85725">
                        <a:spcAft>
                          <a:spcPts val="200"/>
                        </a:spcAft>
                        <a:buFont typeface="Arial" panose="020B0604020202020204" pitchFamily="34" charset="0"/>
                        <a:buChar char="•"/>
                      </a:pPr>
                      <a:r>
                        <a:rPr lang="en-GB" sz="850" b="0" dirty="0">
                          <a:solidFill>
                            <a:schemeClr val="tx1"/>
                          </a:solidFill>
                          <a:latin typeface="Arial" panose="020B0604020202020204" pitchFamily="34" charset="0"/>
                          <a:cs typeface="Arial" panose="020B0604020202020204" pitchFamily="34" charset="0"/>
                        </a:rPr>
                        <a:t>Chemotherapy levels I, II and III</a:t>
                      </a:r>
                    </a:p>
                    <a:p>
                      <a:pPr marL="171450" indent="-85725">
                        <a:spcAft>
                          <a:spcPts val="200"/>
                        </a:spcAft>
                        <a:buFont typeface="Arial" panose="020B0604020202020204" pitchFamily="34" charset="0"/>
                        <a:buChar char="•"/>
                      </a:pPr>
                      <a:r>
                        <a:rPr lang="en-GB" sz="850" b="0" dirty="0">
                          <a:solidFill>
                            <a:schemeClr val="tx1"/>
                          </a:solidFill>
                          <a:latin typeface="Arial" panose="020B0604020202020204" pitchFamily="34" charset="0"/>
                          <a:cs typeface="Arial" panose="020B0604020202020204" pitchFamily="34" charset="0"/>
                        </a:rPr>
                        <a:t>First and follow-up outpatient appointments</a:t>
                      </a:r>
                    </a:p>
                    <a:p>
                      <a:pPr marL="171450" indent="-85725">
                        <a:spcAft>
                          <a:spcPts val="200"/>
                        </a:spcAft>
                        <a:buFont typeface="Arial" panose="020B0604020202020204" pitchFamily="34" charset="0"/>
                        <a:buChar char="•"/>
                      </a:pPr>
                      <a:r>
                        <a:rPr lang="en-GB" sz="850" b="0" dirty="0">
                          <a:solidFill>
                            <a:schemeClr val="tx1"/>
                          </a:solidFill>
                          <a:latin typeface="Arial" panose="020B0604020202020204" pitchFamily="34" charset="0"/>
                          <a:cs typeface="Arial" panose="020B0604020202020204" pitchFamily="34" charset="0"/>
                        </a:rPr>
                        <a:t>Follow-up outpatient appointments</a:t>
                      </a:r>
                    </a:p>
                    <a:p>
                      <a:pPr marL="171450" indent="-85725">
                        <a:spcAft>
                          <a:spcPts val="200"/>
                        </a:spcAft>
                        <a:buFont typeface="Arial" panose="020B0604020202020204" pitchFamily="34" charset="0"/>
                        <a:buChar char="•"/>
                      </a:pPr>
                      <a:r>
                        <a:rPr lang="en-GB" sz="850" b="0" dirty="0">
                          <a:solidFill>
                            <a:schemeClr val="tx1"/>
                          </a:solidFill>
                          <a:latin typeface="Arial" panose="020B0604020202020204" pitchFamily="34" charset="0"/>
                          <a:cs typeface="Arial" panose="020B0604020202020204" pitchFamily="34" charset="0"/>
                        </a:rPr>
                        <a:t>On-site supportive care</a:t>
                      </a:r>
                    </a:p>
                    <a:p>
                      <a:pPr marL="171450" marR="0" lvl="0" indent="-85725"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850" b="0" dirty="0">
                          <a:solidFill>
                            <a:schemeClr val="tx1"/>
                          </a:solidFill>
                          <a:latin typeface="Arial" panose="020B0604020202020204" pitchFamily="34" charset="0"/>
                          <a:cs typeface="Arial" panose="020B0604020202020204" pitchFamily="34" charset="0"/>
                        </a:rPr>
                        <a:t>MDT input</a:t>
                      </a:r>
                    </a:p>
                    <a:p>
                      <a:pPr marL="171450" indent="-85725">
                        <a:spcAft>
                          <a:spcPts val="200"/>
                        </a:spcAft>
                        <a:buFont typeface="Arial" panose="020B0604020202020204" pitchFamily="34" charset="0"/>
                        <a:buChar char="•"/>
                      </a:pPr>
                      <a:r>
                        <a:rPr lang="en-GB" sz="850" b="0" dirty="0">
                          <a:solidFill>
                            <a:schemeClr val="tx1"/>
                          </a:solidFill>
                          <a:latin typeface="Arial" panose="020B0604020202020204" pitchFamily="34" charset="0"/>
                          <a:cs typeface="Arial" panose="020B0604020202020204" pitchFamily="34" charset="0"/>
                        </a:rPr>
                        <a:t>Oncologist base</a:t>
                      </a:r>
                    </a:p>
                    <a:p>
                      <a:pPr marL="171450" indent="-85725">
                        <a:spcAft>
                          <a:spcPts val="200"/>
                        </a:spcAft>
                        <a:buFont typeface="Arial" panose="020B0604020202020204" pitchFamily="34" charset="0"/>
                        <a:buChar char="•"/>
                      </a:pPr>
                      <a:r>
                        <a:rPr lang="en-GB" sz="850" b="0" dirty="0">
                          <a:solidFill>
                            <a:schemeClr val="tx1"/>
                          </a:solidFill>
                          <a:latin typeface="Arial" panose="020B0604020202020204" pitchFamily="34" charset="0"/>
                          <a:cs typeface="Arial" panose="020B0604020202020204" pitchFamily="34" charset="0"/>
                        </a:rPr>
                        <a:t>Phase III clinical trials</a:t>
                      </a:r>
                    </a:p>
                    <a:p>
                      <a:pPr marL="171450" indent="-85725">
                        <a:spcAft>
                          <a:spcPts val="200"/>
                        </a:spcAft>
                        <a:buFont typeface="Arial" panose="020B0604020202020204" pitchFamily="34" charset="0"/>
                        <a:buChar char="•"/>
                      </a:pPr>
                      <a:r>
                        <a:rPr lang="en-GB" sz="850" b="0" dirty="0">
                          <a:solidFill>
                            <a:schemeClr val="tx1"/>
                          </a:solidFill>
                          <a:latin typeface="Arial" panose="020B0604020202020204" pitchFamily="34" charset="0"/>
                          <a:cs typeface="Arial" panose="020B0604020202020204" pitchFamily="34" charset="0"/>
                        </a:rPr>
                        <a:t>Outreach clinical trials team</a:t>
                      </a:r>
                    </a:p>
                    <a:p>
                      <a:pPr marL="171450" marR="0" lvl="0" indent="-85725"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850" b="0" dirty="0">
                          <a:solidFill>
                            <a:schemeClr val="tx1"/>
                          </a:solidFill>
                          <a:latin typeface="Arial" panose="020B0604020202020204" pitchFamily="34" charset="0"/>
                          <a:cs typeface="Arial" panose="020B0604020202020204" pitchFamily="34" charset="0"/>
                        </a:rPr>
                        <a:t>Radiotherapy in 3 Clatterbridge sector hubs (image guided radiotherapy and Intensity-modulated radiation therapy)</a:t>
                      </a:r>
                    </a:p>
                  </a:txBody>
                  <a:tcPr marL="18000" marR="18000" marT="18000" marB="18000">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tcPr>
                </a:tc>
                <a:extLst>
                  <a:ext uri="{0D108BD9-81ED-4DB2-BD59-A6C34878D82A}">
                    <a16:rowId xmlns="" xmlns:a16="http://schemas.microsoft.com/office/drawing/2014/main" val="1757144085"/>
                  </a:ext>
                </a:extLst>
              </a:tr>
              <a:tr h="1483121">
                <a:tc>
                  <a:txBody>
                    <a:bodyPr/>
                    <a:lstStyle/>
                    <a:p>
                      <a:pPr algn="ctr">
                        <a:spcAft>
                          <a:spcPts val="300"/>
                        </a:spcAft>
                      </a:pPr>
                      <a:r>
                        <a:rPr lang="en-GB" sz="850" b="1" dirty="0">
                          <a:solidFill>
                            <a:schemeClr val="tx1"/>
                          </a:solidFill>
                          <a:latin typeface="Arial" panose="020B0604020202020204" pitchFamily="34" charset="0"/>
                          <a:cs typeface="Arial" panose="020B0604020202020204" pitchFamily="34" charset="0"/>
                        </a:rPr>
                        <a:t>The Centre</a:t>
                      </a:r>
                    </a:p>
                    <a:p>
                      <a:pPr algn="ctr">
                        <a:spcAft>
                          <a:spcPts val="300"/>
                        </a:spcAft>
                      </a:pPr>
                      <a:r>
                        <a:rPr lang="en-GB" sz="850" b="0" dirty="0">
                          <a:solidFill>
                            <a:schemeClr val="tx1"/>
                          </a:solidFill>
                          <a:latin typeface="Arial" panose="020B0604020202020204" pitchFamily="34" charset="0"/>
                          <a:cs typeface="Arial" panose="020B0604020202020204" pitchFamily="34" charset="0"/>
                        </a:rPr>
                        <a:t>(2 million)</a:t>
                      </a:r>
                    </a:p>
                  </a:txBody>
                  <a:tcPr marL="18000" marR="18000" marT="18000" marB="18000" anchor="ctr">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300"/>
                        </a:spcAft>
                        <a:buClrTx/>
                        <a:buSzTx/>
                        <a:buFontTx/>
                        <a:buNone/>
                        <a:tabLst/>
                        <a:defRPr/>
                      </a:pPr>
                      <a:r>
                        <a:rPr lang="en-GB" sz="850" b="0" dirty="0">
                          <a:solidFill>
                            <a:schemeClr val="tx1"/>
                          </a:solidFill>
                          <a:latin typeface="Arial" panose="020B0604020202020204" pitchFamily="34" charset="0"/>
                          <a:cs typeface="Arial" panose="020B0604020202020204" pitchFamily="34" charset="0"/>
                        </a:rPr>
                        <a:t>Our new hospital will provide a centre of excellence for rare cancers (fewer than 500 new patients per year – including testes, penile, brain and ocular cancers) and the most complex treatments which require centralised specialist expertise. It will also provide inpatient beds and access to critical care for our sickest patients. It will allow us to provide a wider range of innovative and experimental treatments linked to clinical trials.</a:t>
                      </a:r>
                    </a:p>
                    <a:p>
                      <a:pPr marL="0" marR="0" lvl="0" indent="0" algn="ctr" defTabSz="914400" rtl="0" eaLnBrk="1" fontAlgn="auto" latinLnBrk="0" hangingPunct="1">
                        <a:lnSpc>
                          <a:spcPct val="100000"/>
                        </a:lnSpc>
                        <a:spcBef>
                          <a:spcPts val="0"/>
                        </a:spcBef>
                        <a:spcAft>
                          <a:spcPts val="300"/>
                        </a:spcAft>
                        <a:buClrTx/>
                        <a:buSzTx/>
                        <a:buFontTx/>
                        <a:buNone/>
                        <a:tabLst/>
                        <a:defRPr/>
                      </a:pPr>
                      <a:r>
                        <a:rPr lang="en-GB" sz="850" b="0" i="1" dirty="0">
                          <a:solidFill>
                            <a:schemeClr val="tx1"/>
                          </a:solidFill>
                          <a:latin typeface="Arial" panose="020B0604020202020204" pitchFamily="34" charset="0"/>
                          <a:cs typeface="Arial" panose="020B0604020202020204" pitchFamily="34" charset="0"/>
                        </a:rPr>
                        <a:t>The Centre will also provide sector hub and local hospital services.</a:t>
                      </a:r>
                    </a:p>
                    <a:p>
                      <a:pPr algn="ctr">
                        <a:spcAft>
                          <a:spcPts val="300"/>
                        </a:spcAft>
                      </a:pPr>
                      <a:endParaRPr lang="en-GB" sz="850" b="1" dirty="0">
                        <a:solidFill>
                          <a:schemeClr val="tx1"/>
                        </a:solidFill>
                        <a:latin typeface="Arial" panose="020B0604020202020204" pitchFamily="34" charset="0"/>
                        <a:cs typeface="Arial" panose="020B0604020202020204" pitchFamily="34" charset="0"/>
                      </a:endParaRPr>
                    </a:p>
                  </a:txBody>
                  <a:tcPr marL="18000" marR="18000" marT="18000" marB="18000" anchor="ctr">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tcPr>
                </a:tc>
                <a:tc>
                  <a:txBody>
                    <a:bodyPr/>
                    <a:lstStyle/>
                    <a:p>
                      <a:pPr marL="171450" indent="-85725">
                        <a:spcAft>
                          <a:spcPts val="200"/>
                        </a:spcAft>
                        <a:buFont typeface="Arial" panose="020B0604020202020204" pitchFamily="34" charset="0"/>
                        <a:buChar char="•"/>
                      </a:pPr>
                      <a:r>
                        <a:rPr lang="en-GB" sz="850" b="0" dirty="0">
                          <a:solidFill>
                            <a:schemeClr val="tx1"/>
                          </a:solidFill>
                          <a:latin typeface="Arial" panose="020B0604020202020204" pitchFamily="34" charset="0"/>
                          <a:cs typeface="Arial" panose="020B0604020202020204" pitchFamily="34" charset="0"/>
                        </a:rPr>
                        <a:t>Comprehensive acute oncology service</a:t>
                      </a:r>
                    </a:p>
                    <a:p>
                      <a:pPr marL="171450" indent="-85725">
                        <a:spcAft>
                          <a:spcPts val="200"/>
                        </a:spcAft>
                        <a:buFont typeface="Arial" panose="020B0604020202020204" pitchFamily="34" charset="0"/>
                        <a:buChar char="•"/>
                      </a:pPr>
                      <a:r>
                        <a:rPr lang="en-GB" sz="850" b="0" dirty="0">
                          <a:solidFill>
                            <a:schemeClr val="tx1"/>
                          </a:solidFill>
                          <a:latin typeface="Arial" panose="020B0604020202020204" pitchFamily="34" charset="0"/>
                          <a:cs typeface="Arial" panose="020B0604020202020204" pitchFamily="34" charset="0"/>
                        </a:rPr>
                        <a:t>Chemotherapy levels I, II, III and IV</a:t>
                      </a:r>
                    </a:p>
                    <a:p>
                      <a:pPr marL="171450" indent="-85725">
                        <a:spcAft>
                          <a:spcPts val="200"/>
                        </a:spcAft>
                        <a:buFont typeface="Arial" panose="020B0604020202020204" pitchFamily="34" charset="0"/>
                        <a:buChar char="•"/>
                      </a:pPr>
                      <a:r>
                        <a:rPr lang="en-GB" sz="850" b="0" dirty="0">
                          <a:solidFill>
                            <a:schemeClr val="tx1"/>
                          </a:solidFill>
                          <a:latin typeface="Arial" panose="020B0604020202020204" pitchFamily="34" charset="0"/>
                          <a:cs typeface="Arial" panose="020B0604020202020204" pitchFamily="34" charset="0"/>
                        </a:rPr>
                        <a:t>Inpatient beds</a:t>
                      </a:r>
                    </a:p>
                    <a:p>
                      <a:pPr marL="171450" indent="-85725">
                        <a:spcAft>
                          <a:spcPts val="200"/>
                        </a:spcAft>
                        <a:buFont typeface="Arial" panose="020B0604020202020204" pitchFamily="34" charset="0"/>
                        <a:buChar char="•"/>
                      </a:pPr>
                      <a:r>
                        <a:rPr lang="en-GB" sz="850" b="0" dirty="0">
                          <a:solidFill>
                            <a:schemeClr val="tx1"/>
                          </a:solidFill>
                          <a:latin typeface="Arial" panose="020B0604020202020204" pitchFamily="34" charset="0"/>
                          <a:cs typeface="Arial" panose="020B0604020202020204" pitchFamily="34" charset="0"/>
                        </a:rPr>
                        <a:t>Outpatient new and follow up appointments</a:t>
                      </a:r>
                    </a:p>
                    <a:p>
                      <a:pPr marL="171450" indent="-85725">
                        <a:spcAft>
                          <a:spcPts val="200"/>
                        </a:spcAft>
                        <a:buFont typeface="Arial" panose="020B0604020202020204" pitchFamily="34" charset="0"/>
                        <a:buChar char="•"/>
                      </a:pPr>
                      <a:r>
                        <a:rPr lang="en-GB" sz="850" b="0" dirty="0">
                          <a:solidFill>
                            <a:schemeClr val="tx1"/>
                          </a:solidFill>
                          <a:latin typeface="Arial" panose="020B0604020202020204" pitchFamily="34" charset="0"/>
                          <a:cs typeface="Arial" panose="020B0604020202020204" pitchFamily="34" charset="0"/>
                        </a:rPr>
                        <a:t>Radiotherapy (image guided radiotherapy and Intensity-modulated radiation therapy)</a:t>
                      </a:r>
                    </a:p>
                    <a:p>
                      <a:pPr marL="171450" indent="-85725">
                        <a:spcAft>
                          <a:spcPts val="200"/>
                        </a:spcAft>
                        <a:buFont typeface="Arial" panose="020B0604020202020204" pitchFamily="34" charset="0"/>
                        <a:buChar char="•"/>
                      </a:pPr>
                      <a:r>
                        <a:rPr lang="en-GB" sz="850" b="0" dirty="0">
                          <a:solidFill>
                            <a:schemeClr val="tx1"/>
                          </a:solidFill>
                          <a:latin typeface="Arial" panose="020B0604020202020204" pitchFamily="34" charset="0"/>
                          <a:cs typeface="Arial" panose="020B0604020202020204" pitchFamily="34" charset="0"/>
                        </a:rPr>
                        <a:t>Complex radiotherapy</a:t>
                      </a:r>
                    </a:p>
                    <a:p>
                      <a:pPr marL="171450" indent="-85725">
                        <a:spcAft>
                          <a:spcPts val="200"/>
                        </a:spcAft>
                        <a:buFont typeface="Arial" panose="020B0604020202020204" pitchFamily="34" charset="0"/>
                        <a:buChar char="•"/>
                      </a:pPr>
                      <a:r>
                        <a:rPr lang="en-GB" sz="850" b="0" dirty="0">
                          <a:solidFill>
                            <a:schemeClr val="tx1"/>
                          </a:solidFill>
                          <a:latin typeface="Arial" panose="020B0604020202020204" pitchFamily="34" charset="0"/>
                          <a:cs typeface="Arial" panose="020B0604020202020204" pitchFamily="34" charset="0"/>
                        </a:rPr>
                        <a:t>On-site supportive care</a:t>
                      </a:r>
                    </a:p>
                    <a:p>
                      <a:pPr marL="171450" indent="-85725">
                        <a:spcAft>
                          <a:spcPts val="200"/>
                        </a:spcAft>
                        <a:buFont typeface="Arial" panose="020B0604020202020204" pitchFamily="34" charset="0"/>
                        <a:buChar char="•"/>
                      </a:pPr>
                      <a:r>
                        <a:rPr lang="en-GB" sz="850" b="0" dirty="0">
                          <a:solidFill>
                            <a:schemeClr val="tx1"/>
                          </a:solidFill>
                          <a:latin typeface="Arial" panose="020B0604020202020204" pitchFamily="34" charset="0"/>
                          <a:cs typeface="Arial" panose="020B0604020202020204" pitchFamily="34" charset="0"/>
                        </a:rPr>
                        <a:t>On site MDT input</a:t>
                      </a:r>
                    </a:p>
                    <a:p>
                      <a:pPr marL="171450" indent="-85725">
                        <a:spcAft>
                          <a:spcPts val="200"/>
                        </a:spcAft>
                        <a:buFont typeface="Arial" panose="020B0604020202020204" pitchFamily="34" charset="0"/>
                        <a:buChar char="•"/>
                      </a:pPr>
                      <a:r>
                        <a:rPr lang="en-GB" sz="850" b="0" dirty="0">
                          <a:solidFill>
                            <a:schemeClr val="tx1"/>
                          </a:solidFill>
                          <a:latin typeface="Arial" panose="020B0604020202020204" pitchFamily="34" charset="0"/>
                          <a:cs typeface="Arial" panose="020B0604020202020204" pitchFamily="34" charset="0"/>
                        </a:rPr>
                        <a:t>Oncologist base</a:t>
                      </a:r>
                    </a:p>
                    <a:p>
                      <a:pPr marL="171450" indent="-85725">
                        <a:spcAft>
                          <a:spcPts val="200"/>
                        </a:spcAft>
                        <a:buFont typeface="Arial" panose="020B0604020202020204" pitchFamily="34" charset="0"/>
                        <a:buChar char="•"/>
                      </a:pPr>
                      <a:r>
                        <a:rPr lang="en-GB" sz="850" b="0" dirty="0">
                          <a:solidFill>
                            <a:schemeClr val="tx1"/>
                          </a:solidFill>
                          <a:latin typeface="Arial" panose="020B0604020202020204" pitchFamily="34" charset="0"/>
                          <a:cs typeface="Arial" panose="020B0604020202020204" pitchFamily="34" charset="0"/>
                        </a:rPr>
                        <a:t>Phase I onwards clinical trials</a:t>
                      </a:r>
                    </a:p>
                    <a:p>
                      <a:pPr marL="171450" indent="-85725">
                        <a:spcAft>
                          <a:spcPts val="200"/>
                        </a:spcAft>
                        <a:buFont typeface="Arial" panose="020B0604020202020204" pitchFamily="34" charset="0"/>
                        <a:buChar char="•"/>
                      </a:pPr>
                      <a:r>
                        <a:rPr lang="en-GB" sz="850" b="0" dirty="0">
                          <a:solidFill>
                            <a:schemeClr val="tx1"/>
                          </a:solidFill>
                          <a:latin typeface="Arial" panose="020B0604020202020204" pitchFamily="34" charset="0"/>
                          <a:cs typeface="Arial" panose="020B0604020202020204" pitchFamily="34" charset="0"/>
                        </a:rPr>
                        <a:t>On site clinical trials team</a:t>
                      </a:r>
                    </a:p>
                  </a:txBody>
                  <a:tcPr marL="18000" marR="18000" marT="18000" marB="18000">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tcPr>
                </a:tc>
                <a:extLst>
                  <a:ext uri="{0D108BD9-81ED-4DB2-BD59-A6C34878D82A}">
                    <a16:rowId xmlns="" xmlns:a16="http://schemas.microsoft.com/office/drawing/2014/main" val="2820151301"/>
                  </a:ext>
                </a:extLst>
              </a:tr>
            </a:tbl>
          </a:graphicData>
        </a:graphic>
      </p:graphicFrame>
      <p:sp>
        <p:nvSpPr>
          <p:cNvPr id="4" name="Slide Number Placeholder 4">
            <a:extLst>
              <a:ext uri="{FF2B5EF4-FFF2-40B4-BE49-F238E27FC236}">
                <a16:creationId xmlns="" xmlns:a16="http://schemas.microsoft.com/office/drawing/2014/main" id="{F9C34CB6-66D7-462F-AA66-9EF2B101D526}"/>
              </a:ext>
            </a:extLst>
          </p:cNvPr>
          <p:cNvSpPr>
            <a:spLocks noGrp="1"/>
          </p:cNvSpPr>
          <p:nvPr>
            <p:ph type="sldNum" sz="quarter" idx="12"/>
          </p:nvPr>
        </p:nvSpPr>
        <p:spPr>
          <a:xfrm>
            <a:off x="8468361" y="6472238"/>
            <a:ext cx="339366" cy="182880"/>
          </a:xfrm>
        </p:spPr>
        <p:txBody>
          <a:bodyPr/>
          <a:lstStyle/>
          <a:p>
            <a:fld id="{00E6A5BD-C011-4A45-AA3A-201790FB7F2B}" type="slidenum">
              <a:rPr lang="en-CA" smtClean="0"/>
              <a:pPr/>
              <a:t>27</a:t>
            </a:fld>
            <a:endParaRPr lang="en-CA" dirty="0"/>
          </a:p>
        </p:txBody>
      </p:sp>
      <p:pic>
        <p:nvPicPr>
          <p:cNvPr id="5" name="Picture 4">
            <a:extLst>
              <a:ext uri="{FF2B5EF4-FFF2-40B4-BE49-F238E27FC236}">
                <a16:creationId xmlns="" xmlns:a16="http://schemas.microsoft.com/office/drawing/2014/main" id="{72C1E4F6-85C5-47E3-BE05-90C3F518E5AE}"/>
              </a:ext>
            </a:extLst>
          </p:cNvPr>
          <p:cNvPicPr>
            <a:picLocks noChangeAspect="1"/>
          </p:cNvPicPr>
          <p:nvPr/>
        </p:nvPicPr>
        <p:blipFill rotWithShape="1">
          <a:blip r:embed="rId2"/>
          <a:srcRect t="7085" r="63168" b="-1"/>
          <a:stretch/>
        </p:blipFill>
        <p:spPr>
          <a:xfrm>
            <a:off x="493775" y="6235065"/>
            <a:ext cx="549581" cy="494087"/>
          </a:xfrm>
          <a:prstGeom prst="rect">
            <a:avLst/>
          </a:prstGeom>
        </p:spPr>
      </p:pic>
      <p:sp>
        <p:nvSpPr>
          <p:cNvPr id="7" name="Rectangle 6">
            <a:extLst>
              <a:ext uri="{FF2B5EF4-FFF2-40B4-BE49-F238E27FC236}">
                <a16:creationId xmlns="" xmlns:a16="http://schemas.microsoft.com/office/drawing/2014/main" id="{B1C394CC-ADD5-452B-8BD9-9623C1F319FB}"/>
              </a:ext>
            </a:extLst>
          </p:cNvPr>
          <p:cNvSpPr/>
          <p:nvPr/>
        </p:nvSpPr>
        <p:spPr>
          <a:xfrm>
            <a:off x="1043356" y="6309380"/>
            <a:ext cx="3344185" cy="307777"/>
          </a:xfrm>
          <a:prstGeom prst="rect">
            <a:avLst/>
          </a:prstGeom>
        </p:spPr>
        <p:txBody>
          <a:bodyPr wrap="none">
            <a:spAutoFit/>
          </a:bodyPr>
          <a:lstStyle/>
          <a:p>
            <a:r>
              <a:rPr lang="en-GB" sz="1400" i="1" dirty="0">
                <a:solidFill>
                  <a:srgbClr val="006A71"/>
                </a:solidFill>
              </a:rPr>
              <a:t>Excellence in care, research and innovation</a:t>
            </a:r>
            <a:endParaRPr lang="en-GB" sz="1400" dirty="0"/>
          </a:p>
        </p:txBody>
      </p:sp>
    </p:spTree>
    <p:extLst>
      <p:ext uri="{BB962C8B-B14F-4D97-AF65-F5344CB8AC3E}">
        <p14:creationId xmlns:p14="http://schemas.microsoft.com/office/powerpoint/2010/main" val="8272764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5D444BA-3404-4018-A89F-C4B67291C6C2}"/>
              </a:ext>
            </a:extLst>
          </p:cNvPr>
          <p:cNvSpPr>
            <a:spLocks noGrp="1"/>
          </p:cNvSpPr>
          <p:nvPr>
            <p:ph type="title"/>
          </p:nvPr>
        </p:nvSpPr>
        <p:spPr>
          <a:xfrm>
            <a:off x="493775" y="219456"/>
            <a:ext cx="8254937" cy="411480"/>
          </a:xfrm>
        </p:spPr>
        <p:txBody>
          <a:bodyPr anchor="t"/>
          <a:lstStyle/>
          <a:p>
            <a:r>
              <a:rPr lang="en-GB" b="1" dirty="0">
                <a:solidFill>
                  <a:srgbClr val="006A71"/>
                </a:solidFill>
              </a:rPr>
              <a:t>APPENDIX B: </a:t>
            </a:r>
            <a:r>
              <a:rPr lang="en-GB" dirty="0">
                <a:solidFill>
                  <a:srgbClr val="006A71"/>
                </a:solidFill>
              </a:rPr>
              <a:t>New Clinical Model – Cancer pathways by location </a:t>
            </a:r>
            <a:r>
              <a:rPr lang="en-GB" sz="1200" dirty="0">
                <a:solidFill>
                  <a:srgbClr val="006A71"/>
                </a:solidFill>
              </a:rPr>
              <a:t>(subject to public consultation where appropriate)</a:t>
            </a:r>
          </a:p>
        </p:txBody>
      </p:sp>
      <p:sp>
        <p:nvSpPr>
          <p:cNvPr id="4" name="Slide Number Placeholder 4">
            <a:extLst>
              <a:ext uri="{FF2B5EF4-FFF2-40B4-BE49-F238E27FC236}">
                <a16:creationId xmlns="" xmlns:a16="http://schemas.microsoft.com/office/drawing/2014/main" id="{F9C34CB6-66D7-462F-AA66-9EF2B101D526}"/>
              </a:ext>
            </a:extLst>
          </p:cNvPr>
          <p:cNvSpPr>
            <a:spLocks noGrp="1"/>
          </p:cNvSpPr>
          <p:nvPr>
            <p:ph type="sldNum" sz="quarter" idx="12"/>
          </p:nvPr>
        </p:nvSpPr>
        <p:spPr>
          <a:xfrm>
            <a:off x="8468361" y="6472238"/>
            <a:ext cx="339366" cy="182880"/>
          </a:xfrm>
        </p:spPr>
        <p:txBody>
          <a:bodyPr/>
          <a:lstStyle/>
          <a:p>
            <a:fld id="{00E6A5BD-C011-4A45-AA3A-201790FB7F2B}" type="slidenum">
              <a:rPr lang="en-CA" smtClean="0"/>
              <a:pPr/>
              <a:t>28</a:t>
            </a:fld>
            <a:endParaRPr lang="en-CA" dirty="0"/>
          </a:p>
        </p:txBody>
      </p:sp>
      <p:pic>
        <p:nvPicPr>
          <p:cNvPr id="5" name="Picture 4">
            <a:extLst>
              <a:ext uri="{FF2B5EF4-FFF2-40B4-BE49-F238E27FC236}">
                <a16:creationId xmlns="" xmlns:a16="http://schemas.microsoft.com/office/drawing/2014/main" id="{72C1E4F6-85C5-47E3-BE05-90C3F518E5AE}"/>
              </a:ext>
            </a:extLst>
          </p:cNvPr>
          <p:cNvPicPr>
            <a:picLocks noChangeAspect="1"/>
          </p:cNvPicPr>
          <p:nvPr/>
        </p:nvPicPr>
        <p:blipFill rotWithShape="1">
          <a:blip r:embed="rId2"/>
          <a:srcRect t="7085" r="63168" b="-1"/>
          <a:stretch/>
        </p:blipFill>
        <p:spPr>
          <a:xfrm>
            <a:off x="493775" y="6235065"/>
            <a:ext cx="549581" cy="494087"/>
          </a:xfrm>
          <a:prstGeom prst="rect">
            <a:avLst/>
          </a:prstGeom>
        </p:spPr>
      </p:pic>
      <p:sp>
        <p:nvSpPr>
          <p:cNvPr id="7" name="Rectangle 6">
            <a:extLst>
              <a:ext uri="{FF2B5EF4-FFF2-40B4-BE49-F238E27FC236}">
                <a16:creationId xmlns="" xmlns:a16="http://schemas.microsoft.com/office/drawing/2014/main" id="{B1C394CC-ADD5-452B-8BD9-9623C1F319FB}"/>
              </a:ext>
            </a:extLst>
          </p:cNvPr>
          <p:cNvSpPr/>
          <p:nvPr/>
        </p:nvSpPr>
        <p:spPr>
          <a:xfrm>
            <a:off x="1043356" y="6309380"/>
            <a:ext cx="3344185" cy="307777"/>
          </a:xfrm>
          <a:prstGeom prst="rect">
            <a:avLst/>
          </a:prstGeom>
        </p:spPr>
        <p:txBody>
          <a:bodyPr wrap="none">
            <a:spAutoFit/>
          </a:bodyPr>
          <a:lstStyle/>
          <a:p>
            <a:r>
              <a:rPr lang="en-GB" sz="1400" i="1" dirty="0">
                <a:solidFill>
                  <a:srgbClr val="006A71"/>
                </a:solidFill>
              </a:rPr>
              <a:t>Excellence in care, research and innovation</a:t>
            </a:r>
            <a:endParaRPr lang="en-GB" sz="1400" dirty="0"/>
          </a:p>
        </p:txBody>
      </p:sp>
      <p:graphicFrame>
        <p:nvGraphicFramePr>
          <p:cNvPr id="8" name="Table 7">
            <a:extLst>
              <a:ext uri="{FF2B5EF4-FFF2-40B4-BE49-F238E27FC236}">
                <a16:creationId xmlns="" xmlns:a16="http://schemas.microsoft.com/office/drawing/2014/main" id="{01B93A6B-4365-4EF1-936B-C1ABE9CCE201}"/>
              </a:ext>
            </a:extLst>
          </p:cNvPr>
          <p:cNvGraphicFramePr>
            <a:graphicFrameLocks noGrp="1"/>
          </p:cNvGraphicFramePr>
          <p:nvPr>
            <p:extLst>
              <p:ext uri="{D42A27DB-BD31-4B8C-83A1-F6EECF244321}">
                <p14:modId xmlns:p14="http://schemas.microsoft.com/office/powerpoint/2010/main" val="3319002963"/>
              </p:ext>
            </p:extLst>
          </p:nvPr>
        </p:nvGraphicFramePr>
        <p:xfrm>
          <a:off x="431800" y="886703"/>
          <a:ext cx="8316914" cy="5029200"/>
        </p:xfrm>
        <a:graphic>
          <a:graphicData uri="http://schemas.openxmlformats.org/drawingml/2006/table">
            <a:tbl>
              <a:tblPr firstRow="1" bandRow="1">
                <a:tableStyleId>{5940675A-B579-460E-94D1-54222C63F5DA}</a:tableStyleId>
              </a:tblPr>
              <a:tblGrid>
                <a:gridCol w="711200">
                  <a:extLst>
                    <a:ext uri="{9D8B030D-6E8A-4147-A177-3AD203B41FA5}">
                      <a16:colId xmlns="" xmlns:a16="http://schemas.microsoft.com/office/drawing/2014/main" val="1509220922"/>
                    </a:ext>
                  </a:extLst>
                </a:gridCol>
                <a:gridCol w="1469571">
                  <a:extLst>
                    <a:ext uri="{9D8B030D-6E8A-4147-A177-3AD203B41FA5}">
                      <a16:colId xmlns="" xmlns:a16="http://schemas.microsoft.com/office/drawing/2014/main" val="4250570420"/>
                    </a:ext>
                  </a:extLst>
                </a:gridCol>
                <a:gridCol w="2045381">
                  <a:extLst>
                    <a:ext uri="{9D8B030D-6E8A-4147-A177-3AD203B41FA5}">
                      <a16:colId xmlns="" xmlns:a16="http://schemas.microsoft.com/office/drawing/2014/main" val="2955509676"/>
                    </a:ext>
                  </a:extLst>
                </a:gridCol>
                <a:gridCol w="2045381">
                  <a:extLst>
                    <a:ext uri="{9D8B030D-6E8A-4147-A177-3AD203B41FA5}">
                      <a16:colId xmlns="" xmlns:a16="http://schemas.microsoft.com/office/drawing/2014/main" val="791729040"/>
                    </a:ext>
                  </a:extLst>
                </a:gridCol>
                <a:gridCol w="2045381">
                  <a:extLst>
                    <a:ext uri="{9D8B030D-6E8A-4147-A177-3AD203B41FA5}">
                      <a16:colId xmlns="" xmlns:a16="http://schemas.microsoft.com/office/drawing/2014/main" val="452029028"/>
                    </a:ext>
                  </a:extLst>
                </a:gridCol>
              </a:tblGrid>
              <a:tr h="199601">
                <a:tc gridSpan="2">
                  <a:txBody>
                    <a:bodyPr/>
                    <a:lstStyle/>
                    <a:p>
                      <a:pPr algn="ctr"/>
                      <a:r>
                        <a:rPr lang="en-GB" sz="1000" b="1" dirty="0">
                          <a:latin typeface="Calibri" panose="020F0502020204030204" pitchFamily="34" charset="0"/>
                          <a:cs typeface="Calibri" panose="020F0502020204030204" pitchFamily="34" charset="0"/>
                        </a:rPr>
                        <a:t>Cancer type</a:t>
                      </a:r>
                    </a:p>
                  </a:txBody>
                  <a:tcPr marL="36000" marR="36000" marT="0" marB="0" anchor="ctr">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solidFill>
                      <a:srgbClr val="CCE4E6"/>
                    </a:solidFill>
                  </a:tcPr>
                </a:tc>
                <a:tc hMerge="1">
                  <a:txBody>
                    <a:bodyPr/>
                    <a:lstStyle/>
                    <a:p>
                      <a:pPr algn="ctr"/>
                      <a:endParaRPr lang="en-GB" sz="850" b="1" dirty="0">
                        <a:latin typeface="Arial" panose="020B0604020202020204" pitchFamily="34" charset="0"/>
                        <a:cs typeface="Arial" panose="020B0604020202020204" pitchFamily="34" charset="0"/>
                      </a:endParaRPr>
                    </a:p>
                  </a:txBody>
                  <a:tcPr marL="18000" marR="18000" marT="18000" marB="18000">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solidFill>
                      <a:srgbClr val="CCE4E6"/>
                    </a:solidFill>
                  </a:tcPr>
                </a:tc>
                <a:tc>
                  <a:txBody>
                    <a:bodyPr/>
                    <a:lstStyle/>
                    <a:p>
                      <a:pPr algn="ctr"/>
                      <a:r>
                        <a:rPr lang="en-GB" sz="1000" b="1" dirty="0">
                          <a:latin typeface="Calibri" panose="020F0502020204030204" pitchFamily="34" charset="0"/>
                          <a:cs typeface="Calibri" panose="020F0502020204030204" pitchFamily="34" charset="0"/>
                        </a:rPr>
                        <a:t>1</a:t>
                      </a:r>
                      <a:r>
                        <a:rPr lang="en-GB" sz="1000" b="1" baseline="30000" dirty="0">
                          <a:latin typeface="Calibri" panose="020F0502020204030204" pitchFamily="34" charset="0"/>
                          <a:cs typeface="Calibri" panose="020F0502020204030204" pitchFamily="34" charset="0"/>
                        </a:rPr>
                        <a:t>st</a:t>
                      </a:r>
                      <a:r>
                        <a:rPr lang="en-GB" sz="1000" b="1" dirty="0">
                          <a:latin typeface="Calibri" panose="020F0502020204030204" pitchFamily="34" charset="0"/>
                          <a:cs typeface="Calibri" panose="020F0502020204030204" pitchFamily="34" charset="0"/>
                        </a:rPr>
                        <a:t> CCC Consultant</a:t>
                      </a:r>
                      <a:r>
                        <a:rPr lang="en-GB" sz="1000" b="1" baseline="0" dirty="0">
                          <a:latin typeface="Calibri" panose="020F0502020204030204" pitchFamily="34" charset="0"/>
                          <a:cs typeface="Calibri" panose="020F0502020204030204" pitchFamily="34" charset="0"/>
                        </a:rPr>
                        <a:t> appointment</a:t>
                      </a:r>
                      <a:endParaRPr lang="en-GB" sz="1000" b="1" dirty="0">
                        <a:latin typeface="Calibri" panose="020F0502020204030204" pitchFamily="34" charset="0"/>
                        <a:cs typeface="Calibri" panose="020F0502020204030204" pitchFamily="34" charset="0"/>
                      </a:endParaRPr>
                    </a:p>
                  </a:txBody>
                  <a:tcPr marL="36000" marR="36000" marT="0" marB="0" anchor="ctr">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solidFill>
                      <a:srgbClr val="CCE4E6"/>
                    </a:solidFill>
                  </a:tcPr>
                </a:tc>
                <a:tc>
                  <a:txBody>
                    <a:bodyPr/>
                    <a:lstStyle/>
                    <a:p>
                      <a:pPr algn="ctr"/>
                      <a:r>
                        <a:rPr lang="en-GB" sz="1000" b="1" dirty="0">
                          <a:latin typeface="Calibri" panose="020F0502020204030204" pitchFamily="34" charset="0"/>
                          <a:cs typeface="Calibri" panose="020F0502020204030204" pitchFamily="34" charset="0"/>
                        </a:rPr>
                        <a:t>Clatterbridge</a:t>
                      </a:r>
                      <a:r>
                        <a:rPr lang="en-GB" sz="1000" b="1" baseline="0" dirty="0">
                          <a:latin typeface="Calibri" panose="020F0502020204030204" pitchFamily="34" charset="0"/>
                          <a:cs typeface="Calibri" panose="020F0502020204030204" pitchFamily="34" charset="0"/>
                        </a:rPr>
                        <a:t> Consultant</a:t>
                      </a:r>
                    </a:p>
                    <a:p>
                      <a:pPr algn="ctr"/>
                      <a:r>
                        <a:rPr lang="en-GB" sz="1000" b="1" baseline="0" dirty="0">
                          <a:latin typeface="Calibri" panose="020F0502020204030204" pitchFamily="34" charset="0"/>
                          <a:cs typeface="Calibri" panose="020F0502020204030204" pitchFamily="34" charset="0"/>
                        </a:rPr>
                        <a:t>follow-up appointment</a:t>
                      </a:r>
                      <a:endParaRPr lang="en-GB" sz="1000" b="1" dirty="0">
                        <a:latin typeface="Calibri" panose="020F0502020204030204" pitchFamily="34" charset="0"/>
                        <a:cs typeface="Calibri" panose="020F0502020204030204" pitchFamily="34" charset="0"/>
                      </a:endParaRPr>
                    </a:p>
                  </a:txBody>
                  <a:tcPr marL="36000" marR="36000" marT="0" marB="0" anchor="ctr">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solidFill>
                      <a:srgbClr val="CCE4E6"/>
                    </a:solidFill>
                  </a:tcPr>
                </a:tc>
                <a:tc>
                  <a:txBody>
                    <a:bodyPr/>
                    <a:lstStyle/>
                    <a:p>
                      <a:pPr algn="ctr"/>
                      <a:r>
                        <a:rPr lang="en-GB" sz="1000" b="1" dirty="0">
                          <a:latin typeface="Calibri" panose="020F0502020204030204" pitchFamily="34" charset="0"/>
                          <a:cs typeface="Calibri" panose="020F0502020204030204" pitchFamily="34" charset="0"/>
                        </a:rPr>
                        <a:t>Treatment (SACT) delivery and on treatment</a:t>
                      </a:r>
                      <a:r>
                        <a:rPr lang="en-GB" sz="1000" b="1" baseline="0" dirty="0">
                          <a:latin typeface="Calibri" panose="020F0502020204030204" pitchFamily="34" charset="0"/>
                          <a:cs typeface="Calibri" panose="020F0502020204030204" pitchFamily="34" charset="0"/>
                        </a:rPr>
                        <a:t> review*</a:t>
                      </a:r>
                      <a:endParaRPr lang="en-GB" sz="1000" b="1" dirty="0">
                        <a:latin typeface="Calibri" panose="020F0502020204030204" pitchFamily="34" charset="0"/>
                        <a:cs typeface="Calibri" panose="020F0502020204030204" pitchFamily="34" charset="0"/>
                      </a:endParaRPr>
                    </a:p>
                  </a:txBody>
                  <a:tcPr marL="36000" marR="36000" marT="0" marB="0" anchor="ctr">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solidFill>
                      <a:srgbClr val="CCE4E6"/>
                    </a:solidFill>
                  </a:tcPr>
                </a:tc>
                <a:extLst>
                  <a:ext uri="{0D108BD9-81ED-4DB2-BD59-A6C34878D82A}">
                    <a16:rowId xmlns="" xmlns:a16="http://schemas.microsoft.com/office/drawing/2014/main" val="3584598485"/>
                  </a:ext>
                </a:extLst>
              </a:tr>
              <a:tr h="99800">
                <a:tc rowSpan="6">
                  <a:txBody>
                    <a:bodyPr/>
                    <a:lstStyle/>
                    <a:p>
                      <a:pPr algn="ctr">
                        <a:spcAft>
                          <a:spcPts val="300"/>
                        </a:spcAft>
                      </a:pPr>
                      <a:r>
                        <a:rPr lang="en-GB" sz="1000" b="0" dirty="0">
                          <a:solidFill>
                            <a:schemeClr val="tx1"/>
                          </a:solidFill>
                          <a:latin typeface="Calibri" panose="020F0502020204030204" pitchFamily="34" charset="0"/>
                          <a:cs typeface="Calibri" panose="020F0502020204030204" pitchFamily="34" charset="0"/>
                        </a:rPr>
                        <a:t>Common cancers </a:t>
                      </a:r>
                      <a:br>
                        <a:rPr lang="en-GB" sz="1000" b="0" dirty="0">
                          <a:solidFill>
                            <a:schemeClr val="tx1"/>
                          </a:solidFill>
                          <a:latin typeface="Calibri" panose="020F0502020204030204" pitchFamily="34" charset="0"/>
                          <a:cs typeface="Calibri" panose="020F0502020204030204" pitchFamily="34" charset="0"/>
                        </a:rPr>
                      </a:br>
                      <a:r>
                        <a:rPr lang="en-GB" sz="1000" b="0" dirty="0">
                          <a:solidFill>
                            <a:schemeClr val="tx1"/>
                          </a:solidFill>
                          <a:latin typeface="Calibri" panose="020F0502020204030204" pitchFamily="34" charset="0"/>
                          <a:cs typeface="Calibri" panose="020F0502020204030204" pitchFamily="34" charset="0"/>
                        </a:rPr>
                        <a:t>(more than 1400 new patients per year)</a:t>
                      </a:r>
                    </a:p>
                  </a:txBody>
                  <a:tcPr marL="0" marR="0" marT="0" marB="0" vert="vert270" anchor="ctr">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tcPr>
                </a:tc>
                <a:tc>
                  <a:txBody>
                    <a:bodyPr/>
                    <a:lstStyle/>
                    <a:p>
                      <a:r>
                        <a:rPr lang="en-GB" sz="1000" b="0" dirty="0">
                          <a:solidFill>
                            <a:schemeClr val="tx1"/>
                          </a:solidFill>
                          <a:latin typeface="Calibri" panose="020F0502020204030204" pitchFamily="34" charset="0"/>
                          <a:cs typeface="Calibri" panose="020F0502020204030204" pitchFamily="34" charset="0"/>
                        </a:rPr>
                        <a:t>Breast</a:t>
                      </a:r>
                    </a:p>
                  </a:txBody>
                  <a:tcPr marL="0" marR="0" marT="0" marB="0" anchor="ctr">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tcPr>
                </a:tc>
                <a:tc>
                  <a:txBody>
                    <a:bodyPr/>
                    <a:lstStyle/>
                    <a:p>
                      <a:r>
                        <a:rPr lang="en-GB" sz="1000" dirty="0">
                          <a:latin typeface="Calibri" panose="020F0502020204030204" pitchFamily="34" charset="0"/>
                          <a:cs typeface="Calibri" panose="020F0502020204030204" pitchFamily="34" charset="0"/>
                        </a:rPr>
                        <a:t>4 Clatterbridge</a:t>
                      </a:r>
                      <a:r>
                        <a:rPr lang="en-GB" sz="1000" baseline="0" dirty="0">
                          <a:latin typeface="Calibri" panose="020F0502020204030204" pitchFamily="34" charset="0"/>
                          <a:cs typeface="Calibri" panose="020F0502020204030204" pitchFamily="34" charset="0"/>
                        </a:rPr>
                        <a:t> sector hubs</a:t>
                      </a:r>
                      <a:endParaRPr lang="en-GB" sz="1000" dirty="0">
                        <a:latin typeface="Calibri" panose="020F0502020204030204" pitchFamily="34" charset="0"/>
                        <a:cs typeface="Calibri" panose="020F0502020204030204" pitchFamily="34" charset="0"/>
                      </a:endParaRPr>
                    </a:p>
                  </a:txBody>
                  <a:tcPr marL="0" marR="0" marT="0" marB="0" anchor="ctr">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tcPr>
                </a:tc>
                <a:tc>
                  <a:txBody>
                    <a:bodyPr/>
                    <a:lstStyle/>
                    <a:p>
                      <a:r>
                        <a:rPr lang="en-GB" sz="1000" dirty="0">
                          <a:latin typeface="Calibri" panose="020F0502020204030204" pitchFamily="34" charset="0"/>
                          <a:cs typeface="Calibri" panose="020F0502020204030204" pitchFamily="34" charset="0"/>
                        </a:rPr>
                        <a:t>Nearest local hospital</a:t>
                      </a:r>
                    </a:p>
                  </a:txBody>
                  <a:tcPr marL="0" marR="0" marT="0" marB="0" anchor="ctr">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tcPr>
                </a:tc>
                <a:tc>
                  <a:txBody>
                    <a:bodyPr/>
                    <a:lstStyle/>
                    <a:p>
                      <a:r>
                        <a:rPr lang="en-GB" sz="1000" dirty="0">
                          <a:latin typeface="Calibri" panose="020F0502020204030204" pitchFamily="34" charset="0"/>
                          <a:cs typeface="Calibri" panose="020F0502020204030204" pitchFamily="34" charset="0"/>
                        </a:rPr>
                        <a:t>Nearest</a:t>
                      </a:r>
                      <a:r>
                        <a:rPr lang="en-GB" sz="1000" baseline="0" dirty="0">
                          <a:latin typeface="Calibri" panose="020F0502020204030204" pitchFamily="34" charset="0"/>
                          <a:cs typeface="Calibri" panose="020F0502020204030204" pitchFamily="34" charset="0"/>
                        </a:rPr>
                        <a:t> local hospital</a:t>
                      </a:r>
                      <a:endParaRPr lang="en-GB" sz="1000" dirty="0">
                        <a:latin typeface="Calibri" panose="020F0502020204030204" pitchFamily="34" charset="0"/>
                        <a:cs typeface="Calibri" panose="020F0502020204030204" pitchFamily="34" charset="0"/>
                      </a:endParaRPr>
                    </a:p>
                  </a:txBody>
                  <a:tcPr marL="0" marR="0" marT="0" marB="0" anchor="ctr">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tcPr>
                </a:tc>
                <a:extLst>
                  <a:ext uri="{0D108BD9-81ED-4DB2-BD59-A6C34878D82A}">
                    <a16:rowId xmlns="" xmlns:a16="http://schemas.microsoft.com/office/drawing/2014/main" val="1449399435"/>
                  </a:ext>
                </a:extLst>
              </a:tr>
              <a:tr h="99800">
                <a:tc vMerge="1">
                  <a:txBody>
                    <a:bodyPr/>
                    <a:lstStyle/>
                    <a:p>
                      <a:pPr algn="ctr">
                        <a:spcAft>
                          <a:spcPts val="300"/>
                        </a:spcAft>
                      </a:pPr>
                      <a:endParaRPr lang="en-GB" sz="1000" b="0" dirty="0">
                        <a:solidFill>
                          <a:schemeClr val="tx1"/>
                        </a:solidFill>
                        <a:latin typeface="Calibri" panose="020F0502020204030204" pitchFamily="34" charset="0"/>
                        <a:cs typeface="Calibri" panose="020F0502020204030204" pitchFamily="34" charset="0"/>
                      </a:endParaRPr>
                    </a:p>
                  </a:txBody>
                  <a:tcPr marL="18000" marR="18000" marT="18000" marB="18000" anchor="ctr">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tcPr>
                </a:tc>
                <a:tc>
                  <a:txBody>
                    <a:bodyPr/>
                    <a:lstStyle/>
                    <a:p>
                      <a:r>
                        <a:rPr lang="en-GB" sz="1000" b="0" dirty="0">
                          <a:solidFill>
                            <a:schemeClr val="tx1"/>
                          </a:solidFill>
                          <a:latin typeface="Calibri" panose="020F0502020204030204" pitchFamily="34" charset="0"/>
                          <a:cs typeface="Calibri" panose="020F0502020204030204" pitchFamily="34" charset="0"/>
                        </a:rPr>
                        <a:t>Lung</a:t>
                      </a:r>
                    </a:p>
                  </a:txBody>
                  <a:tcPr marL="0" marR="0" marT="0" marB="0" anchor="ctr">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tcPr>
                </a:tc>
                <a:tc>
                  <a:txBody>
                    <a:bodyPr/>
                    <a:lstStyle/>
                    <a:p>
                      <a:pPr marL="0" indent="0" algn="l">
                        <a:buFont typeface="Wingdings" panose="05000000000000000000" pitchFamily="2" charset="2"/>
                        <a:buNone/>
                      </a:pPr>
                      <a:r>
                        <a:rPr lang="en-GB" sz="1000" dirty="0">
                          <a:latin typeface="Calibri" panose="020F0502020204030204" pitchFamily="34" charset="0"/>
                          <a:cs typeface="Calibri" panose="020F0502020204030204" pitchFamily="34" charset="0"/>
                        </a:rPr>
                        <a:t>4 </a:t>
                      </a:r>
                      <a:r>
                        <a:rPr lang="en-GB" sz="1000" dirty="0" err="1">
                          <a:latin typeface="Calibri" panose="020F0502020204030204" pitchFamily="34" charset="0"/>
                          <a:cs typeface="Calibri" panose="020F0502020204030204" pitchFamily="34" charset="0"/>
                        </a:rPr>
                        <a:t>Clatterbridge</a:t>
                      </a:r>
                      <a:r>
                        <a:rPr lang="en-GB" sz="1000" dirty="0">
                          <a:latin typeface="Calibri" panose="020F0502020204030204" pitchFamily="34" charset="0"/>
                          <a:cs typeface="Calibri" panose="020F0502020204030204" pitchFamily="34" charset="0"/>
                        </a:rPr>
                        <a:t> sector</a:t>
                      </a:r>
                      <a:r>
                        <a:rPr lang="en-GB" sz="1000" baseline="0" dirty="0">
                          <a:latin typeface="Calibri" panose="020F0502020204030204" pitchFamily="34" charset="0"/>
                          <a:cs typeface="Calibri" panose="020F0502020204030204" pitchFamily="34" charset="0"/>
                        </a:rPr>
                        <a:t> </a:t>
                      </a:r>
                      <a:r>
                        <a:rPr lang="en-GB" sz="1000" dirty="0">
                          <a:latin typeface="Calibri" panose="020F0502020204030204" pitchFamily="34" charset="0"/>
                          <a:cs typeface="Calibri" panose="020F0502020204030204" pitchFamily="34" charset="0"/>
                        </a:rPr>
                        <a:t>hubs</a:t>
                      </a:r>
                    </a:p>
                  </a:txBody>
                  <a:tcPr marL="0" marR="0" marT="0" marB="0" anchor="ctr">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tcPr>
                </a:tc>
                <a:tc>
                  <a:txBody>
                    <a:bodyPr/>
                    <a:lstStyle/>
                    <a:p>
                      <a:r>
                        <a:rPr lang="en-GB" sz="1000" dirty="0">
                          <a:latin typeface="Calibri" panose="020F0502020204030204" pitchFamily="34" charset="0"/>
                          <a:cs typeface="Calibri" panose="020F0502020204030204" pitchFamily="34" charset="0"/>
                        </a:rPr>
                        <a:t>Nearest local hospital</a:t>
                      </a:r>
                    </a:p>
                  </a:txBody>
                  <a:tcPr marL="0" marR="0" marT="0" marB="0" anchor="ctr">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tcPr>
                </a:tc>
                <a:tc>
                  <a:txBody>
                    <a:bodyPr/>
                    <a:lstStyle/>
                    <a:p>
                      <a:r>
                        <a:rPr lang="en-GB" sz="1000" dirty="0">
                          <a:latin typeface="Calibri" panose="020F0502020204030204" pitchFamily="34" charset="0"/>
                          <a:cs typeface="Calibri" panose="020F0502020204030204" pitchFamily="34" charset="0"/>
                        </a:rPr>
                        <a:t>Nearest</a:t>
                      </a:r>
                      <a:r>
                        <a:rPr lang="en-GB" sz="1000" baseline="0" dirty="0">
                          <a:latin typeface="Calibri" panose="020F0502020204030204" pitchFamily="34" charset="0"/>
                          <a:cs typeface="Calibri" panose="020F0502020204030204" pitchFamily="34" charset="0"/>
                        </a:rPr>
                        <a:t> local hospital</a:t>
                      </a:r>
                      <a:endParaRPr lang="en-GB" sz="1000" dirty="0">
                        <a:latin typeface="Calibri" panose="020F0502020204030204" pitchFamily="34" charset="0"/>
                        <a:cs typeface="Calibri" panose="020F0502020204030204" pitchFamily="34" charset="0"/>
                      </a:endParaRPr>
                    </a:p>
                  </a:txBody>
                  <a:tcPr marL="0" marR="0" marT="0" marB="0" anchor="ctr">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tcPr>
                </a:tc>
                <a:extLst>
                  <a:ext uri="{0D108BD9-81ED-4DB2-BD59-A6C34878D82A}">
                    <a16:rowId xmlns="" xmlns:a16="http://schemas.microsoft.com/office/drawing/2014/main" val="377387182"/>
                  </a:ext>
                </a:extLst>
              </a:tr>
              <a:tr h="99800">
                <a:tc vMerge="1">
                  <a:txBody>
                    <a:bodyPr/>
                    <a:lstStyle/>
                    <a:p>
                      <a:pPr algn="ctr">
                        <a:spcAft>
                          <a:spcPts val="300"/>
                        </a:spcAft>
                      </a:pPr>
                      <a:endParaRPr lang="en-GB" sz="1000" b="0" dirty="0">
                        <a:solidFill>
                          <a:schemeClr val="tx1"/>
                        </a:solidFill>
                        <a:latin typeface="Calibri" panose="020F0502020204030204" pitchFamily="34" charset="0"/>
                        <a:cs typeface="Calibri" panose="020F0502020204030204" pitchFamily="34" charset="0"/>
                      </a:endParaRPr>
                    </a:p>
                  </a:txBody>
                  <a:tcPr marL="18000" marR="18000" marT="18000" marB="18000" anchor="ctr">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tcPr>
                </a:tc>
                <a:tc>
                  <a:txBody>
                    <a:bodyPr/>
                    <a:lstStyle/>
                    <a:p>
                      <a:r>
                        <a:rPr lang="en-GB" sz="1000" b="0" dirty="0">
                          <a:solidFill>
                            <a:schemeClr val="tx1"/>
                          </a:solidFill>
                          <a:latin typeface="Calibri" panose="020F0502020204030204" pitchFamily="34" charset="0"/>
                          <a:cs typeface="Calibri" panose="020F0502020204030204" pitchFamily="34" charset="0"/>
                        </a:rPr>
                        <a:t>Colo-rectal</a:t>
                      </a:r>
                    </a:p>
                  </a:txBody>
                  <a:tcPr marL="0" marR="0" marT="0" marB="0" anchor="ctr">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GB" sz="1000" dirty="0">
                          <a:latin typeface="Calibri" panose="020F0502020204030204" pitchFamily="34" charset="0"/>
                          <a:cs typeface="Calibri" panose="020F0502020204030204" pitchFamily="34" charset="0"/>
                        </a:rPr>
                        <a:t>4 </a:t>
                      </a:r>
                      <a:r>
                        <a:rPr lang="en-GB" sz="1000" dirty="0" err="1">
                          <a:latin typeface="Calibri" panose="020F0502020204030204" pitchFamily="34" charset="0"/>
                          <a:cs typeface="Calibri" panose="020F0502020204030204" pitchFamily="34" charset="0"/>
                        </a:rPr>
                        <a:t>Clatterbridge</a:t>
                      </a:r>
                      <a:r>
                        <a:rPr lang="en-GB" sz="1000" dirty="0">
                          <a:latin typeface="Calibri" panose="020F0502020204030204" pitchFamily="34" charset="0"/>
                          <a:cs typeface="Calibri" panose="020F0502020204030204" pitchFamily="34" charset="0"/>
                        </a:rPr>
                        <a:t> sector</a:t>
                      </a:r>
                      <a:r>
                        <a:rPr lang="en-GB" sz="1000" baseline="0" dirty="0">
                          <a:latin typeface="Calibri" panose="020F0502020204030204" pitchFamily="34" charset="0"/>
                          <a:cs typeface="Calibri" panose="020F0502020204030204" pitchFamily="34" charset="0"/>
                        </a:rPr>
                        <a:t> </a:t>
                      </a:r>
                      <a:r>
                        <a:rPr lang="en-GB" sz="1000" dirty="0">
                          <a:latin typeface="Calibri" panose="020F0502020204030204" pitchFamily="34" charset="0"/>
                          <a:cs typeface="Calibri" panose="020F0502020204030204" pitchFamily="34" charset="0"/>
                        </a:rPr>
                        <a:t>hubs</a:t>
                      </a:r>
                    </a:p>
                  </a:txBody>
                  <a:tcPr marL="0" marR="0" marT="0" marB="0" anchor="ctr">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tcPr>
                </a:tc>
                <a:tc>
                  <a:txBody>
                    <a:bodyPr/>
                    <a:lstStyle/>
                    <a:p>
                      <a:r>
                        <a:rPr lang="en-GB" sz="1000" dirty="0">
                          <a:latin typeface="Calibri" panose="020F0502020204030204" pitchFamily="34" charset="0"/>
                          <a:cs typeface="Calibri" panose="020F0502020204030204" pitchFamily="34" charset="0"/>
                        </a:rPr>
                        <a:t>Nearest local hospital</a:t>
                      </a:r>
                    </a:p>
                  </a:txBody>
                  <a:tcPr marL="0" marR="0" marT="0" marB="0" anchor="ctr">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tcPr>
                </a:tc>
                <a:tc>
                  <a:txBody>
                    <a:bodyPr/>
                    <a:lstStyle/>
                    <a:p>
                      <a:r>
                        <a:rPr lang="en-GB" sz="1000" dirty="0">
                          <a:latin typeface="Calibri" panose="020F0502020204030204" pitchFamily="34" charset="0"/>
                          <a:cs typeface="Calibri" panose="020F0502020204030204" pitchFamily="34" charset="0"/>
                        </a:rPr>
                        <a:t>Nearest</a:t>
                      </a:r>
                      <a:r>
                        <a:rPr lang="en-GB" sz="1000" baseline="0" dirty="0">
                          <a:latin typeface="Calibri" panose="020F0502020204030204" pitchFamily="34" charset="0"/>
                          <a:cs typeface="Calibri" panose="020F0502020204030204" pitchFamily="34" charset="0"/>
                        </a:rPr>
                        <a:t> local hospital</a:t>
                      </a:r>
                      <a:endParaRPr lang="en-GB" sz="1000" dirty="0">
                        <a:latin typeface="Calibri" panose="020F0502020204030204" pitchFamily="34" charset="0"/>
                        <a:cs typeface="Calibri" panose="020F0502020204030204" pitchFamily="34" charset="0"/>
                      </a:endParaRPr>
                    </a:p>
                  </a:txBody>
                  <a:tcPr marL="0" marR="0" marT="0" marB="0" anchor="ctr">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tcPr>
                </a:tc>
                <a:extLst>
                  <a:ext uri="{0D108BD9-81ED-4DB2-BD59-A6C34878D82A}">
                    <a16:rowId xmlns="" xmlns:a16="http://schemas.microsoft.com/office/drawing/2014/main" val="1023203645"/>
                  </a:ext>
                </a:extLst>
              </a:tr>
              <a:tr h="99800">
                <a:tc vMerge="1">
                  <a:txBody>
                    <a:bodyPr/>
                    <a:lstStyle/>
                    <a:p>
                      <a:pPr algn="ctr">
                        <a:spcAft>
                          <a:spcPts val="300"/>
                        </a:spcAft>
                      </a:pPr>
                      <a:endParaRPr lang="en-GB" sz="1000" b="0" dirty="0">
                        <a:solidFill>
                          <a:schemeClr val="tx1"/>
                        </a:solidFill>
                        <a:latin typeface="Calibri" panose="020F0502020204030204" pitchFamily="34" charset="0"/>
                        <a:cs typeface="Calibri" panose="020F0502020204030204" pitchFamily="34" charset="0"/>
                      </a:endParaRPr>
                    </a:p>
                  </a:txBody>
                  <a:tcPr marL="18000" marR="18000" marT="18000" marB="18000" anchor="ctr">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tcPr>
                </a:tc>
                <a:tc>
                  <a:txBody>
                    <a:bodyPr/>
                    <a:lstStyle/>
                    <a:p>
                      <a:r>
                        <a:rPr lang="en-GB" sz="1000" b="0" dirty="0">
                          <a:solidFill>
                            <a:schemeClr val="tx1"/>
                          </a:solidFill>
                          <a:latin typeface="Calibri" panose="020F0502020204030204" pitchFamily="34" charset="0"/>
                          <a:cs typeface="Calibri" panose="020F0502020204030204" pitchFamily="34" charset="0"/>
                        </a:rPr>
                        <a:t>Prostate</a:t>
                      </a:r>
                    </a:p>
                  </a:txBody>
                  <a:tcPr marL="0" marR="0" marT="0" marB="0" anchor="ctr">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GB" sz="1000" dirty="0">
                          <a:latin typeface="Calibri" panose="020F0502020204030204" pitchFamily="34" charset="0"/>
                          <a:cs typeface="Calibri" panose="020F0502020204030204" pitchFamily="34" charset="0"/>
                        </a:rPr>
                        <a:t>4 </a:t>
                      </a:r>
                      <a:r>
                        <a:rPr lang="en-GB" sz="1000" dirty="0" err="1">
                          <a:latin typeface="Calibri" panose="020F0502020204030204" pitchFamily="34" charset="0"/>
                          <a:cs typeface="Calibri" panose="020F0502020204030204" pitchFamily="34" charset="0"/>
                        </a:rPr>
                        <a:t>Clatterbridge</a:t>
                      </a:r>
                      <a:r>
                        <a:rPr lang="en-GB" sz="1000" dirty="0">
                          <a:latin typeface="Calibri" panose="020F0502020204030204" pitchFamily="34" charset="0"/>
                          <a:cs typeface="Calibri" panose="020F0502020204030204" pitchFamily="34" charset="0"/>
                        </a:rPr>
                        <a:t> sector</a:t>
                      </a:r>
                      <a:r>
                        <a:rPr lang="en-GB" sz="1000" baseline="0" dirty="0">
                          <a:latin typeface="Calibri" panose="020F0502020204030204" pitchFamily="34" charset="0"/>
                          <a:cs typeface="Calibri" panose="020F0502020204030204" pitchFamily="34" charset="0"/>
                        </a:rPr>
                        <a:t> </a:t>
                      </a:r>
                      <a:r>
                        <a:rPr lang="en-GB" sz="1000" dirty="0">
                          <a:latin typeface="Calibri" panose="020F0502020204030204" pitchFamily="34" charset="0"/>
                          <a:cs typeface="Calibri" panose="020F0502020204030204" pitchFamily="34" charset="0"/>
                        </a:rPr>
                        <a:t>hubs</a:t>
                      </a:r>
                    </a:p>
                  </a:txBody>
                  <a:tcPr marL="0" marR="0" marT="0" marB="0" anchor="ctr">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tcPr>
                </a:tc>
                <a:tc>
                  <a:txBody>
                    <a:bodyPr/>
                    <a:lstStyle/>
                    <a:p>
                      <a:r>
                        <a:rPr lang="en-GB" sz="1000" dirty="0">
                          <a:latin typeface="Calibri" panose="020F0502020204030204" pitchFamily="34" charset="0"/>
                          <a:cs typeface="Calibri" panose="020F0502020204030204" pitchFamily="34" charset="0"/>
                        </a:rPr>
                        <a:t>Nearest local hospital</a:t>
                      </a:r>
                    </a:p>
                  </a:txBody>
                  <a:tcPr marL="0" marR="0" marT="0" marB="0" anchor="ctr">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tcPr>
                </a:tc>
                <a:tc>
                  <a:txBody>
                    <a:bodyPr/>
                    <a:lstStyle/>
                    <a:p>
                      <a:r>
                        <a:rPr lang="en-GB" sz="1000" dirty="0">
                          <a:latin typeface="Calibri" panose="020F0502020204030204" pitchFamily="34" charset="0"/>
                          <a:cs typeface="Calibri" panose="020F0502020204030204" pitchFamily="34" charset="0"/>
                        </a:rPr>
                        <a:t>Nearest</a:t>
                      </a:r>
                      <a:r>
                        <a:rPr lang="en-GB" sz="1000" baseline="0" dirty="0">
                          <a:latin typeface="Calibri" panose="020F0502020204030204" pitchFamily="34" charset="0"/>
                          <a:cs typeface="Calibri" panose="020F0502020204030204" pitchFamily="34" charset="0"/>
                        </a:rPr>
                        <a:t> local hospital</a:t>
                      </a:r>
                      <a:endParaRPr lang="en-GB" sz="1000" dirty="0">
                        <a:latin typeface="Calibri" panose="020F0502020204030204" pitchFamily="34" charset="0"/>
                        <a:cs typeface="Calibri" panose="020F0502020204030204" pitchFamily="34" charset="0"/>
                      </a:endParaRPr>
                    </a:p>
                  </a:txBody>
                  <a:tcPr marL="0" marR="0" marT="0" marB="0" anchor="ctr">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tcPr>
                </a:tc>
                <a:extLst>
                  <a:ext uri="{0D108BD9-81ED-4DB2-BD59-A6C34878D82A}">
                    <a16:rowId xmlns="" xmlns:a16="http://schemas.microsoft.com/office/drawing/2014/main" val="1518987069"/>
                  </a:ext>
                </a:extLst>
              </a:tr>
              <a:tr h="99800">
                <a:tc vMerge="1">
                  <a:txBody>
                    <a:bodyPr/>
                    <a:lstStyle/>
                    <a:p>
                      <a:pPr algn="ctr">
                        <a:spcAft>
                          <a:spcPts val="300"/>
                        </a:spcAft>
                      </a:pPr>
                      <a:endParaRPr lang="en-GB" sz="1000" b="0" dirty="0">
                        <a:solidFill>
                          <a:schemeClr val="tx1"/>
                        </a:solidFill>
                        <a:latin typeface="Calibri" panose="020F0502020204030204" pitchFamily="34" charset="0"/>
                        <a:cs typeface="Calibri" panose="020F0502020204030204" pitchFamily="34" charset="0"/>
                      </a:endParaRPr>
                    </a:p>
                  </a:txBody>
                  <a:tcPr marL="18000" marR="18000" marT="18000" marB="18000" anchor="ctr">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tcPr>
                </a:tc>
                <a:tc>
                  <a:txBody>
                    <a:bodyPr/>
                    <a:lstStyle/>
                    <a:p>
                      <a:r>
                        <a:rPr lang="en-GB" sz="1000" b="0" dirty="0">
                          <a:solidFill>
                            <a:schemeClr val="tx1"/>
                          </a:solidFill>
                          <a:latin typeface="Calibri" panose="020F0502020204030204" pitchFamily="34" charset="0"/>
                          <a:cs typeface="Calibri" panose="020F0502020204030204" pitchFamily="34" charset="0"/>
                        </a:rPr>
                        <a:t>Rectal</a:t>
                      </a:r>
                    </a:p>
                  </a:txBody>
                  <a:tcPr marL="0" marR="0" marT="0" marB="0" anchor="ctr">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tcPr>
                </a:tc>
                <a:tc>
                  <a:txBody>
                    <a:bodyPr/>
                    <a:lstStyle/>
                    <a:p>
                      <a:r>
                        <a:rPr lang="en-GB" sz="1000" dirty="0">
                          <a:latin typeface="Calibri" panose="020F0502020204030204" pitchFamily="34" charset="0"/>
                          <a:cs typeface="Calibri" panose="020F0502020204030204" pitchFamily="34" charset="0"/>
                        </a:rPr>
                        <a:t>CCC-Liverpool, CCC-Wirral</a:t>
                      </a:r>
                    </a:p>
                  </a:txBody>
                  <a:tcPr marL="0" marR="0" marT="0" marB="0" anchor="ctr">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tcPr>
                </a:tc>
                <a:tc>
                  <a:txBody>
                    <a:bodyPr/>
                    <a:lstStyle/>
                    <a:p>
                      <a:r>
                        <a:rPr lang="en-GB" sz="1000" dirty="0">
                          <a:latin typeface="Calibri" panose="020F0502020204030204" pitchFamily="34" charset="0"/>
                          <a:cs typeface="Calibri" panose="020F0502020204030204" pitchFamily="34" charset="0"/>
                        </a:rPr>
                        <a:t>Nearest local hospital</a:t>
                      </a:r>
                    </a:p>
                  </a:txBody>
                  <a:tcPr marL="0" marR="0" marT="0" marB="0" anchor="ctr">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tcPr>
                </a:tc>
                <a:tc>
                  <a:txBody>
                    <a:bodyPr/>
                    <a:lstStyle/>
                    <a:p>
                      <a:r>
                        <a:rPr lang="en-GB" sz="1000" dirty="0">
                          <a:latin typeface="Calibri" panose="020F0502020204030204" pitchFamily="34" charset="0"/>
                          <a:cs typeface="Calibri" panose="020F0502020204030204" pitchFamily="34" charset="0"/>
                        </a:rPr>
                        <a:t>Nearest</a:t>
                      </a:r>
                      <a:r>
                        <a:rPr lang="en-GB" sz="1000" baseline="0" dirty="0">
                          <a:latin typeface="Calibri" panose="020F0502020204030204" pitchFamily="34" charset="0"/>
                          <a:cs typeface="Calibri" panose="020F0502020204030204" pitchFamily="34" charset="0"/>
                        </a:rPr>
                        <a:t> local hospital</a:t>
                      </a:r>
                      <a:endParaRPr lang="en-GB" sz="1000" dirty="0">
                        <a:latin typeface="Calibri" panose="020F0502020204030204" pitchFamily="34" charset="0"/>
                        <a:cs typeface="Calibri" panose="020F0502020204030204" pitchFamily="34" charset="0"/>
                      </a:endParaRPr>
                    </a:p>
                  </a:txBody>
                  <a:tcPr marL="0" marR="0" marT="0" marB="0" anchor="ctr">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tcPr>
                </a:tc>
                <a:extLst>
                  <a:ext uri="{0D108BD9-81ED-4DB2-BD59-A6C34878D82A}">
                    <a16:rowId xmlns="" xmlns:a16="http://schemas.microsoft.com/office/drawing/2014/main" val="1757144085"/>
                  </a:ext>
                </a:extLst>
              </a:tr>
              <a:tr h="99800">
                <a:tc vMerge="1">
                  <a:txBody>
                    <a:bodyPr/>
                    <a:lstStyle/>
                    <a:p>
                      <a:pPr algn="ctr">
                        <a:spcAft>
                          <a:spcPts val="300"/>
                        </a:spcAft>
                      </a:pPr>
                      <a:endParaRPr lang="en-GB" sz="1000" b="0" dirty="0">
                        <a:solidFill>
                          <a:schemeClr val="tx1"/>
                        </a:solidFill>
                        <a:latin typeface="Calibri" panose="020F0502020204030204" pitchFamily="34" charset="0"/>
                        <a:cs typeface="Calibri" panose="020F0502020204030204" pitchFamily="34" charset="0"/>
                      </a:endParaRPr>
                    </a:p>
                  </a:txBody>
                  <a:tcPr marL="18000" marR="18000" marT="18000" marB="18000" anchor="ctr">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tcPr>
                </a:tc>
                <a:tc>
                  <a:txBody>
                    <a:bodyPr/>
                    <a:lstStyle/>
                    <a:p>
                      <a:r>
                        <a:rPr lang="en-GB" sz="1000" b="0" dirty="0">
                          <a:solidFill>
                            <a:schemeClr val="tx1"/>
                          </a:solidFill>
                          <a:latin typeface="Calibri" panose="020F0502020204030204" pitchFamily="34" charset="0"/>
                          <a:cs typeface="Calibri" panose="020F0502020204030204" pitchFamily="34" charset="0"/>
                        </a:rPr>
                        <a:t>Prostate</a:t>
                      </a:r>
                    </a:p>
                  </a:txBody>
                  <a:tcPr marL="0" marR="0" marT="0" marB="0" anchor="ctr">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tcPr>
                </a:tc>
                <a:tc>
                  <a:txBody>
                    <a:bodyPr/>
                    <a:lstStyle/>
                    <a:p>
                      <a:r>
                        <a:rPr lang="en-GB" sz="1000" dirty="0">
                          <a:latin typeface="Calibri" panose="020F0502020204030204" pitchFamily="34" charset="0"/>
                          <a:cs typeface="Calibri" panose="020F0502020204030204" pitchFamily="34" charset="0"/>
                        </a:rPr>
                        <a:t>CCC-Liverpool, </a:t>
                      </a:r>
                      <a:r>
                        <a:rPr lang="en-GB" sz="1000" dirty="0" err="1">
                          <a:latin typeface="Calibri" panose="020F0502020204030204" pitchFamily="34" charset="0"/>
                          <a:cs typeface="Calibri" panose="020F0502020204030204" pitchFamily="34" charset="0"/>
                        </a:rPr>
                        <a:t>Broadgreen</a:t>
                      </a:r>
                      <a:r>
                        <a:rPr lang="en-GB" sz="1000" dirty="0">
                          <a:latin typeface="Calibri" panose="020F0502020204030204" pitchFamily="34" charset="0"/>
                          <a:cs typeface="Calibri" panose="020F0502020204030204" pitchFamily="34" charset="0"/>
                        </a:rPr>
                        <a:t> Hospital</a:t>
                      </a:r>
                    </a:p>
                  </a:txBody>
                  <a:tcPr marL="0" marR="0" marT="0" marB="0" anchor="ctr">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tcPr>
                </a:tc>
                <a:tc>
                  <a:txBody>
                    <a:bodyPr/>
                    <a:lstStyle/>
                    <a:p>
                      <a:r>
                        <a:rPr lang="en-GB" sz="1000" dirty="0">
                          <a:latin typeface="Calibri" panose="020F0502020204030204" pitchFamily="34" charset="0"/>
                          <a:cs typeface="Calibri" panose="020F0502020204030204" pitchFamily="34" charset="0"/>
                        </a:rPr>
                        <a:t>Nearest local hospital</a:t>
                      </a:r>
                    </a:p>
                  </a:txBody>
                  <a:tcPr marL="0" marR="0" marT="0" marB="0" anchor="ctr">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tcPr>
                </a:tc>
                <a:tc>
                  <a:txBody>
                    <a:bodyPr/>
                    <a:lstStyle/>
                    <a:p>
                      <a:r>
                        <a:rPr lang="en-GB" sz="1000" dirty="0">
                          <a:latin typeface="Calibri" panose="020F0502020204030204" pitchFamily="34" charset="0"/>
                          <a:cs typeface="Calibri" panose="020F0502020204030204" pitchFamily="34" charset="0"/>
                        </a:rPr>
                        <a:t>Nearest</a:t>
                      </a:r>
                      <a:r>
                        <a:rPr lang="en-GB" sz="1000" baseline="0" dirty="0">
                          <a:latin typeface="Calibri" panose="020F0502020204030204" pitchFamily="34" charset="0"/>
                          <a:cs typeface="Calibri" panose="020F0502020204030204" pitchFamily="34" charset="0"/>
                        </a:rPr>
                        <a:t> local hospital</a:t>
                      </a:r>
                      <a:endParaRPr lang="en-GB" sz="1000" dirty="0">
                        <a:latin typeface="Calibri" panose="020F0502020204030204" pitchFamily="34" charset="0"/>
                        <a:cs typeface="Calibri" panose="020F0502020204030204" pitchFamily="34" charset="0"/>
                      </a:endParaRPr>
                    </a:p>
                  </a:txBody>
                  <a:tcPr marL="0" marR="0" marT="0" marB="0" anchor="ctr">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tcPr>
                </a:tc>
                <a:extLst>
                  <a:ext uri="{0D108BD9-81ED-4DB2-BD59-A6C34878D82A}">
                    <a16:rowId xmlns="" xmlns:a16="http://schemas.microsoft.com/office/drawing/2014/main" val="2820151301"/>
                  </a:ext>
                </a:extLst>
              </a:tr>
              <a:tr h="99800">
                <a:tc rowSpan="7">
                  <a:txBody>
                    <a:bodyPr/>
                    <a:lstStyle/>
                    <a:p>
                      <a:pPr algn="ctr">
                        <a:spcAft>
                          <a:spcPts val="300"/>
                        </a:spcAft>
                      </a:pPr>
                      <a:r>
                        <a:rPr lang="en-GB" sz="1000" b="0" dirty="0">
                          <a:solidFill>
                            <a:schemeClr val="tx1"/>
                          </a:solidFill>
                          <a:latin typeface="Calibri" panose="020F0502020204030204" pitchFamily="34" charset="0"/>
                          <a:cs typeface="Calibri" panose="020F0502020204030204" pitchFamily="34" charset="0"/>
                        </a:rPr>
                        <a:t>Intermediate cancers (500-1400 new patients per year)</a:t>
                      </a:r>
                    </a:p>
                  </a:txBody>
                  <a:tcPr marL="0" marR="0" marT="0" marB="0" vert="vert270" anchor="ctr">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tcPr>
                </a:tc>
                <a:tc>
                  <a:txBody>
                    <a:bodyPr/>
                    <a:lstStyle/>
                    <a:p>
                      <a:r>
                        <a:rPr lang="en-GB" sz="1000" b="0" dirty="0">
                          <a:solidFill>
                            <a:schemeClr val="tx1"/>
                          </a:solidFill>
                          <a:latin typeface="Calibri" panose="020F0502020204030204" pitchFamily="34" charset="0"/>
                          <a:cs typeface="Calibri" panose="020F0502020204030204" pitchFamily="34" charset="0"/>
                        </a:rPr>
                        <a:t>Head and Neck</a:t>
                      </a:r>
                    </a:p>
                  </a:txBody>
                  <a:tcPr marL="0" marR="0" marT="0" marB="0" anchor="ctr">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tcPr>
                </a:tc>
                <a:tc>
                  <a:txBody>
                    <a:bodyPr/>
                    <a:lstStyle/>
                    <a:p>
                      <a:r>
                        <a:rPr lang="en-GB" sz="1000" dirty="0">
                          <a:latin typeface="Calibri" panose="020F0502020204030204" pitchFamily="34" charset="0"/>
                          <a:cs typeface="Calibri" panose="020F0502020204030204" pitchFamily="34" charset="0"/>
                        </a:rPr>
                        <a:t>CCC-Aintree</a:t>
                      </a:r>
                    </a:p>
                  </a:txBody>
                  <a:tcPr marL="0" marR="0" marT="0" marB="0" anchor="ctr">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tcPr>
                </a:tc>
                <a:tc>
                  <a:txBody>
                    <a:bodyPr/>
                    <a:lstStyle/>
                    <a:p>
                      <a:r>
                        <a:rPr lang="en-GB" sz="1000" dirty="0">
                          <a:latin typeface="Calibri" panose="020F0502020204030204" pitchFamily="34" charset="0"/>
                          <a:cs typeface="Calibri" panose="020F0502020204030204" pitchFamily="34" charset="0"/>
                        </a:rPr>
                        <a:t>CCC-Wirral, CCC-Aintree</a:t>
                      </a:r>
                    </a:p>
                  </a:txBody>
                  <a:tcPr marL="0" marR="0" marT="0" marB="0" anchor="ctr">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tcPr>
                </a:tc>
                <a:tc>
                  <a:txBody>
                    <a:bodyPr/>
                    <a:lstStyle/>
                    <a:p>
                      <a:r>
                        <a:rPr lang="en-GB" sz="1000" dirty="0">
                          <a:latin typeface="Calibri" panose="020F0502020204030204" pitchFamily="34" charset="0"/>
                          <a:cs typeface="Calibri" panose="020F0502020204030204" pitchFamily="34" charset="0"/>
                        </a:rPr>
                        <a:t>CCC-Liverpool, CCC-Wirral, CCC-Aintree</a:t>
                      </a:r>
                    </a:p>
                  </a:txBody>
                  <a:tcPr marL="0" marR="0" marT="0" marB="0" anchor="ctr">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tcPr>
                </a:tc>
                <a:extLst>
                  <a:ext uri="{0D108BD9-81ED-4DB2-BD59-A6C34878D82A}">
                    <a16:rowId xmlns="" xmlns:a16="http://schemas.microsoft.com/office/drawing/2014/main" val="3567749786"/>
                  </a:ext>
                </a:extLst>
              </a:tr>
              <a:tr h="199601">
                <a:tc vMerge="1">
                  <a:txBody>
                    <a:bodyPr/>
                    <a:lstStyle/>
                    <a:p>
                      <a:pPr algn="ctr">
                        <a:spcAft>
                          <a:spcPts val="300"/>
                        </a:spcAft>
                      </a:pPr>
                      <a:endParaRPr lang="en-GB" sz="1000" b="0" dirty="0">
                        <a:solidFill>
                          <a:schemeClr val="tx1"/>
                        </a:solidFill>
                        <a:latin typeface="Calibri" panose="020F0502020204030204" pitchFamily="34" charset="0"/>
                        <a:cs typeface="Calibri" panose="020F0502020204030204" pitchFamily="34" charset="0"/>
                      </a:endParaRPr>
                    </a:p>
                  </a:txBody>
                  <a:tcPr marL="0" marR="0" marT="0" marB="0" anchor="ctr">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tcPr>
                </a:tc>
                <a:tc>
                  <a:txBody>
                    <a:bodyPr/>
                    <a:lstStyle/>
                    <a:p>
                      <a:r>
                        <a:rPr lang="en-GB" sz="1000" b="0" dirty="0">
                          <a:solidFill>
                            <a:schemeClr val="tx1"/>
                          </a:solidFill>
                          <a:latin typeface="Calibri" panose="020F0502020204030204" pitchFamily="34" charset="0"/>
                          <a:cs typeface="Calibri" panose="020F0502020204030204" pitchFamily="34" charset="0"/>
                        </a:rPr>
                        <a:t>Skin</a:t>
                      </a:r>
                    </a:p>
                  </a:txBody>
                  <a:tcPr marL="0" marR="0" marT="0" marB="0" anchor="ctr">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tcPr>
                </a:tc>
                <a:tc>
                  <a:txBody>
                    <a:bodyPr/>
                    <a:lstStyle/>
                    <a:p>
                      <a:r>
                        <a:rPr lang="en-GB" sz="1000" dirty="0">
                          <a:latin typeface="Calibri" panose="020F0502020204030204" pitchFamily="34" charset="0"/>
                          <a:cs typeface="Calibri" panose="020F0502020204030204" pitchFamily="34" charset="0"/>
                        </a:rPr>
                        <a:t>CCC Liverpool</a:t>
                      </a:r>
                    </a:p>
                  </a:txBody>
                  <a:tcPr marL="0" marR="0" marT="0" marB="0" anchor="ctr">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tcPr>
                </a:tc>
                <a:tc>
                  <a:txBody>
                    <a:bodyPr/>
                    <a:lstStyle/>
                    <a:p>
                      <a:r>
                        <a:rPr lang="en-GB" sz="1000" dirty="0">
                          <a:latin typeface="Calibri" panose="020F0502020204030204" pitchFamily="34" charset="0"/>
                          <a:cs typeface="Calibri" panose="020F0502020204030204" pitchFamily="34" charset="0"/>
                        </a:rPr>
                        <a:t>CCC-Liverpool, St Helens</a:t>
                      </a:r>
                    </a:p>
                  </a:txBody>
                  <a:tcPr marL="0" marR="0" marT="0" marB="0" anchor="ctr">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tcPr>
                </a:tc>
                <a:tc>
                  <a:txBody>
                    <a:bodyPr/>
                    <a:lstStyle/>
                    <a:p>
                      <a:r>
                        <a:rPr lang="en-GB" sz="1000" dirty="0">
                          <a:latin typeface="Calibri" panose="020F0502020204030204" pitchFamily="34" charset="0"/>
                          <a:cs typeface="Calibri" panose="020F0502020204030204" pitchFamily="34" charset="0"/>
                        </a:rPr>
                        <a:t>4 Clatterbridge sector hubs and community</a:t>
                      </a:r>
                    </a:p>
                  </a:txBody>
                  <a:tcPr marL="0" marR="0" marT="0" marB="0" anchor="ctr">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tcPr>
                </a:tc>
                <a:extLst>
                  <a:ext uri="{0D108BD9-81ED-4DB2-BD59-A6C34878D82A}">
                    <a16:rowId xmlns="" xmlns:a16="http://schemas.microsoft.com/office/drawing/2014/main" val="1214068541"/>
                  </a:ext>
                </a:extLst>
              </a:tr>
              <a:tr h="199601">
                <a:tc vMerge="1">
                  <a:txBody>
                    <a:bodyPr/>
                    <a:lstStyle/>
                    <a:p>
                      <a:pPr algn="ctr">
                        <a:spcAft>
                          <a:spcPts val="300"/>
                        </a:spcAft>
                      </a:pPr>
                      <a:endParaRPr lang="en-GB" sz="1000" b="0" dirty="0">
                        <a:solidFill>
                          <a:schemeClr val="tx1"/>
                        </a:solidFill>
                        <a:latin typeface="Calibri" panose="020F0502020204030204" pitchFamily="34" charset="0"/>
                        <a:cs typeface="Calibri" panose="020F0502020204030204" pitchFamily="34" charset="0"/>
                      </a:endParaRPr>
                    </a:p>
                  </a:txBody>
                  <a:tcPr marL="0" marR="0" marT="0" marB="0" anchor="ctr">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tcPr>
                </a:tc>
                <a:tc>
                  <a:txBody>
                    <a:bodyPr/>
                    <a:lstStyle/>
                    <a:p>
                      <a:r>
                        <a:rPr lang="en-GB" sz="1000" b="0" dirty="0">
                          <a:solidFill>
                            <a:schemeClr val="tx1"/>
                          </a:solidFill>
                          <a:latin typeface="Calibri" panose="020F0502020204030204" pitchFamily="34" charset="0"/>
                          <a:cs typeface="Calibri" panose="020F0502020204030204" pitchFamily="34" charset="0"/>
                        </a:rPr>
                        <a:t>HPB</a:t>
                      </a:r>
                    </a:p>
                  </a:txBody>
                  <a:tcPr marL="0" marR="0" marT="0" marB="0" anchor="ctr">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tcPr>
                </a:tc>
                <a:tc>
                  <a:txBody>
                    <a:bodyPr/>
                    <a:lstStyle/>
                    <a:p>
                      <a:r>
                        <a:rPr lang="en-GB" sz="1000" dirty="0">
                          <a:latin typeface="Calibri" panose="020F0502020204030204" pitchFamily="34" charset="0"/>
                          <a:cs typeface="Calibri" panose="020F0502020204030204" pitchFamily="34" charset="0"/>
                        </a:rPr>
                        <a:t>CCC-Liverpool</a:t>
                      </a:r>
                    </a:p>
                  </a:txBody>
                  <a:tcPr marL="0" marR="0" marT="0" marB="0" anchor="ctr">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tcPr>
                </a:tc>
                <a:tc>
                  <a:txBody>
                    <a:bodyPr/>
                    <a:lstStyle/>
                    <a:p>
                      <a:r>
                        <a:rPr lang="en-GB" sz="1000" dirty="0">
                          <a:latin typeface="Calibri" panose="020F0502020204030204" pitchFamily="34" charset="0"/>
                          <a:cs typeface="Calibri" panose="020F0502020204030204" pitchFamily="34" charset="0"/>
                        </a:rPr>
                        <a:t>CCC-Liverpool</a:t>
                      </a:r>
                    </a:p>
                  </a:txBody>
                  <a:tcPr marL="0" marR="0" marT="0" marB="0" anchor="ctr">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tcPr>
                </a:tc>
                <a:tc>
                  <a:txBody>
                    <a:bodyPr/>
                    <a:lstStyle/>
                    <a:p>
                      <a:r>
                        <a:rPr lang="en-GB" sz="1000" dirty="0">
                          <a:latin typeface="Calibri" panose="020F0502020204030204" pitchFamily="34" charset="0"/>
                          <a:cs typeface="Calibri" panose="020F0502020204030204" pitchFamily="34" charset="0"/>
                        </a:rPr>
                        <a:t>4 Clatterbridge sector hubs and local hospitals</a:t>
                      </a:r>
                    </a:p>
                  </a:txBody>
                  <a:tcPr marL="0" marR="0" marT="0" marB="0" anchor="ctr">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tcPr>
                </a:tc>
                <a:extLst>
                  <a:ext uri="{0D108BD9-81ED-4DB2-BD59-A6C34878D82A}">
                    <a16:rowId xmlns="" xmlns:a16="http://schemas.microsoft.com/office/drawing/2014/main" val="3070577265"/>
                  </a:ext>
                </a:extLst>
              </a:tr>
              <a:tr h="199601">
                <a:tc vMerge="1">
                  <a:txBody>
                    <a:bodyPr/>
                    <a:lstStyle/>
                    <a:p>
                      <a:pPr algn="ctr">
                        <a:spcAft>
                          <a:spcPts val="300"/>
                        </a:spcAft>
                      </a:pPr>
                      <a:endParaRPr lang="en-GB" sz="1000" b="0" dirty="0">
                        <a:solidFill>
                          <a:schemeClr val="tx1"/>
                        </a:solidFill>
                        <a:latin typeface="Calibri" panose="020F0502020204030204" pitchFamily="34" charset="0"/>
                        <a:cs typeface="Calibri" panose="020F0502020204030204" pitchFamily="34" charset="0"/>
                      </a:endParaRPr>
                    </a:p>
                  </a:txBody>
                  <a:tcPr marL="0" marR="0" marT="0" marB="0" anchor="ctr">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tcPr>
                </a:tc>
                <a:tc>
                  <a:txBody>
                    <a:bodyPr/>
                    <a:lstStyle/>
                    <a:p>
                      <a:r>
                        <a:rPr lang="en-GB" sz="1000" b="0" dirty="0">
                          <a:solidFill>
                            <a:schemeClr val="tx1"/>
                          </a:solidFill>
                          <a:latin typeface="Calibri" panose="020F0502020204030204" pitchFamily="34" charset="0"/>
                          <a:cs typeface="Calibri" panose="020F0502020204030204" pitchFamily="34" charset="0"/>
                        </a:rPr>
                        <a:t>Gynae</a:t>
                      </a:r>
                    </a:p>
                  </a:txBody>
                  <a:tcPr marL="0" marR="0" marT="0" marB="0" anchor="ctr">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tcPr>
                </a:tc>
                <a:tc>
                  <a:txBody>
                    <a:bodyPr/>
                    <a:lstStyle/>
                    <a:p>
                      <a:r>
                        <a:rPr lang="en-GB" sz="1000" dirty="0">
                          <a:latin typeface="Calibri" panose="020F0502020204030204" pitchFamily="34" charset="0"/>
                          <a:cs typeface="Calibri" panose="020F0502020204030204" pitchFamily="34" charset="0"/>
                        </a:rPr>
                        <a:t>CCC Liverpool, Liverpool </a:t>
                      </a:r>
                      <a:r>
                        <a:rPr lang="en-GB" sz="1000" dirty="0" err="1">
                          <a:latin typeface="Calibri" panose="020F0502020204030204" pitchFamily="34" charset="0"/>
                          <a:cs typeface="Calibri" panose="020F0502020204030204" pitchFamily="34" charset="0"/>
                        </a:rPr>
                        <a:t>Womens</a:t>
                      </a:r>
                      <a:r>
                        <a:rPr lang="en-GB" sz="1000" dirty="0">
                          <a:latin typeface="Calibri" panose="020F0502020204030204" pitchFamily="34" charset="0"/>
                          <a:cs typeface="Calibri" panose="020F0502020204030204" pitchFamily="34" charset="0"/>
                        </a:rPr>
                        <a:t>[TBC]</a:t>
                      </a:r>
                    </a:p>
                  </a:txBody>
                  <a:tcPr marL="0" marR="0" marT="0" marB="0" anchor="ctr">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tcPr>
                </a:tc>
                <a:tc>
                  <a:txBody>
                    <a:bodyPr/>
                    <a:lstStyle/>
                    <a:p>
                      <a:r>
                        <a:rPr lang="en-GB" sz="1000" dirty="0">
                          <a:latin typeface="Calibri" panose="020F0502020204030204" pitchFamily="34" charset="0"/>
                          <a:cs typeface="Calibri" panose="020F0502020204030204" pitchFamily="34" charset="0"/>
                        </a:rPr>
                        <a:t>CCC-Liverpool, CCC-Wirral, East area hub (site TBC)</a:t>
                      </a:r>
                    </a:p>
                  </a:txBody>
                  <a:tcPr marL="0" marR="0" marT="0" marB="0" anchor="ctr">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tcPr>
                </a:tc>
                <a:tc>
                  <a:txBody>
                    <a:bodyPr/>
                    <a:lstStyle/>
                    <a:p>
                      <a:r>
                        <a:rPr lang="en-GB" sz="1000" dirty="0">
                          <a:latin typeface="Calibri" panose="020F0502020204030204" pitchFamily="34" charset="0"/>
                          <a:cs typeface="Calibri" panose="020F0502020204030204" pitchFamily="34" charset="0"/>
                        </a:rPr>
                        <a:t>4 Clatterbridge sector hubs</a:t>
                      </a:r>
                    </a:p>
                  </a:txBody>
                  <a:tcPr marL="0" marR="0" marT="0" marB="0" anchor="ctr">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tcPr>
                </a:tc>
                <a:extLst>
                  <a:ext uri="{0D108BD9-81ED-4DB2-BD59-A6C34878D82A}">
                    <a16:rowId xmlns="" xmlns:a16="http://schemas.microsoft.com/office/drawing/2014/main" val="283228043"/>
                  </a:ext>
                </a:extLst>
              </a:tr>
              <a:tr h="99800">
                <a:tc vMerge="1">
                  <a:txBody>
                    <a:bodyPr/>
                    <a:lstStyle/>
                    <a:p>
                      <a:pPr algn="ctr">
                        <a:spcAft>
                          <a:spcPts val="300"/>
                        </a:spcAft>
                      </a:pPr>
                      <a:endParaRPr lang="en-GB" sz="1000" b="0" dirty="0">
                        <a:solidFill>
                          <a:schemeClr val="tx1"/>
                        </a:solidFill>
                        <a:latin typeface="Calibri" panose="020F0502020204030204" pitchFamily="34" charset="0"/>
                        <a:cs typeface="Calibri" panose="020F0502020204030204" pitchFamily="34" charset="0"/>
                      </a:endParaRPr>
                    </a:p>
                  </a:txBody>
                  <a:tcPr marL="0" marR="0" marT="0" marB="0" anchor="ctr">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tcPr>
                </a:tc>
                <a:tc>
                  <a:txBody>
                    <a:bodyPr/>
                    <a:lstStyle/>
                    <a:p>
                      <a:r>
                        <a:rPr lang="en-GB" sz="1000" b="0" dirty="0">
                          <a:solidFill>
                            <a:schemeClr val="tx1"/>
                          </a:solidFill>
                          <a:latin typeface="Calibri" panose="020F0502020204030204" pitchFamily="34" charset="0"/>
                          <a:cs typeface="Calibri" panose="020F0502020204030204" pitchFamily="34" charset="0"/>
                        </a:rPr>
                        <a:t>Bladder</a:t>
                      </a:r>
                    </a:p>
                  </a:txBody>
                  <a:tcPr marL="0" marR="0" marT="0" marB="0" anchor="ctr">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tcPr>
                </a:tc>
                <a:tc>
                  <a:txBody>
                    <a:bodyPr/>
                    <a:lstStyle/>
                    <a:p>
                      <a:r>
                        <a:rPr lang="en-GB" sz="1000" dirty="0">
                          <a:latin typeface="Calibri" panose="020F0502020204030204" pitchFamily="34" charset="0"/>
                          <a:cs typeface="Calibri" panose="020F0502020204030204" pitchFamily="34" charset="0"/>
                        </a:rPr>
                        <a:t>CCC-Wirral, </a:t>
                      </a:r>
                      <a:r>
                        <a:rPr lang="en-GB" sz="1000" dirty="0" err="1">
                          <a:latin typeface="Calibri" panose="020F0502020204030204" pitchFamily="34" charset="0"/>
                          <a:cs typeface="Calibri" panose="020F0502020204030204" pitchFamily="34" charset="0"/>
                        </a:rPr>
                        <a:t>Broadgreen</a:t>
                      </a:r>
                      <a:r>
                        <a:rPr lang="en-GB" sz="1000" dirty="0">
                          <a:latin typeface="Calibri" panose="020F0502020204030204" pitchFamily="34" charset="0"/>
                          <a:cs typeface="Calibri" panose="020F0502020204030204" pitchFamily="34" charset="0"/>
                        </a:rPr>
                        <a:t> Hospital</a:t>
                      </a:r>
                    </a:p>
                  </a:txBody>
                  <a:tcPr marL="0" marR="0" marT="0" marB="0" anchor="ctr">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tcPr>
                </a:tc>
                <a:tc>
                  <a:txBody>
                    <a:bodyPr/>
                    <a:lstStyle/>
                    <a:p>
                      <a:r>
                        <a:rPr lang="en-GB" sz="1000" dirty="0">
                          <a:latin typeface="Calibri" panose="020F0502020204030204" pitchFamily="34" charset="0"/>
                          <a:cs typeface="Calibri" panose="020F0502020204030204" pitchFamily="34" charset="0"/>
                        </a:rPr>
                        <a:t>CCC-Liverpool, CCC-Wirral</a:t>
                      </a:r>
                    </a:p>
                  </a:txBody>
                  <a:tcPr marL="0" marR="0" marT="0" marB="0" anchor="ctr">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latin typeface="Calibri" panose="020F0502020204030204" pitchFamily="34" charset="0"/>
                          <a:cs typeface="Calibri" panose="020F0502020204030204" pitchFamily="34" charset="0"/>
                        </a:rPr>
                        <a:t>4 Clatterbridge sector hubs</a:t>
                      </a:r>
                    </a:p>
                  </a:txBody>
                  <a:tcPr marL="0" marR="0" marT="0" marB="0" anchor="ctr">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tcPr>
                </a:tc>
                <a:extLst>
                  <a:ext uri="{0D108BD9-81ED-4DB2-BD59-A6C34878D82A}">
                    <a16:rowId xmlns="" xmlns:a16="http://schemas.microsoft.com/office/drawing/2014/main" val="892332539"/>
                  </a:ext>
                </a:extLst>
              </a:tr>
              <a:tr h="99800">
                <a:tc vMerge="1">
                  <a:txBody>
                    <a:bodyPr/>
                    <a:lstStyle/>
                    <a:p>
                      <a:pPr algn="ctr">
                        <a:spcAft>
                          <a:spcPts val="300"/>
                        </a:spcAft>
                      </a:pPr>
                      <a:endParaRPr lang="en-GB" sz="1000" b="0" dirty="0">
                        <a:solidFill>
                          <a:schemeClr val="tx1"/>
                        </a:solidFill>
                        <a:latin typeface="Calibri" panose="020F0502020204030204" pitchFamily="34" charset="0"/>
                        <a:cs typeface="Calibri" panose="020F0502020204030204" pitchFamily="34" charset="0"/>
                      </a:endParaRPr>
                    </a:p>
                  </a:txBody>
                  <a:tcPr marL="0" marR="0" marT="0" marB="0" anchor="ctr">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tcPr>
                </a:tc>
                <a:tc>
                  <a:txBody>
                    <a:bodyPr/>
                    <a:lstStyle/>
                    <a:p>
                      <a:r>
                        <a:rPr lang="en-GB" sz="1000" b="0" dirty="0">
                          <a:solidFill>
                            <a:schemeClr val="tx1"/>
                          </a:solidFill>
                          <a:latin typeface="Calibri" panose="020F0502020204030204" pitchFamily="34" charset="0"/>
                          <a:cs typeface="Calibri" panose="020F0502020204030204" pitchFamily="34" charset="0"/>
                        </a:rPr>
                        <a:t>Kidney</a:t>
                      </a:r>
                    </a:p>
                  </a:txBody>
                  <a:tcPr marL="0" marR="0" marT="0" marB="0" anchor="ctr">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tcPr>
                </a:tc>
                <a:tc>
                  <a:txBody>
                    <a:bodyPr/>
                    <a:lstStyle/>
                    <a:p>
                      <a:r>
                        <a:rPr lang="en-GB" sz="1000" dirty="0">
                          <a:latin typeface="Calibri" panose="020F0502020204030204" pitchFamily="34" charset="0"/>
                          <a:cs typeface="Calibri" panose="020F0502020204030204" pitchFamily="34" charset="0"/>
                        </a:rPr>
                        <a:t>CCC-Liverpool</a:t>
                      </a:r>
                    </a:p>
                  </a:txBody>
                  <a:tcPr marL="0" marR="0" marT="0" marB="0" anchor="ctr">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tcPr>
                </a:tc>
                <a:tc>
                  <a:txBody>
                    <a:bodyPr/>
                    <a:lstStyle/>
                    <a:p>
                      <a:r>
                        <a:rPr lang="en-GB" sz="1000" dirty="0">
                          <a:latin typeface="Calibri" panose="020F0502020204030204" pitchFamily="34" charset="0"/>
                          <a:cs typeface="Calibri" panose="020F0502020204030204" pitchFamily="34" charset="0"/>
                        </a:rPr>
                        <a:t>CCC-Liverpool</a:t>
                      </a:r>
                    </a:p>
                  </a:txBody>
                  <a:tcPr marL="0" marR="0" marT="0" marB="0" anchor="ctr">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latin typeface="Calibri" panose="020F0502020204030204" pitchFamily="34" charset="0"/>
                          <a:cs typeface="Calibri" panose="020F0502020204030204" pitchFamily="34" charset="0"/>
                        </a:rPr>
                        <a:t>4 Clatterbridge sector hubs</a:t>
                      </a:r>
                    </a:p>
                  </a:txBody>
                  <a:tcPr marL="0" marR="0" marT="0" marB="0" anchor="ctr">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tcPr>
                </a:tc>
                <a:extLst>
                  <a:ext uri="{0D108BD9-81ED-4DB2-BD59-A6C34878D82A}">
                    <a16:rowId xmlns="" xmlns:a16="http://schemas.microsoft.com/office/drawing/2014/main" val="3355513389"/>
                  </a:ext>
                </a:extLst>
              </a:tr>
              <a:tr h="199601">
                <a:tc vMerge="1">
                  <a:txBody>
                    <a:bodyPr/>
                    <a:lstStyle/>
                    <a:p>
                      <a:pPr algn="ctr">
                        <a:spcAft>
                          <a:spcPts val="300"/>
                        </a:spcAft>
                      </a:pPr>
                      <a:endParaRPr lang="en-GB" sz="1000" b="0" dirty="0">
                        <a:solidFill>
                          <a:schemeClr val="tx1"/>
                        </a:solidFill>
                        <a:latin typeface="Calibri" panose="020F0502020204030204" pitchFamily="34" charset="0"/>
                        <a:cs typeface="Calibri" panose="020F0502020204030204" pitchFamily="34" charset="0"/>
                      </a:endParaRPr>
                    </a:p>
                  </a:txBody>
                  <a:tcPr marL="0" marR="0" marT="0" marB="0" anchor="ctr">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tcPr>
                </a:tc>
                <a:tc>
                  <a:txBody>
                    <a:bodyPr/>
                    <a:lstStyle/>
                    <a:p>
                      <a:r>
                        <a:rPr lang="en-GB" sz="1000" b="0" dirty="0">
                          <a:solidFill>
                            <a:schemeClr val="tx1"/>
                          </a:solidFill>
                          <a:latin typeface="Calibri" panose="020F0502020204030204" pitchFamily="34" charset="0"/>
                          <a:cs typeface="Calibri" panose="020F0502020204030204" pitchFamily="34" charset="0"/>
                        </a:rPr>
                        <a:t>Cancer unknown primary</a:t>
                      </a:r>
                    </a:p>
                  </a:txBody>
                  <a:tcPr marL="0" marR="0" marT="0" marB="0" anchor="ctr">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tcPr>
                </a:tc>
                <a:tc gridSpan="2">
                  <a:txBody>
                    <a:bodyPr/>
                    <a:lstStyle/>
                    <a:p>
                      <a:r>
                        <a:rPr lang="en-GB" sz="1000" dirty="0">
                          <a:latin typeface="Calibri" panose="020F0502020204030204" pitchFamily="34" charset="0"/>
                          <a:cs typeface="Calibri" panose="020F0502020204030204" pitchFamily="34" charset="0"/>
                        </a:rPr>
                        <a:t>Linked to acute oncology with the trials service at CCC-Liverpool. OPD MOU at CCC-Liverpool and three hubs.</a:t>
                      </a:r>
                    </a:p>
                  </a:txBody>
                  <a:tcPr marL="0" marR="0" marT="0" marB="0" anchor="ctr">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tcPr>
                </a:tc>
                <a:tc hMerge="1">
                  <a:txBody>
                    <a:bodyPr/>
                    <a:lstStyle/>
                    <a:p>
                      <a:endParaRPr lang="en-GB" sz="1000" dirty="0">
                        <a:latin typeface="Calibri" panose="020F0502020204030204" pitchFamily="34" charset="0"/>
                        <a:cs typeface="Calibri" panose="020F0502020204030204" pitchFamily="34" charset="0"/>
                      </a:endParaRPr>
                    </a:p>
                  </a:txBody>
                  <a:tcPr marL="0" marR="0" marT="0" marB="0" anchor="ctr">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latin typeface="Calibri" panose="020F0502020204030204" pitchFamily="34" charset="0"/>
                          <a:cs typeface="Calibri" panose="020F0502020204030204" pitchFamily="34" charset="0"/>
                        </a:rPr>
                        <a:t>4 Clatterbridge sector hubs and local hospitals</a:t>
                      </a:r>
                    </a:p>
                  </a:txBody>
                  <a:tcPr marL="0" marR="0" marT="0" marB="0" anchor="ctr">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tcPr>
                </a:tc>
                <a:extLst>
                  <a:ext uri="{0D108BD9-81ED-4DB2-BD59-A6C34878D82A}">
                    <a16:rowId xmlns="" xmlns:a16="http://schemas.microsoft.com/office/drawing/2014/main" val="2992457886"/>
                  </a:ext>
                </a:extLst>
              </a:tr>
              <a:tr h="99800">
                <a:tc rowSpan="5">
                  <a:txBody>
                    <a:bodyPr/>
                    <a:lstStyle/>
                    <a:p>
                      <a:pPr algn="ctr">
                        <a:spcAft>
                          <a:spcPts val="300"/>
                        </a:spcAft>
                      </a:pPr>
                      <a:r>
                        <a:rPr lang="en-GB" sz="1000" b="0" dirty="0">
                          <a:solidFill>
                            <a:schemeClr val="tx1"/>
                          </a:solidFill>
                          <a:latin typeface="Calibri" panose="020F0502020204030204" pitchFamily="34" charset="0"/>
                          <a:cs typeface="Calibri" panose="020F0502020204030204" pitchFamily="34" charset="0"/>
                        </a:rPr>
                        <a:t>Rare cancers</a:t>
                      </a:r>
                      <a:br>
                        <a:rPr lang="en-GB" sz="1000" b="0" dirty="0">
                          <a:solidFill>
                            <a:schemeClr val="tx1"/>
                          </a:solidFill>
                          <a:latin typeface="Calibri" panose="020F0502020204030204" pitchFamily="34" charset="0"/>
                          <a:cs typeface="Calibri" panose="020F0502020204030204" pitchFamily="34" charset="0"/>
                        </a:rPr>
                      </a:br>
                      <a:r>
                        <a:rPr lang="en-GB" sz="1000" b="0" dirty="0">
                          <a:solidFill>
                            <a:schemeClr val="tx1"/>
                          </a:solidFill>
                          <a:latin typeface="Calibri" panose="020F0502020204030204" pitchFamily="34" charset="0"/>
                          <a:cs typeface="Calibri" panose="020F0502020204030204" pitchFamily="34" charset="0"/>
                        </a:rPr>
                        <a:t> (fewer than 500 new patients per year)</a:t>
                      </a:r>
                    </a:p>
                  </a:txBody>
                  <a:tcPr marL="0" marR="0" marT="0" marB="0" vert="vert270" anchor="ctr">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tcPr>
                </a:tc>
                <a:tc>
                  <a:txBody>
                    <a:bodyPr/>
                    <a:lstStyle/>
                    <a:p>
                      <a:pPr algn="just">
                        <a:spcAft>
                          <a:spcPts val="0"/>
                        </a:spcAft>
                      </a:pPr>
                      <a:r>
                        <a:rPr lang="en-GB" sz="1000" kern="1200" dirty="0">
                          <a:solidFill>
                            <a:schemeClr val="tx1"/>
                          </a:solidFill>
                          <a:latin typeface="Calibri" panose="020F0502020204030204" pitchFamily="34" charset="0"/>
                          <a:ea typeface="+mn-ea"/>
                          <a:cs typeface="Calibri" panose="020F0502020204030204" pitchFamily="34" charset="0"/>
                        </a:rPr>
                        <a:t>Testis</a:t>
                      </a:r>
                    </a:p>
                  </a:txBody>
                  <a:tcPr marL="0" marR="0" marT="0" marB="0" anchor="ctr">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tcPr>
                </a:tc>
                <a:tc>
                  <a:txBody>
                    <a:bodyPr/>
                    <a:lstStyle/>
                    <a:p>
                      <a:pPr algn="just">
                        <a:spcAft>
                          <a:spcPts val="0"/>
                        </a:spcAft>
                      </a:pPr>
                      <a:r>
                        <a:rPr lang="en-GB" sz="1000" kern="1200" dirty="0">
                          <a:solidFill>
                            <a:schemeClr val="tx1"/>
                          </a:solidFill>
                          <a:latin typeface="Calibri" panose="020F0502020204030204" pitchFamily="34" charset="0"/>
                          <a:ea typeface="+mn-ea"/>
                          <a:cs typeface="Calibri" panose="020F0502020204030204" pitchFamily="34" charset="0"/>
                        </a:rPr>
                        <a:t>CCC-Liverpool</a:t>
                      </a:r>
                    </a:p>
                  </a:txBody>
                  <a:tcPr marL="0" marR="0" marT="0" marB="0" anchor="ctr">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tcPr>
                </a:tc>
                <a:tc>
                  <a:txBody>
                    <a:bodyPr/>
                    <a:lstStyle/>
                    <a:p>
                      <a:pPr algn="just">
                        <a:spcAft>
                          <a:spcPts val="0"/>
                        </a:spcAft>
                      </a:pPr>
                      <a:r>
                        <a:rPr lang="en-GB" sz="1000" kern="1200" dirty="0">
                          <a:solidFill>
                            <a:schemeClr val="tx1"/>
                          </a:solidFill>
                          <a:latin typeface="Calibri" panose="020F0502020204030204" pitchFamily="34" charset="0"/>
                          <a:ea typeface="+mn-ea"/>
                          <a:cs typeface="Calibri" panose="020F0502020204030204" pitchFamily="34" charset="0"/>
                        </a:rPr>
                        <a:t>CCC-Liverpool</a:t>
                      </a:r>
                    </a:p>
                  </a:txBody>
                  <a:tcPr marL="0" marR="0" marT="0" marB="0" anchor="ctr">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tcPr>
                </a:tc>
                <a:tc>
                  <a:txBody>
                    <a:bodyPr/>
                    <a:lstStyle/>
                    <a:p>
                      <a:pPr algn="just">
                        <a:spcAft>
                          <a:spcPts val="0"/>
                        </a:spcAft>
                      </a:pPr>
                      <a:r>
                        <a:rPr lang="en-GB" sz="1000" kern="1200" dirty="0">
                          <a:solidFill>
                            <a:schemeClr val="tx1"/>
                          </a:solidFill>
                          <a:latin typeface="Calibri" panose="020F0502020204030204" pitchFamily="34" charset="0"/>
                          <a:ea typeface="+mn-ea"/>
                          <a:cs typeface="Calibri" panose="020F0502020204030204" pitchFamily="34" charset="0"/>
                        </a:rPr>
                        <a:t>CCC-Liverpool</a:t>
                      </a:r>
                    </a:p>
                  </a:txBody>
                  <a:tcPr marL="0" marR="0" marT="0" marB="0" anchor="ctr">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tcPr>
                </a:tc>
                <a:extLst>
                  <a:ext uri="{0D108BD9-81ED-4DB2-BD59-A6C34878D82A}">
                    <a16:rowId xmlns="" xmlns:a16="http://schemas.microsoft.com/office/drawing/2014/main" val="3800271013"/>
                  </a:ext>
                </a:extLst>
              </a:tr>
              <a:tr h="99800">
                <a:tc vMerge="1">
                  <a:txBody>
                    <a:bodyPr/>
                    <a:lstStyle/>
                    <a:p>
                      <a:pPr algn="ctr">
                        <a:spcAft>
                          <a:spcPts val="300"/>
                        </a:spcAft>
                      </a:pPr>
                      <a:endParaRPr lang="en-GB" sz="1000" b="0" dirty="0">
                        <a:solidFill>
                          <a:schemeClr val="tx1"/>
                        </a:solidFill>
                        <a:latin typeface="Calibri" panose="020F0502020204030204" pitchFamily="34" charset="0"/>
                        <a:cs typeface="Calibri" panose="020F0502020204030204" pitchFamily="34" charset="0"/>
                      </a:endParaRPr>
                    </a:p>
                  </a:txBody>
                  <a:tcPr marL="18000" marR="18000" marT="18000" marB="18000" anchor="ctr">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tcPr>
                </a:tc>
                <a:tc>
                  <a:txBody>
                    <a:bodyPr/>
                    <a:lstStyle/>
                    <a:p>
                      <a:pPr algn="just">
                        <a:spcAft>
                          <a:spcPts val="0"/>
                        </a:spcAft>
                      </a:pPr>
                      <a:r>
                        <a:rPr lang="en-GB" sz="1000" kern="1200" dirty="0">
                          <a:solidFill>
                            <a:schemeClr val="tx1"/>
                          </a:solidFill>
                          <a:latin typeface="Calibri" panose="020F0502020204030204" pitchFamily="34" charset="0"/>
                          <a:ea typeface="+mn-ea"/>
                          <a:cs typeface="Calibri" panose="020F0502020204030204" pitchFamily="34" charset="0"/>
                        </a:rPr>
                        <a:t>Penile</a:t>
                      </a:r>
                    </a:p>
                  </a:txBody>
                  <a:tcPr marL="0" marR="0" marT="0" marB="0" anchor="ctr">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tcPr>
                </a:tc>
                <a:tc>
                  <a:txBody>
                    <a:bodyPr/>
                    <a:lstStyle/>
                    <a:p>
                      <a:pPr algn="just">
                        <a:spcAft>
                          <a:spcPts val="0"/>
                        </a:spcAft>
                      </a:pPr>
                      <a:r>
                        <a:rPr lang="en-GB" sz="1000" kern="1200" dirty="0">
                          <a:solidFill>
                            <a:schemeClr val="tx1"/>
                          </a:solidFill>
                          <a:latin typeface="Calibri" panose="020F0502020204030204" pitchFamily="34" charset="0"/>
                          <a:ea typeface="+mn-ea"/>
                          <a:cs typeface="Calibri" panose="020F0502020204030204" pitchFamily="34" charset="0"/>
                        </a:rPr>
                        <a:t>CCC-Liverpool</a:t>
                      </a:r>
                    </a:p>
                  </a:txBody>
                  <a:tcPr marL="0" marR="0" marT="0" marB="0" anchor="ctr">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tcPr>
                </a:tc>
                <a:tc>
                  <a:txBody>
                    <a:bodyPr/>
                    <a:lstStyle/>
                    <a:p>
                      <a:pPr algn="just">
                        <a:spcAft>
                          <a:spcPts val="0"/>
                        </a:spcAft>
                      </a:pPr>
                      <a:r>
                        <a:rPr lang="en-GB" sz="1000" kern="1200" dirty="0">
                          <a:solidFill>
                            <a:schemeClr val="tx1"/>
                          </a:solidFill>
                          <a:latin typeface="Calibri" panose="020F0502020204030204" pitchFamily="34" charset="0"/>
                          <a:ea typeface="+mn-ea"/>
                          <a:cs typeface="Calibri" panose="020F0502020204030204" pitchFamily="34" charset="0"/>
                        </a:rPr>
                        <a:t>CCC-Liverpool</a:t>
                      </a:r>
                    </a:p>
                  </a:txBody>
                  <a:tcPr marL="0" marR="0" marT="0" marB="0" anchor="ctr">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tcPr>
                </a:tc>
                <a:tc>
                  <a:txBody>
                    <a:bodyPr/>
                    <a:lstStyle/>
                    <a:p>
                      <a:pPr algn="just">
                        <a:spcAft>
                          <a:spcPts val="0"/>
                        </a:spcAft>
                      </a:pPr>
                      <a:r>
                        <a:rPr lang="en-GB" sz="1000" kern="1200" dirty="0">
                          <a:solidFill>
                            <a:schemeClr val="tx1"/>
                          </a:solidFill>
                          <a:latin typeface="Calibri" panose="020F0502020204030204" pitchFamily="34" charset="0"/>
                          <a:ea typeface="+mn-ea"/>
                          <a:cs typeface="Calibri" panose="020F0502020204030204" pitchFamily="34" charset="0"/>
                        </a:rPr>
                        <a:t>CCC-Liverpool</a:t>
                      </a:r>
                    </a:p>
                  </a:txBody>
                  <a:tcPr marL="0" marR="0" marT="0" marB="0" anchor="ctr">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tcPr>
                </a:tc>
                <a:extLst>
                  <a:ext uri="{0D108BD9-81ED-4DB2-BD59-A6C34878D82A}">
                    <a16:rowId xmlns="" xmlns:a16="http://schemas.microsoft.com/office/drawing/2014/main" val="3651754668"/>
                  </a:ext>
                </a:extLst>
              </a:tr>
              <a:tr h="199601">
                <a:tc vMerge="1">
                  <a:txBody>
                    <a:bodyPr/>
                    <a:lstStyle/>
                    <a:p>
                      <a:pPr algn="ctr">
                        <a:spcAft>
                          <a:spcPts val="300"/>
                        </a:spcAft>
                      </a:pPr>
                      <a:endParaRPr lang="en-GB" sz="1000" b="0" dirty="0">
                        <a:solidFill>
                          <a:schemeClr val="tx1"/>
                        </a:solidFill>
                        <a:latin typeface="Calibri" panose="020F0502020204030204" pitchFamily="34" charset="0"/>
                        <a:cs typeface="Calibri" panose="020F0502020204030204" pitchFamily="34" charset="0"/>
                      </a:endParaRPr>
                    </a:p>
                  </a:txBody>
                  <a:tcPr marL="18000" marR="18000" marT="18000" marB="18000" anchor="ctr">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tcPr>
                </a:tc>
                <a:tc>
                  <a:txBody>
                    <a:bodyPr/>
                    <a:lstStyle/>
                    <a:p>
                      <a:pPr algn="just">
                        <a:spcAft>
                          <a:spcPts val="0"/>
                        </a:spcAft>
                      </a:pPr>
                      <a:r>
                        <a:rPr lang="en-GB" sz="1000" kern="1200" dirty="0">
                          <a:solidFill>
                            <a:schemeClr val="tx1"/>
                          </a:solidFill>
                          <a:latin typeface="Calibri" panose="020F0502020204030204" pitchFamily="34" charset="0"/>
                          <a:ea typeface="+mn-ea"/>
                          <a:cs typeface="Calibri" panose="020F0502020204030204" pitchFamily="34" charset="0"/>
                        </a:rPr>
                        <a:t>Brain/CNS</a:t>
                      </a:r>
                    </a:p>
                  </a:txBody>
                  <a:tcPr marL="0" marR="0" marT="0" marB="0" anchor="ctr">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tcPr>
                </a:tc>
                <a:tc>
                  <a:txBody>
                    <a:bodyPr/>
                    <a:lstStyle/>
                    <a:p>
                      <a:pPr algn="just">
                        <a:spcAft>
                          <a:spcPts val="0"/>
                        </a:spcAft>
                      </a:pPr>
                      <a:r>
                        <a:rPr lang="en-GB" sz="1000" kern="1200" dirty="0">
                          <a:solidFill>
                            <a:schemeClr val="tx1"/>
                          </a:solidFill>
                          <a:latin typeface="Calibri" panose="020F0502020204030204" pitchFamily="34" charset="0"/>
                          <a:ea typeface="+mn-ea"/>
                          <a:cs typeface="Calibri" panose="020F0502020204030204" pitchFamily="34" charset="0"/>
                        </a:rPr>
                        <a:t>CCC-Liverpool</a:t>
                      </a:r>
                    </a:p>
                  </a:txBody>
                  <a:tcPr marL="0" marR="0" marT="0" marB="0" anchor="ctr">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tcPr>
                </a:tc>
                <a:tc>
                  <a:txBody>
                    <a:bodyPr/>
                    <a:lstStyle/>
                    <a:p>
                      <a:pPr algn="just">
                        <a:spcAft>
                          <a:spcPts val="0"/>
                        </a:spcAft>
                      </a:pPr>
                      <a:r>
                        <a:rPr lang="en-GB" sz="1000" kern="1200" dirty="0">
                          <a:solidFill>
                            <a:schemeClr val="tx1"/>
                          </a:solidFill>
                          <a:latin typeface="Calibri" panose="020F0502020204030204" pitchFamily="34" charset="0"/>
                          <a:ea typeface="+mn-ea"/>
                          <a:cs typeface="Calibri" panose="020F0502020204030204" pitchFamily="34" charset="0"/>
                        </a:rPr>
                        <a:t>CCC-Liverpool</a:t>
                      </a:r>
                    </a:p>
                    <a:p>
                      <a:pPr algn="just">
                        <a:spcAft>
                          <a:spcPts val="0"/>
                        </a:spcAft>
                      </a:pPr>
                      <a:r>
                        <a:rPr lang="en-GB" sz="1000" kern="1200" dirty="0">
                          <a:solidFill>
                            <a:schemeClr val="tx1"/>
                          </a:solidFill>
                          <a:latin typeface="Calibri" panose="020F0502020204030204" pitchFamily="34" charset="0"/>
                          <a:ea typeface="+mn-ea"/>
                          <a:cs typeface="Calibri" panose="020F0502020204030204" pitchFamily="34" charset="0"/>
                        </a:rPr>
                        <a:t>CCC Aintree/Walton Neuro</a:t>
                      </a:r>
                    </a:p>
                  </a:txBody>
                  <a:tcPr marL="0" marR="0" marT="0" marB="0" anchor="ctr">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tcPr>
                </a:tc>
                <a:tc>
                  <a:txBody>
                    <a:bodyPr/>
                    <a:lstStyle/>
                    <a:p>
                      <a:pPr algn="just">
                        <a:spcAft>
                          <a:spcPts val="0"/>
                        </a:spcAft>
                      </a:pPr>
                      <a:r>
                        <a:rPr lang="en-GB" sz="1000" kern="1200" dirty="0">
                          <a:solidFill>
                            <a:schemeClr val="tx1"/>
                          </a:solidFill>
                          <a:latin typeface="Calibri" panose="020F0502020204030204" pitchFamily="34" charset="0"/>
                          <a:ea typeface="+mn-ea"/>
                          <a:cs typeface="Calibri" panose="020F0502020204030204" pitchFamily="34" charset="0"/>
                        </a:rPr>
                        <a:t>CCC-Liverpool</a:t>
                      </a:r>
                    </a:p>
                    <a:p>
                      <a:pPr algn="just">
                        <a:spcAft>
                          <a:spcPts val="0"/>
                        </a:spcAft>
                      </a:pPr>
                      <a:r>
                        <a:rPr lang="en-GB" sz="1000" kern="1200" dirty="0">
                          <a:solidFill>
                            <a:schemeClr val="tx1"/>
                          </a:solidFill>
                          <a:latin typeface="Calibri" panose="020F0502020204030204" pitchFamily="34" charset="0"/>
                          <a:ea typeface="+mn-ea"/>
                          <a:cs typeface="Calibri" panose="020F0502020204030204" pitchFamily="34" charset="0"/>
                        </a:rPr>
                        <a:t>CCC Aintree/Walton Neuro </a:t>
                      </a:r>
                    </a:p>
                  </a:txBody>
                  <a:tcPr marL="0" marR="0" marT="0" marB="0" anchor="ctr">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tcPr>
                </a:tc>
                <a:extLst>
                  <a:ext uri="{0D108BD9-81ED-4DB2-BD59-A6C34878D82A}">
                    <a16:rowId xmlns="" xmlns:a16="http://schemas.microsoft.com/office/drawing/2014/main" val="1861072837"/>
                  </a:ext>
                </a:extLst>
              </a:tr>
              <a:tr h="99800">
                <a:tc vMerge="1">
                  <a:txBody>
                    <a:bodyPr/>
                    <a:lstStyle/>
                    <a:p>
                      <a:pPr algn="ctr">
                        <a:spcAft>
                          <a:spcPts val="300"/>
                        </a:spcAft>
                      </a:pPr>
                      <a:endParaRPr lang="en-GB" sz="1000" b="0" dirty="0">
                        <a:solidFill>
                          <a:schemeClr val="tx1"/>
                        </a:solidFill>
                        <a:latin typeface="Calibri" panose="020F0502020204030204" pitchFamily="34" charset="0"/>
                        <a:cs typeface="Calibri" panose="020F0502020204030204" pitchFamily="34" charset="0"/>
                      </a:endParaRPr>
                    </a:p>
                  </a:txBody>
                  <a:tcPr marL="18000" marR="18000" marT="18000" marB="18000" anchor="ctr">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tcPr>
                </a:tc>
                <a:tc>
                  <a:txBody>
                    <a:bodyPr/>
                    <a:lstStyle/>
                    <a:p>
                      <a:pPr algn="just">
                        <a:spcAft>
                          <a:spcPts val="0"/>
                        </a:spcAft>
                      </a:pPr>
                      <a:r>
                        <a:rPr lang="en-GB" sz="1000" kern="1200" dirty="0">
                          <a:solidFill>
                            <a:schemeClr val="tx1"/>
                          </a:solidFill>
                          <a:latin typeface="Calibri" panose="020F0502020204030204" pitchFamily="34" charset="0"/>
                          <a:ea typeface="+mn-ea"/>
                          <a:cs typeface="Calibri" panose="020F0502020204030204" pitchFamily="34" charset="0"/>
                        </a:rPr>
                        <a:t>Sarcoma</a:t>
                      </a:r>
                    </a:p>
                  </a:txBody>
                  <a:tcPr marL="0" marR="0" marT="0" marB="0" anchor="ctr">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tcPr>
                </a:tc>
                <a:tc>
                  <a:txBody>
                    <a:bodyPr/>
                    <a:lstStyle/>
                    <a:p>
                      <a:pPr algn="just">
                        <a:spcAft>
                          <a:spcPts val="0"/>
                        </a:spcAft>
                      </a:pPr>
                      <a:r>
                        <a:rPr lang="en-GB" sz="1000" kern="1200" dirty="0">
                          <a:solidFill>
                            <a:schemeClr val="tx1"/>
                          </a:solidFill>
                          <a:latin typeface="Calibri" panose="020F0502020204030204" pitchFamily="34" charset="0"/>
                          <a:ea typeface="+mn-ea"/>
                          <a:cs typeface="Calibri" panose="020F0502020204030204" pitchFamily="34" charset="0"/>
                        </a:rPr>
                        <a:t>CCC-Liverpool</a:t>
                      </a:r>
                    </a:p>
                  </a:txBody>
                  <a:tcPr marL="0" marR="0" marT="0" marB="0" anchor="ctr">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tcPr>
                </a:tc>
                <a:tc>
                  <a:txBody>
                    <a:bodyPr/>
                    <a:lstStyle/>
                    <a:p>
                      <a:pPr algn="just">
                        <a:spcAft>
                          <a:spcPts val="0"/>
                        </a:spcAft>
                      </a:pPr>
                      <a:r>
                        <a:rPr lang="en-GB" sz="1000" kern="1200" dirty="0">
                          <a:solidFill>
                            <a:schemeClr val="tx1"/>
                          </a:solidFill>
                          <a:latin typeface="Calibri" panose="020F0502020204030204" pitchFamily="34" charset="0"/>
                          <a:ea typeface="+mn-ea"/>
                          <a:cs typeface="Calibri" panose="020F0502020204030204" pitchFamily="34" charset="0"/>
                        </a:rPr>
                        <a:t>CCC-Liverpool</a:t>
                      </a:r>
                    </a:p>
                  </a:txBody>
                  <a:tcPr marL="0" marR="0" marT="0" marB="0" anchor="ctr">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tcPr>
                </a:tc>
                <a:tc>
                  <a:txBody>
                    <a:bodyPr/>
                    <a:lstStyle/>
                    <a:p>
                      <a:pPr algn="just">
                        <a:spcAft>
                          <a:spcPts val="0"/>
                        </a:spcAft>
                      </a:pPr>
                      <a:r>
                        <a:rPr lang="en-AU" sz="1000" kern="1200" dirty="0">
                          <a:solidFill>
                            <a:schemeClr val="tx1"/>
                          </a:solidFill>
                          <a:latin typeface="Calibri" panose="020F0502020204030204" pitchFamily="34" charset="0"/>
                          <a:ea typeface="+mn-ea"/>
                          <a:cs typeface="Calibri" panose="020F0502020204030204" pitchFamily="34" charset="0"/>
                        </a:rPr>
                        <a:t>All sector hubs </a:t>
                      </a:r>
                      <a:endParaRPr lang="en-GB" sz="1000" kern="1200" dirty="0">
                        <a:solidFill>
                          <a:schemeClr val="tx1"/>
                        </a:solidFill>
                        <a:latin typeface="Calibri" panose="020F0502020204030204" pitchFamily="34" charset="0"/>
                        <a:ea typeface="+mn-ea"/>
                        <a:cs typeface="Calibri" panose="020F0502020204030204" pitchFamily="34" charset="0"/>
                      </a:endParaRPr>
                    </a:p>
                  </a:txBody>
                  <a:tcPr marL="0" marR="0" marT="0" marB="0" anchor="ctr">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tcPr>
                </a:tc>
                <a:extLst>
                  <a:ext uri="{0D108BD9-81ED-4DB2-BD59-A6C34878D82A}">
                    <a16:rowId xmlns="" xmlns:a16="http://schemas.microsoft.com/office/drawing/2014/main" val="4092615309"/>
                  </a:ext>
                </a:extLst>
              </a:tr>
              <a:tr h="199601">
                <a:tc vMerge="1">
                  <a:txBody>
                    <a:bodyPr/>
                    <a:lstStyle/>
                    <a:p>
                      <a:pPr algn="ctr">
                        <a:spcAft>
                          <a:spcPts val="300"/>
                        </a:spcAft>
                      </a:pPr>
                      <a:endParaRPr lang="en-GB" sz="1000" b="0" dirty="0">
                        <a:solidFill>
                          <a:schemeClr val="tx1"/>
                        </a:solidFill>
                        <a:latin typeface="Calibri" panose="020F0502020204030204" pitchFamily="34" charset="0"/>
                        <a:cs typeface="Calibri" panose="020F0502020204030204" pitchFamily="34" charset="0"/>
                      </a:endParaRPr>
                    </a:p>
                  </a:txBody>
                  <a:tcPr marL="18000" marR="18000" marT="18000" marB="18000" anchor="ctr">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tcPr>
                </a:tc>
                <a:tc>
                  <a:txBody>
                    <a:bodyPr/>
                    <a:lstStyle/>
                    <a:p>
                      <a:pPr algn="just">
                        <a:spcAft>
                          <a:spcPts val="0"/>
                        </a:spcAft>
                      </a:pPr>
                      <a:r>
                        <a:rPr lang="en-GB" sz="1000" kern="1200" dirty="0">
                          <a:solidFill>
                            <a:schemeClr val="tx1"/>
                          </a:solidFill>
                          <a:latin typeface="Calibri" panose="020F0502020204030204" pitchFamily="34" charset="0"/>
                          <a:ea typeface="+mn-ea"/>
                          <a:cs typeface="Calibri" panose="020F0502020204030204" pitchFamily="34" charset="0"/>
                        </a:rPr>
                        <a:t>Ocular</a:t>
                      </a:r>
                    </a:p>
                  </a:txBody>
                  <a:tcPr marL="0" marR="0" marT="0" marB="0" anchor="ctr">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tcPr>
                </a:tc>
                <a:tc>
                  <a:txBody>
                    <a:bodyPr/>
                    <a:lstStyle/>
                    <a:p>
                      <a:pPr algn="just">
                        <a:spcAft>
                          <a:spcPts val="0"/>
                        </a:spcAft>
                      </a:pPr>
                      <a:r>
                        <a:rPr lang="en-GB" sz="1000" kern="1200" dirty="0">
                          <a:solidFill>
                            <a:schemeClr val="tx1"/>
                          </a:solidFill>
                          <a:latin typeface="Calibri" panose="020F0502020204030204" pitchFamily="34" charset="0"/>
                          <a:ea typeface="+mn-ea"/>
                          <a:cs typeface="Calibri" panose="020F0502020204030204" pitchFamily="34" charset="0"/>
                        </a:rPr>
                        <a:t>CCC-Liverpool</a:t>
                      </a:r>
                    </a:p>
                    <a:p>
                      <a:pPr algn="just">
                        <a:spcAft>
                          <a:spcPts val="0"/>
                        </a:spcAft>
                      </a:pPr>
                      <a:r>
                        <a:rPr lang="en-GB" sz="1000" kern="1200" dirty="0">
                          <a:solidFill>
                            <a:schemeClr val="tx1"/>
                          </a:solidFill>
                          <a:latin typeface="Calibri" panose="020F0502020204030204" pitchFamily="34" charset="0"/>
                          <a:ea typeface="+mn-ea"/>
                          <a:cs typeface="Calibri" panose="020F0502020204030204" pitchFamily="34" charset="0"/>
                        </a:rPr>
                        <a:t>CCC-Wirral (Protons)</a:t>
                      </a:r>
                    </a:p>
                  </a:txBody>
                  <a:tcPr marL="0" marR="0" marT="0" marB="0" anchor="ctr">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tcPr>
                </a:tc>
                <a:tc>
                  <a:txBody>
                    <a:bodyPr/>
                    <a:lstStyle/>
                    <a:p>
                      <a:pPr algn="just">
                        <a:spcAft>
                          <a:spcPts val="0"/>
                        </a:spcAft>
                      </a:pPr>
                      <a:r>
                        <a:rPr lang="en-GB" sz="1000" kern="1200" dirty="0">
                          <a:solidFill>
                            <a:schemeClr val="tx1"/>
                          </a:solidFill>
                          <a:latin typeface="Calibri" panose="020F0502020204030204" pitchFamily="34" charset="0"/>
                          <a:ea typeface="+mn-ea"/>
                          <a:cs typeface="Calibri" panose="020F0502020204030204" pitchFamily="34" charset="0"/>
                        </a:rPr>
                        <a:t>CCC-Liverpool</a:t>
                      </a:r>
                    </a:p>
                    <a:p>
                      <a:pPr algn="just">
                        <a:spcAft>
                          <a:spcPts val="0"/>
                        </a:spcAft>
                      </a:pPr>
                      <a:r>
                        <a:rPr lang="en-GB" sz="1000" kern="1200" dirty="0">
                          <a:solidFill>
                            <a:schemeClr val="tx1"/>
                          </a:solidFill>
                          <a:latin typeface="Calibri" panose="020F0502020204030204" pitchFamily="34" charset="0"/>
                          <a:ea typeface="+mn-ea"/>
                          <a:cs typeface="Calibri" panose="020F0502020204030204" pitchFamily="34" charset="0"/>
                        </a:rPr>
                        <a:t>CCC-Wirral</a:t>
                      </a:r>
                    </a:p>
                  </a:txBody>
                  <a:tcPr marL="0" marR="0" marT="0" marB="0" anchor="ctr">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tcPr>
                </a:tc>
                <a:tc>
                  <a:txBody>
                    <a:bodyPr/>
                    <a:lstStyle/>
                    <a:p>
                      <a:pPr algn="just">
                        <a:spcAft>
                          <a:spcPts val="0"/>
                        </a:spcAft>
                      </a:pPr>
                      <a:r>
                        <a:rPr lang="en-GB" sz="1000" kern="1200" dirty="0">
                          <a:solidFill>
                            <a:schemeClr val="tx1"/>
                          </a:solidFill>
                          <a:latin typeface="Calibri" panose="020F0502020204030204" pitchFamily="34" charset="0"/>
                          <a:ea typeface="+mn-ea"/>
                          <a:cs typeface="Calibri" panose="020F0502020204030204" pitchFamily="34" charset="0"/>
                        </a:rPr>
                        <a:t>CCC-Liverpool</a:t>
                      </a:r>
                    </a:p>
                    <a:p>
                      <a:pPr algn="just">
                        <a:spcAft>
                          <a:spcPts val="0"/>
                        </a:spcAft>
                      </a:pPr>
                      <a:r>
                        <a:rPr lang="en-AU" sz="1000" kern="1200" dirty="0">
                          <a:solidFill>
                            <a:schemeClr val="tx1"/>
                          </a:solidFill>
                          <a:latin typeface="Calibri" panose="020F0502020204030204" pitchFamily="34" charset="0"/>
                          <a:ea typeface="+mn-ea"/>
                          <a:cs typeface="Calibri" panose="020F0502020204030204" pitchFamily="34" charset="0"/>
                        </a:rPr>
                        <a:t>CCC-Wirral </a:t>
                      </a:r>
                      <a:endParaRPr lang="en-GB" sz="1000" kern="1200" dirty="0">
                        <a:solidFill>
                          <a:schemeClr val="tx1"/>
                        </a:solidFill>
                        <a:latin typeface="Calibri" panose="020F0502020204030204" pitchFamily="34" charset="0"/>
                        <a:ea typeface="+mn-ea"/>
                        <a:cs typeface="Calibri" panose="020F0502020204030204" pitchFamily="34" charset="0"/>
                      </a:endParaRPr>
                    </a:p>
                  </a:txBody>
                  <a:tcPr marL="0" marR="0" marT="0" marB="0" anchor="ctr">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tcPr>
                </a:tc>
                <a:extLst>
                  <a:ext uri="{0D108BD9-81ED-4DB2-BD59-A6C34878D82A}">
                    <a16:rowId xmlns="" xmlns:a16="http://schemas.microsoft.com/office/drawing/2014/main" val="2231433739"/>
                  </a:ext>
                </a:extLst>
              </a:tr>
              <a:tr h="199601">
                <a:tc rowSpan="4">
                  <a:txBody>
                    <a:bodyPr/>
                    <a:lstStyle/>
                    <a:p>
                      <a:pPr algn="ctr">
                        <a:spcAft>
                          <a:spcPts val="300"/>
                        </a:spcAft>
                      </a:pPr>
                      <a:r>
                        <a:rPr lang="en-GB" sz="1000" b="0" dirty="0">
                          <a:solidFill>
                            <a:schemeClr val="tx1"/>
                          </a:solidFill>
                          <a:latin typeface="Calibri" panose="020F0502020204030204" pitchFamily="34" charset="0"/>
                          <a:cs typeface="Calibri" panose="020F0502020204030204" pitchFamily="34" charset="0"/>
                        </a:rPr>
                        <a:t>Haematological Cancers (North Mersey) </a:t>
                      </a:r>
                    </a:p>
                  </a:txBody>
                  <a:tcPr marL="0" marR="0" marT="0" marB="0" vert="vert270" anchor="ctr">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tcPr>
                </a:tc>
                <a:tc>
                  <a:txBody>
                    <a:bodyPr/>
                    <a:lstStyle/>
                    <a:p>
                      <a:r>
                        <a:rPr lang="en-GB" sz="1000" dirty="0">
                          <a:solidFill>
                            <a:schemeClr val="tx1"/>
                          </a:solidFill>
                          <a:latin typeface="Calibri" panose="020F0502020204030204" pitchFamily="34" charset="0"/>
                          <a:cs typeface="Calibri" panose="020F0502020204030204" pitchFamily="34" charset="0"/>
                        </a:rPr>
                        <a:t>Lymphoma</a:t>
                      </a:r>
                    </a:p>
                  </a:txBody>
                  <a:tcPr marL="0" marR="0" marT="0" marB="0" anchor="ctr">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tcPr>
                </a:tc>
                <a:tc>
                  <a:txBody>
                    <a:bodyPr/>
                    <a:lstStyle/>
                    <a:p>
                      <a:r>
                        <a:rPr lang="en-GB" sz="1000" dirty="0">
                          <a:latin typeface="Calibri" panose="020F0502020204030204" pitchFamily="34" charset="0"/>
                          <a:cs typeface="Calibri" panose="020F0502020204030204" pitchFamily="34" charset="0"/>
                        </a:rPr>
                        <a:t>CCC-Liverpool, CCC-Aintree, Southport General Hospital</a:t>
                      </a:r>
                    </a:p>
                  </a:txBody>
                  <a:tcPr marL="0" marR="0" marT="0" marB="0" anchor="ctr">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tcPr>
                </a:tc>
                <a:tc>
                  <a:txBody>
                    <a:bodyPr/>
                    <a:lstStyle/>
                    <a:p>
                      <a:r>
                        <a:rPr lang="en-GB" sz="1000" dirty="0">
                          <a:latin typeface="Calibri" panose="020F0502020204030204" pitchFamily="34" charset="0"/>
                          <a:cs typeface="Calibri" panose="020F0502020204030204" pitchFamily="34" charset="0"/>
                        </a:rPr>
                        <a:t>CCC-Liverpool, CCC-Aintree, Southport</a:t>
                      </a:r>
                      <a:r>
                        <a:rPr lang="en-GB" sz="1000" baseline="0" dirty="0">
                          <a:latin typeface="Calibri" panose="020F0502020204030204" pitchFamily="34" charset="0"/>
                          <a:cs typeface="Calibri" panose="020F0502020204030204" pitchFamily="34" charset="0"/>
                        </a:rPr>
                        <a:t> General Hospital</a:t>
                      </a:r>
                      <a:endParaRPr lang="en-GB" sz="1000" dirty="0">
                        <a:latin typeface="Calibri" panose="020F0502020204030204" pitchFamily="34" charset="0"/>
                        <a:cs typeface="Calibri" panose="020F0502020204030204" pitchFamily="34" charset="0"/>
                      </a:endParaRPr>
                    </a:p>
                  </a:txBody>
                  <a:tcPr marL="0" marR="0" marT="0" marB="0" anchor="ctr">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tcPr>
                </a:tc>
                <a:tc>
                  <a:txBody>
                    <a:bodyPr/>
                    <a:lstStyle/>
                    <a:p>
                      <a:r>
                        <a:rPr lang="en-GB" sz="1000" dirty="0">
                          <a:latin typeface="Calibri" panose="020F0502020204030204" pitchFamily="34" charset="0"/>
                          <a:cs typeface="Calibri" panose="020F0502020204030204" pitchFamily="34" charset="0"/>
                        </a:rPr>
                        <a:t>CCC-Liverpool, CCC-Aintree, Southport General Hospital</a:t>
                      </a:r>
                    </a:p>
                  </a:txBody>
                  <a:tcPr marL="0" marR="0" marT="0" marB="0" anchor="ctr">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tcPr>
                </a:tc>
                <a:extLst>
                  <a:ext uri="{0D108BD9-81ED-4DB2-BD59-A6C34878D82A}">
                    <a16:rowId xmlns="" xmlns:a16="http://schemas.microsoft.com/office/drawing/2014/main" val="3845100381"/>
                  </a:ext>
                </a:extLst>
              </a:tr>
              <a:tr h="199601">
                <a:tc vMerge="1">
                  <a:txBody>
                    <a:bodyPr/>
                    <a:lstStyle/>
                    <a:p>
                      <a:pPr algn="ctr">
                        <a:spcAft>
                          <a:spcPts val="300"/>
                        </a:spcAft>
                      </a:pPr>
                      <a:endParaRPr lang="en-GB" sz="1000" b="0" dirty="0">
                        <a:solidFill>
                          <a:schemeClr val="tx1"/>
                        </a:solidFill>
                        <a:latin typeface="Calibri" panose="020F0502020204030204" pitchFamily="34" charset="0"/>
                        <a:cs typeface="Calibri" panose="020F0502020204030204" pitchFamily="34" charset="0"/>
                      </a:endParaRPr>
                    </a:p>
                  </a:txBody>
                  <a:tcPr marL="0" marR="0" marT="0" marB="0" anchor="ctr">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tcPr>
                </a:tc>
                <a:tc>
                  <a:txBody>
                    <a:bodyPr/>
                    <a:lstStyle/>
                    <a:p>
                      <a:r>
                        <a:rPr lang="en-GB" sz="1000" dirty="0">
                          <a:solidFill>
                            <a:schemeClr val="tx1"/>
                          </a:solidFill>
                          <a:latin typeface="Calibri" panose="020F0502020204030204" pitchFamily="34" charset="0"/>
                          <a:cs typeface="Calibri" panose="020F0502020204030204" pitchFamily="34" charset="0"/>
                        </a:rPr>
                        <a:t>Myeloma</a:t>
                      </a:r>
                    </a:p>
                  </a:txBody>
                  <a:tcPr marL="0" marR="0" marT="0" marB="0" anchor="ctr">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tcPr>
                </a:tc>
                <a:tc>
                  <a:txBody>
                    <a:bodyPr/>
                    <a:lstStyle/>
                    <a:p>
                      <a:r>
                        <a:rPr lang="en-GB" sz="1000" dirty="0">
                          <a:latin typeface="Calibri" panose="020F0502020204030204" pitchFamily="34" charset="0"/>
                          <a:cs typeface="Calibri" panose="020F0502020204030204" pitchFamily="34" charset="0"/>
                        </a:rPr>
                        <a:t>CCC-Liverpool, CCC-Aintree, Southport</a:t>
                      </a:r>
                      <a:r>
                        <a:rPr lang="en-GB" sz="1000" baseline="0" dirty="0">
                          <a:latin typeface="Calibri" panose="020F0502020204030204" pitchFamily="34" charset="0"/>
                          <a:cs typeface="Calibri" panose="020F0502020204030204" pitchFamily="34" charset="0"/>
                        </a:rPr>
                        <a:t> General Hospital</a:t>
                      </a:r>
                      <a:endParaRPr lang="en-GB" sz="1000" dirty="0">
                        <a:latin typeface="Calibri" panose="020F0502020204030204" pitchFamily="34" charset="0"/>
                        <a:cs typeface="Calibri" panose="020F0502020204030204" pitchFamily="34" charset="0"/>
                      </a:endParaRPr>
                    </a:p>
                  </a:txBody>
                  <a:tcPr marL="0" marR="0" marT="0" marB="0" anchor="ctr">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tcPr>
                </a:tc>
                <a:tc>
                  <a:txBody>
                    <a:bodyPr/>
                    <a:lstStyle/>
                    <a:p>
                      <a:r>
                        <a:rPr lang="en-GB" sz="1000" dirty="0">
                          <a:latin typeface="Calibri" panose="020F0502020204030204" pitchFamily="34" charset="0"/>
                          <a:cs typeface="Calibri" panose="020F0502020204030204" pitchFamily="34" charset="0"/>
                        </a:rPr>
                        <a:t>CCC-Liverpool, CCC-Aintree, Southport General Hospital</a:t>
                      </a:r>
                    </a:p>
                  </a:txBody>
                  <a:tcPr marL="0" marR="0" marT="0" marB="0" anchor="ctr">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tcPr>
                </a:tc>
                <a:tc>
                  <a:txBody>
                    <a:bodyPr/>
                    <a:lstStyle/>
                    <a:p>
                      <a:r>
                        <a:rPr lang="en-GB" sz="1000" dirty="0">
                          <a:latin typeface="Calibri" panose="020F0502020204030204" pitchFamily="34" charset="0"/>
                          <a:cs typeface="Calibri" panose="020F0502020204030204" pitchFamily="34" charset="0"/>
                        </a:rPr>
                        <a:t>CCC-Liverpool, CCC-Aintree, Southport General Hospital</a:t>
                      </a:r>
                    </a:p>
                  </a:txBody>
                  <a:tcPr marL="0" marR="0" marT="0" marB="0" anchor="ctr">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tcPr>
                </a:tc>
                <a:extLst>
                  <a:ext uri="{0D108BD9-81ED-4DB2-BD59-A6C34878D82A}">
                    <a16:rowId xmlns="" xmlns:a16="http://schemas.microsoft.com/office/drawing/2014/main" val="1171635455"/>
                  </a:ext>
                </a:extLst>
              </a:tr>
              <a:tr h="199601">
                <a:tc vMerge="1">
                  <a:txBody>
                    <a:bodyPr/>
                    <a:lstStyle/>
                    <a:p>
                      <a:pPr algn="ctr">
                        <a:spcAft>
                          <a:spcPts val="300"/>
                        </a:spcAft>
                      </a:pPr>
                      <a:endParaRPr lang="en-GB" sz="1000" b="0" dirty="0">
                        <a:solidFill>
                          <a:schemeClr val="tx1"/>
                        </a:solidFill>
                        <a:latin typeface="Calibri" panose="020F0502020204030204" pitchFamily="34" charset="0"/>
                        <a:cs typeface="Calibri" panose="020F0502020204030204" pitchFamily="34" charset="0"/>
                      </a:endParaRPr>
                    </a:p>
                  </a:txBody>
                  <a:tcPr marL="0" marR="0" marT="0" marB="0" anchor="ctr">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tcPr>
                </a:tc>
                <a:tc>
                  <a:txBody>
                    <a:bodyPr/>
                    <a:lstStyle/>
                    <a:p>
                      <a:r>
                        <a:rPr lang="en-GB" sz="1000" dirty="0">
                          <a:solidFill>
                            <a:schemeClr val="tx1"/>
                          </a:solidFill>
                          <a:latin typeface="Calibri" panose="020F0502020204030204" pitchFamily="34" charset="0"/>
                          <a:cs typeface="Calibri" panose="020F0502020204030204" pitchFamily="34" charset="0"/>
                        </a:rPr>
                        <a:t>Leukaemia</a:t>
                      </a:r>
                    </a:p>
                  </a:txBody>
                  <a:tcPr marL="0" marR="0" marT="0" marB="0" anchor="ctr">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tcPr>
                </a:tc>
                <a:tc>
                  <a:txBody>
                    <a:bodyPr/>
                    <a:lstStyle/>
                    <a:p>
                      <a:r>
                        <a:rPr lang="en-GB" sz="1000" dirty="0">
                          <a:latin typeface="Calibri" panose="020F0502020204030204" pitchFamily="34" charset="0"/>
                          <a:cs typeface="Calibri" panose="020F0502020204030204" pitchFamily="34" charset="0"/>
                        </a:rPr>
                        <a:t>CCC-Liverpool, CCC-Aintree, Southport</a:t>
                      </a:r>
                      <a:r>
                        <a:rPr lang="en-GB" sz="1000" baseline="0" dirty="0">
                          <a:latin typeface="Calibri" panose="020F0502020204030204" pitchFamily="34" charset="0"/>
                          <a:cs typeface="Calibri" panose="020F0502020204030204" pitchFamily="34" charset="0"/>
                        </a:rPr>
                        <a:t> General Hospital</a:t>
                      </a:r>
                      <a:endParaRPr lang="en-GB" sz="1000" dirty="0">
                        <a:latin typeface="Calibri" panose="020F0502020204030204" pitchFamily="34" charset="0"/>
                        <a:cs typeface="Calibri" panose="020F0502020204030204" pitchFamily="34" charset="0"/>
                      </a:endParaRPr>
                    </a:p>
                  </a:txBody>
                  <a:tcPr marL="0" marR="0" marT="0" marB="0" anchor="ctr">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tcPr>
                </a:tc>
                <a:tc>
                  <a:txBody>
                    <a:bodyPr/>
                    <a:lstStyle/>
                    <a:p>
                      <a:r>
                        <a:rPr lang="en-GB" sz="1000" dirty="0">
                          <a:latin typeface="Calibri" panose="020F0502020204030204" pitchFamily="34" charset="0"/>
                          <a:cs typeface="Calibri" panose="020F0502020204030204" pitchFamily="34" charset="0"/>
                        </a:rPr>
                        <a:t>CCC-Liverpool, CCC-Aintree, Southport General Hospital</a:t>
                      </a:r>
                    </a:p>
                  </a:txBody>
                  <a:tcPr marL="0" marR="0" marT="0" marB="0" anchor="ctr">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tcPr>
                </a:tc>
                <a:tc>
                  <a:txBody>
                    <a:bodyPr/>
                    <a:lstStyle/>
                    <a:p>
                      <a:r>
                        <a:rPr lang="en-GB" sz="1000" dirty="0">
                          <a:latin typeface="Calibri" panose="020F0502020204030204" pitchFamily="34" charset="0"/>
                          <a:cs typeface="Calibri" panose="020F0502020204030204" pitchFamily="34" charset="0"/>
                        </a:rPr>
                        <a:t>CCC-Liverpool, CCC-Aintree, Southport General Hospital</a:t>
                      </a:r>
                    </a:p>
                  </a:txBody>
                  <a:tcPr marL="0" marR="0" marT="0" marB="0" anchor="ctr">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tcPr>
                </a:tc>
                <a:extLst>
                  <a:ext uri="{0D108BD9-81ED-4DB2-BD59-A6C34878D82A}">
                    <a16:rowId xmlns="" xmlns:a16="http://schemas.microsoft.com/office/drawing/2014/main" val="250619165"/>
                  </a:ext>
                </a:extLst>
              </a:tr>
              <a:tr h="99800">
                <a:tc vMerge="1">
                  <a:txBody>
                    <a:bodyPr/>
                    <a:lstStyle/>
                    <a:p>
                      <a:pPr algn="ctr">
                        <a:spcAft>
                          <a:spcPts val="300"/>
                        </a:spcAft>
                      </a:pPr>
                      <a:endParaRPr lang="en-GB" sz="1000" b="0" dirty="0">
                        <a:solidFill>
                          <a:schemeClr val="tx1"/>
                        </a:solidFill>
                        <a:latin typeface="Calibri" panose="020F0502020204030204" pitchFamily="34" charset="0"/>
                        <a:cs typeface="Calibri" panose="020F0502020204030204" pitchFamily="34" charset="0"/>
                      </a:endParaRPr>
                    </a:p>
                  </a:txBody>
                  <a:tcPr marL="0" marR="0" marT="0" marB="0" anchor="ctr">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tcPr>
                </a:tc>
                <a:tc>
                  <a:txBody>
                    <a:bodyPr/>
                    <a:lstStyle/>
                    <a:p>
                      <a:r>
                        <a:rPr lang="en-GB" sz="1000" dirty="0">
                          <a:solidFill>
                            <a:schemeClr val="tx1"/>
                          </a:solidFill>
                          <a:latin typeface="Calibri" panose="020F0502020204030204" pitchFamily="34" charset="0"/>
                          <a:cs typeface="Calibri" panose="020F0502020204030204" pitchFamily="34" charset="0"/>
                        </a:rPr>
                        <a:t>Stem cell transplant</a:t>
                      </a:r>
                    </a:p>
                  </a:txBody>
                  <a:tcPr marL="0" marR="0" marT="0" marB="0" anchor="ctr">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tcPr>
                </a:tc>
                <a:tc>
                  <a:txBody>
                    <a:bodyPr/>
                    <a:lstStyle/>
                    <a:p>
                      <a:r>
                        <a:rPr lang="en-GB" sz="1000" dirty="0">
                          <a:latin typeface="Calibri" panose="020F0502020204030204" pitchFamily="34" charset="0"/>
                          <a:cs typeface="Calibri" panose="020F0502020204030204" pitchFamily="34" charset="0"/>
                        </a:rPr>
                        <a:t>CCC-Liverpool</a:t>
                      </a:r>
                    </a:p>
                  </a:txBody>
                  <a:tcPr marL="0" marR="0" marT="0" marB="0" anchor="ctr">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tcPr>
                </a:tc>
                <a:tc>
                  <a:txBody>
                    <a:bodyPr/>
                    <a:lstStyle/>
                    <a:p>
                      <a:r>
                        <a:rPr lang="en-GB" sz="1000" dirty="0">
                          <a:latin typeface="Calibri" panose="020F0502020204030204" pitchFamily="34" charset="0"/>
                          <a:cs typeface="Calibri" panose="020F0502020204030204" pitchFamily="34" charset="0"/>
                        </a:rPr>
                        <a:t>CCC-Liverpool</a:t>
                      </a:r>
                    </a:p>
                  </a:txBody>
                  <a:tcPr marL="0" marR="0" marT="0" marB="0" anchor="ctr">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tcPr>
                </a:tc>
                <a:tc>
                  <a:txBody>
                    <a:bodyPr/>
                    <a:lstStyle/>
                    <a:p>
                      <a:r>
                        <a:rPr lang="en-GB" sz="1000" dirty="0">
                          <a:latin typeface="Calibri" panose="020F0502020204030204" pitchFamily="34" charset="0"/>
                          <a:cs typeface="Calibri" panose="020F0502020204030204" pitchFamily="34" charset="0"/>
                        </a:rPr>
                        <a:t>CCC-Liverpool</a:t>
                      </a:r>
                    </a:p>
                  </a:txBody>
                  <a:tcPr marL="0" marR="0" marT="0" marB="0" anchor="ctr">
                    <a:lnL w="12700" cap="flat" cmpd="sng" algn="ctr">
                      <a:solidFill>
                        <a:srgbClr val="006A71"/>
                      </a:solidFill>
                      <a:prstDash val="solid"/>
                      <a:round/>
                      <a:headEnd type="none" w="med" len="med"/>
                      <a:tailEnd type="none" w="med" len="med"/>
                    </a:lnL>
                    <a:lnR w="12700" cap="flat" cmpd="sng" algn="ctr">
                      <a:solidFill>
                        <a:srgbClr val="006A71"/>
                      </a:solidFill>
                      <a:prstDash val="solid"/>
                      <a:round/>
                      <a:headEnd type="none" w="med" len="med"/>
                      <a:tailEnd type="none" w="med" len="med"/>
                    </a:lnR>
                    <a:lnT w="12700" cap="flat" cmpd="sng" algn="ctr">
                      <a:solidFill>
                        <a:srgbClr val="006A71"/>
                      </a:solidFill>
                      <a:prstDash val="solid"/>
                      <a:round/>
                      <a:headEnd type="none" w="med" len="med"/>
                      <a:tailEnd type="none" w="med" len="med"/>
                    </a:lnT>
                    <a:lnB w="12700" cap="flat" cmpd="sng" algn="ctr">
                      <a:solidFill>
                        <a:srgbClr val="006A71"/>
                      </a:solidFill>
                      <a:prstDash val="solid"/>
                      <a:round/>
                      <a:headEnd type="none" w="med" len="med"/>
                      <a:tailEnd type="none" w="med" len="med"/>
                    </a:lnB>
                  </a:tcPr>
                </a:tc>
                <a:extLst>
                  <a:ext uri="{0D108BD9-81ED-4DB2-BD59-A6C34878D82A}">
                    <a16:rowId xmlns="" xmlns:a16="http://schemas.microsoft.com/office/drawing/2014/main" val="4294865065"/>
                  </a:ext>
                </a:extLst>
              </a:tr>
            </a:tbl>
          </a:graphicData>
        </a:graphic>
      </p:graphicFrame>
      <p:sp>
        <p:nvSpPr>
          <p:cNvPr id="12" name="TextBox 11">
            <a:extLst>
              <a:ext uri="{FF2B5EF4-FFF2-40B4-BE49-F238E27FC236}">
                <a16:creationId xmlns="" xmlns:a16="http://schemas.microsoft.com/office/drawing/2014/main" id="{E8EA736F-1AD0-43AA-AD3B-0C371042BEDA}"/>
              </a:ext>
            </a:extLst>
          </p:cNvPr>
          <p:cNvSpPr txBox="1"/>
          <p:nvPr/>
        </p:nvSpPr>
        <p:spPr>
          <a:xfrm>
            <a:off x="493775" y="5915209"/>
            <a:ext cx="6637020" cy="307777"/>
          </a:xfrm>
          <a:prstGeom prst="rect">
            <a:avLst/>
          </a:prstGeom>
          <a:noFill/>
        </p:spPr>
        <p:txBody>
          <a:bodyPr wrap="square" lIns="0" tIns="0" rIns="0" bIns="0" rtlCol="0">
            <a:spAutoFit/>
          </a:bodyPr>
          <a:lstStyle/>
          <a:p>
            <a:r>
              <a:rPr lang="en-GB" sz="1000" dirty="0">
                <a:solidFill>
                  <a:schemeClr val="accent2"/>
                </a:solidFill>
                <a:latin typeface="Calibri" panose="020F0502020204030204" pitchFamily="34" charset="0"/>
                <a:cs typeface="Calibri" panose="020F0502020204030204" pitchFamily="34" charset="0"/>
              </a:rPr>
              <a:t>*All SACT will be risk stratified and treatment delivered in the most clinically appropriate place</a:t>
            </a:r>
          </a:p>
          <a:p>
            <a:r>
              <a:rPr lang="en-GB" sz="1000" dirty="0">
                <a:solidFill>
                  <a:schemeClr val="accent2"/>
                </a:solidFill>
                <a:latin typeface="Calibri" panose="020F0502020204030204" pitchFamily="34" charset="0"/>
                <a:cs typeface="Calibri" panose="020F0502020204030204" pitchFamily="34" charset="0"/>
              </a:rPr>
              <a:t>**Specialist inpatient care for patients with haematological cancers will be provided at CCC-Liverpool</a:t>
            </a:r>
          </a:p>
        </p:txBody>
      </p:sp>
    </p:spTree>
    <p:extLst>
      <p:ext uri="{BB962C8B-B14F-4D97-AF65-F5344CB8AC3E}">
        <p14:creationId xmlns:p14="http://schemas.microsoft.com/office/powerpoint/2010/main" val="12626016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B610A67-2B02-461F-B215-C830BC10619B}"/>
              </a:ext>
            </a:extLst>
          </p:cNvPr>
          <p:cNvSpPr>
            <a:spLocks noGrp="1"/>
          </p:cNvSpPr>
          <p:nvPr>
            <p:ph type="title"/>
          </p:nvPr>
        </p:nvSpPr>
        <p:spPr/>
        <p:txBody>
          <a:bodyPr/>
          <a:lstStyle/>
          <a:p>
            <a:r>
              <a:rPr lang="en-GB" dirty="0"/>
              <a:t>Contents</a:t>
            </a:r>
          </a:p>
        </p:txBody>
      </p:sp>
      <p:graphicFrame>
        <p:nvGraphicFramePr>
          <p:cNvPr id="7" name="Content Placeholder 6">
            <a:extLst>
              <a:ext uri="{FF2B5EF4-FFF2-40B4-BE49-F238E27FC236}">
                <a16:creationId xmlns="" xmlns:a16="http://schemas.microsoft.com/office/drawing/2014/main" id="{AAEC2210-CF5C-4687-8DAD-6CBE4B0C1399}"/>
              </a:ext>
            </a:extLst>
          </p:cNvPr>
          <p:cNvGraphicFramePr>
            <a:graphicFrameLocks noGrp="1"/>
          </p:cNvGraphicFramePr>
          <p:nvPr>
            <p:ph sz="quarter" idx="14"/>
            <p:extLst>
              <p:ext uri="{D42A27DB-BD31-4B8C-83A1-F6EECF244321}">
                <p14:modId xmlns:p14="http://schemas.microsoft.com/office/powerpoint/2010/main" val="2126067511"/>
              </p:ext>
            </p:extLst>
          </p:nvPr>
        </p:nvGraphicFramePr>
        <p:xfrm>
          <a:off x="1154545" y="1089026"/>
          <a:ext cx="7568767" cy="4996816"/>
        </p:xfrm>
        <a:graphic>
          <a:graphicData uri="http://schemas.openxmlformats.org/drawingml/2006/table">
            <a:tbl>
              <a:tblPr firstRow="1" bandRow="1">
                <a:tableStyleId>{2D5ABB26-0587-4C30-8999-92F81FD0307C}</a:tableStyleId>
              </a:tblPr>
              <a:tblGrid>
                <a:gridCol w="5763491">
                  <a:extLst>
                    <a:ext uri="{9D8B030D-6E8A-4147-A177-3AD203B41FA5}">
                      <a16:colId xmlns="" xmlns:a16="http://schemas.microsoft.com/office/drawing/2014/main" val="1090612964"/>
                    </a:ext>
                  </a:extLst>
                </a:gridCol>
                <a:gridCol w="544946">
                  <a:extLst>
                    <a:ext uri="{9D8B030D-6E8A-4147-A177-3AD203B41FA5}">
                      <a16:colId xmlns="" xmlns:a16="http://schemas.microsoft.com/office/drawing/2014/main" val="2098626281"/>
                    </a:ext>
                  </a:extLst>
                </a:gridCol>
                <a:gridCol w="1260330">
                  <a:extLst>
                    <a:ext uri="{9D8B030D-6E8A-4147-A177-3AD203B41FA5}">
                      <a16:colId xmlns="" xmlns:a16="http://schemas.microsoft.com/office/drawing/2014/main" val="1128164816"/>
                    </a:ext>
                  </a:extLst>
                </a:gridCol>
              </a:tblGrid>
              <a:tr h="312301">
                <a:tc>
                  <a:txBody>
                    <a:bodyPr/>
                    <a:lstStyle/>
                    <a:p>
                      <a:r>
                        <a:rPr lang="en-GB" sz="1000" dirty="0">
                          <a:latin typeface="Arial" panose="020B0604020202020204" pitchFamily="34" charset="0"/>
                          <a:cs typeface="Arial" panose="020B0604020202020204" pitchFamily="34" charset="0"/>
                        </a:rPr>
                        <a:t>Executive Summary. </a:t>
                      </a:r>
                    </a:p>
                  </a:txBody>
                  <a:tcPr anchor="ctr"/>
                </a:tc>
                <a:tc>
                  <a:txBody>
                    <a:bodyPr/>
                    <a:lstStyle/>
                    <a:p>
                      <a:endParaRPr lang="en-GB" sz="1000" dirty="0">
                        <a:latin typeface="Arial" panose="020B0604020202020204" pitchFamily="34" charset="0"/>
                        <a:cs typeface="Arial" panose="020B0604020202020204" pitchFamily="34" charset="0"/>
                      </a:endParaRPr>
                    </a:p>
                  </a:txBody>
                  <a:tcPr anchor="ctr"/>
                </a:tc>
                <a:tc>
                  <a:txBody>
                    <a:bodyPr/>
                    <a:lstStyle/>
                    <a:p>
                      <a:r>
                        <a:rPr lang="en-GB" sz="1000" dirty="0">
                          <a:solidFill>
                            <a:schemeClr val="tx1"/>
                          </a:solidFill>
                          <a:latin typeface="Arial" panose="020B0604020202020204" pitchFamily="34" charset="0"/>
                          <a:cs typeface="Arial" panose="020B0604020202020204" pitchFamily="34" charset="0"/>
                        </a:rPr>
                        <a:t>3</a:t>
                      </a:r>
                    </a:p>
                  </a:txBody>
                  <a:tcPr anchor="ctr"/>
                </a:tc>
                <a:extLst>
                  <a:ext uri="{0D108BD9-81ED-4DB2-BD59-A6C34878D82A}">
                    <a16:rowId xmlns="" xmlns:a16="http://schemas.microsoft.com/office/drawing/2014/main" val="3429536953"/>
                  </a:ext>
                </a:extLst>
              </a:tr>
              <a:tr h="312301">
                <a:tc>
                  <a:txBody>
                    <a:bodyPr/>
                    <a:lstStyle/>
                    <a:p>
                      <a:r>
                        <a:rPr lang="en-GB" sz="1000" dirty="0">
                          <a:latin typeface="Arial" panose="020B0604020202020204" pitchFamily="34" charset="0"/>
                          <a:cs typeface="Arial" panose="020B0604020202020204" pitchFamily="34" charset="0"/>
                        </a:rPr>
                        <a:t>About</a:t>
                      </a:r>
                      <a:r>
                        <a:rPr lang="en-GB" sz="1000" baseline="0" dirty="0">
                          <a:latin typeface="Arial" panose="020B0604020202020204" pitchFamily="34" charset="0"/>
                          <a:cs typeface="Arial" panose="020B0604020202020204" pitchFamily="34" charset="0"/>
                        </a:rPr>
                        <a:t> T</a:t>
                      </a:r>
                      <a:r>
                        <a:rPr lang="en-GB" sz="1000" dirty="0">
                          <a:latin typeface="Arial" panose="020B0604020202020204" pitchFamily="34" charset="0"/>
                          <a:cs typeface="Arial" panose="020B0604020202020204" pitchFamily="34" charset="0"/>
                        </a:rPr>
                        <a:t>he Clatterbridge Cancer Centre</a:t>
                      </a:r>
                    </a:p>
                  </a:txBody>
                  <a:tcPr anchor="ctr"/>
                </a:tc>
                <a:tc>
                  <a:txBody>
                    <a:bodyPr/>
                    <a:lstStyle/>
                    <a:p>
                      <a:endParaRPr lang="en-GB" sz="1000" dirty="0">
                        <a:latin typeface="Arial" panose="020B0604020202020204" pitchFamily="34" charset="0"/>
                        <a:cs typeface="Arial" panose="020B0604020202020204" pitchFamily="34" charset="0"/>
                      </a:endParaRPr>
                    </a:p>
                  </a:txBody>
                  <a:tcPr anchor="ctr"/>
                </a:tc>
                <a:tc>
                  <a:txBody>
                    <a:bodyPr/>
                    <a:lstStyle/>
                    <a:p>
                      <a:r>
                        <a:rPr lang="en-GB" sz="1000" dirty="0">
                          <a:solidFill>
                            <a:schemeClr val="tx1"/>
                          </a:solidFill>
                          <a:latin typeface="Arial" panose="020B0604020202020204" pitchFamily="34" charset="0"/>
                          <a:cs typeface="Arial" panose="020B0604020202020204" pitchFamily="34" charset="0"/>
                        </a:rPr>
                        <a:t>4</a:t>
                      </a:r>
                    </a:p>
                  </a:txBody>
                  <a:tcPr anchor="ctr"/>
                </a:tc>
                <a:extLst>
                  <a:ext uri="{0D108BD9-81ED-4DB2-BD59-A6C34878D82A}">
                    <a16:rowId xmlns="" xmlns:a16="http://schemas.microsoft.com/office/drawing/2014/main" val="3773270819"/>
                  </a:ext>
                </a:extLst>
              </a:tr>
              <a:tr h="312301">
                <a:tc>
                  <a:txBody>
                    <a:bodyPr/>
                    <a:lstStyle/>
                    <a:p>
                      <a:r>
                        <a:rPr lang="en-GB" sz="1000" dirty="0">
                          <a:latin typeface="Arial" panose="020B0604020202020204" pitchFamily="34" charset="0"/>
                          <a:cs typeface="Arial" panose="020B0604020202020204" pitchFamily="34" charset="0"/>
                        </a:rPr>
                        <a:t>The Challenge – local, national, and international</a:t>
                      </a:r>
                    </a:p>
                  </a:txBody>
                  <a:tcPr anchor="ctr"/>
                </a:tc>
                <a:tc>
                  <a:txBody>
                    <a:bodyPr/>
                    <a:lstStyle/>
                    <a:p>
                      <a:endParaRPr lang="en-GB" sz="1000" dirty="0">
                        <a:latin typeface="Arial" panose="020B0604020202020204" pitchFamily="34" charset="0"/>
                        <a:cs typeface="Arial" panose="020B0604020202020204" pitchFamily="34" charset="0"/>
                      </a:endParaRPr>
                    </a:p>
                  </a:txBody>
                  <a:tcPr anchor="ctr"/>
                </a:tc>
                <a:tc>
                  <a:txBody>
                    <a:bodyPr/>
                    <a:lstStyle/>
                    <a:p>
                      <a:r>
                        <a:rPr lang="en-GB" sz="1000" dirty="0">
                          <a:solidFill>
                            <a:schemeClr val="tx1"/>
                          </a:solidFill>
                          <a:latin typeface="Arial" panose="020B0604020202020204" pitchFamily="34" charset="0"/>
                          <a:cs typeface="Arial" panose="020B0604020202020204" pitchFamily="34" charset="0"/>
                        </a:rPr>
                        <a:t>5</a:t>
                      </a:r>
                    </a:p>
                  </a:txBody>
                  <a:tcPr anchor="ctr"/>
                </a:tc>
                <a:extLst>
                  <a:ext uri="{0D108BD9-81ED-4DB2-BD59-A6C34878D82A}">
                    <a16:rowId xmlns="" xmlns:a16="http://schemas.microsoft.com/office/drawing/2014/main" val="2375107249"/>
                  </a:ext>
                </a:extLst>
              </a:tr>
              <a:tr h="312301">
                <a:tc>
                  <a:txBody>
                    <a:bodyPr/>
                    <a:lstStyle/>
                    <a:p>
                      <a:r>
                        <a:rPr lang="en-GB" sz="1000" dirty="0">
                          <a:latin typeface="Arial" panose="020B0604020202020204" pitchFamily="34" charset="0"/>
                          <a:cs typeface="Arial" panose="020B0604020202020204" pitchFamily="34" charset="0"/>
                        </a:rPr>
                        <a:t>Meeting the Challenge – our strategic priorities for 2018-22</a:t>
                      </a:r>
                    </a:p>
                  </a:txBody>
                  <a:tcPr anchor="ctr"/>
                </a:tc>
                <a:tc>
                  <a:txBody>
                    <a:bodyPr/>
                    <a:lstStyle/>
                    <a:p>
                      <a:endParaRPr lang="en-GB" sz="1000" dirty="0">
                        <a:latin typeface="Arial" panose="020B0604020202020204" pitchFamily="34" charset="0"/>
                        <a:cs typeface="Arial" panose="020B0604020202020204" pitchFamily="34" charset="0"/>
                      </a:endParaRPr>
                    </a:p>
                  </a:txBody>
                  <a:tcPr anchor="ctr"/>
                </a:tc>
                <a:tc>
                  <a:txBody>
                    <a:bodyPr/>
                    <a:lstStyle/>
                    <a:p>
                      <a:r>
                        <a:rPr lang="en-GB" sz="1000" dirty="0">
                          <a:solidFill>
                            <a:schemeClr val="tx1"/>
                          </a:solidFill>
                          <a:latin typeface="Arial" panose="020B0604020202020204" pitchFamily="34" charset="0"/>
                          <a:cs typeface="Arial" panose="020B0604020202020204" pitchFamily="34" charset="0"/>
                        </a:rPr>
                        <a:t>7</a:t>
                      </a:r>
                    </a:p>
                  </a:txBody>
                  <a:tcPr anchor="ctr"/>
                </a:tc>
                <a:extLst>
                  <a:ext uri="{0D108BD9-81ED-4DB2-BD59-A6C34878D82A}">
                    <a16:rowId xmlns="" xmlns:a16="http://schemas.microsoft.com/office/drawing/2014/main" val="4179365028"/>
                  </a:ext>
                </a:extLst>
              </a:tr>
              <a:tr h="312301">
                <a:tc>
                  <a:txBody>
                    <a:bodyPr/>
                    <a:lstStyle/>
                    <a:p>
                      <a:pPr marL="534988" indent="0"/>
                      <a:r>
                        <a:rPr lang="en-GB" sz="1000" dirty="0">
                          <a:latin typeface="Arial" panose="020B0604020202020204" pitchFamily="34" charset="0"/>
                          <a:cs typeface="Arial" panose="020B0604020202020204" pitchFamily="34" charset="0"/>
                        </a:rPr>
                        <a:t>Transforming Cancer Care: Our new clinical model.</a:t>
                      </a:r>
                      <a:endParaRPr lang="en-GB" sz="1000" i="1" dirty="0">
                        <a:latin typeface="Arial" panose="020B0604020202020204" pitchFamily="34" charset="0"/>
                        <a:cs typeface="Arial" panose="020B0604020202020204" pitchFamily="34" charset="0"/>
                      </a:endParaRPr>
                    </a:p>
                  </a:txBody>
                  <a:tcPr anchor="ctr"/>
                </a:tc>
                <a:tc>
                  <a:txBody>
                    <a:bodyPr/>
                    <a:lstStyle/>
                    <a:p>
                      <a:endParaRPr lang="en-GB" sz="1000" dirty="0">
                        <a:latin typeface="Arial" panose="020B0604020202020204" pitchFamily="34" charset="0"/>
                        <a:cs typeface="Arial" panose="020B0604020202020204" pitchFamily="34" charset="0"/>
                      </a:endParaRPr>
                    </a:p>
                  </a:txBody>
                  <a:tcPr anchor="ctr"/>
                </a:tc>
                <a:tc>
                  <a:txBody>
                    <a:bodyPr/>
                    <a:lstStyle/>
                    <a:p>
                      <a:r>
                        <a:rPr lang="en-GB" sz="1000" dirty="0">
                          <a:solidFill>
                            <a:schemeClr val="tx1"/>
                          </a:solidFill>
                          <a:latin typeface="Arial" panose="020B0604020202020204" pitchFamily="34" charset="0"/>
                          <a:cs typeface="Arial" panose="020B0604020202020204" pitchFamily="34" charset="0"/>
                        </a:rPr>
                        <a:t>8</a:t>
                      </a:r>
                    </a:p>
                  </a:txBody>
                  <a:tcPr anchor="ctr"/>
                </a:tc>
                <a:extLst>
                  <a:ext uri="{0D108BD9-81ED-4DB2-BD59-A6C34878D82A}">
                    <a16:rowId xmlns="" xmlns:a16="http://schemas.microsoft.com/office/drawing/2014/main" val="3249845063"/>
                  </a:ext>
                </a:extLst>
              </a:tr>
              <a:tr h="312301">
                <a:tc>
                  <a:txBody>
                    <a:bodyPr/>
                    <a:lstStyle/>
                    <a:p>
                      <a:pPr marL="534988" indent="0"/>
                      <a:r>
                        <a:rPr lang="en-GB" sz="1000" dirty="0">
                          <a:latin typeface="Arial" panose="020B0604020202020204" pitchFamily="34" charset="0"/>
                          <a:cs typeface="Arial" panose="020B0604020202020204" pitchFamily="34" charset="0"/>
                        </a:rPr>
                        <a:t>Collaborative system leadership.</a:t>
                      </a:r>
                      <a:endParaRPr lang="en-GB" sz="1000" i="1" dirty="0">
                        <a:latin typeface="Arial" panose="020B0604020202020204" pitchFamily="34" charset="0"/>
                        <a:cs typeface="Arial" panose="020B0604020202020204" pitchFamily="34" charset="0"/>
                      </a:endParaRPr>
                    </a:p>
                  </a:txBody>
                  <a:tcPr anchor="ctr"/>
                </a:tc>
                <a:tc>
                  <a:txBody>
                    <a:bodyPr/>
                    <a:lstStyle/>
                    <a:p>
                      <a:endParaRPr lang="en-GB" sz="1000" dirty="0">
                        <a:latin typeface="Arial" panose="020B0604020202020204" pitchFamily="34" charset="0"/>
                        <a:cs typeface="Arial" panose="020B0604020202020204" pitchFamily="34" charset="0"/>
                      </a:endParaRPr>
                    </a:p>
                  </a:txBody>
                  <a:tcPr anchor="ctr"/>
                </a:tc>
                <a:tc>
                  <a:txBody>
                    <a:bodyPr/>
                    <a:lstStyle/>
                    <a:p>
                      <a:r>
                        <a:rPr lang="en-GB" sz="1000" dirty="0">
                          <a:solidFill>
                            <a:schemeClr val="tx1"/>
                          </a:solidFill>
                          <a:latin typeface="Arial" panose="020B0604020202020204" pitchFamily="34" charset="0"/>
                          <a:cs typeface="Arial" panose="020B0604020202020204" pitchFamily="34" charset="0"/>
                        </a:rPr>
                        <a:t>14</a:t>
                      </a:r>
                    </a:p>
                  </a:txBody>
                  <a:tcPr anchor="ctr"/>
                </a:tc>
                <a:extLst>
                  <a:ext uri="{0D108BD9-81ED-4DB2-BD59-A6C34878D82A}">
                    <a16:rowId xmlns="" xmlns:a16="http://schemas.microsoft.com/office/drawing/2014/main" val="1234639019"/>
                  </a:ext>
                </a:extLst>
              </a:tr>
              <a:tr h="312301">
                <a:tc>
                  <a:txBody>
                    <a:bodyPr/>
                    <a:lstStyle/>
                    <a:p>
                      <a:pPr marL="534988" indent="0"/>
                      <a:r>
                        <a:rPr lang="en-GB" sz="1000" dirty="0">
                          <a:latin typeface="Arial" panose="020B0604020202020204" pitchFamily="34" charset="0"/>
                          <a:cs typeface="Arial" panose="020B0604020202020204" pitchFamily="34" charset="0"/>
                        </a:rPr>
                        <a:t>Investing in research and innovation.</a:t>
                      </a:r>
                      <a:endParaRPr lang="en-GB" sz="1000" i="1" dirty="0">
                        <a:latin typeface="Arial" panose="020B0604020202020204" pitchFamily="34" charset="0"/>
                        <a:cs typeface="Arial" panose="020B0604020202020204" pitchFamily="34" charset="0"/>
                      </a:endParaRPr>
                    </a:p>
                  </a:txBody>
                  <a:tcPr anchor="ctr"/>
                </a:tc>
                <a:tc>
                  <a:txBody>
                    <a:bodyPr/>
                    <a:lstStyle/>
                    <a:p>
                      <a:endParaRPr lang="en-GB" sz="1000" dirty="0">
                        <a:latin typeface="Arial" panose="020B0604020202020204" pitchFamily="34" charset="0"/>
                        <a:cs typeface="Arial" panose="020B0604020202020204" pitchFamily="34" charset="0"/>
                      </a:endParaRPr>
                    </a:p>
                  </a:txBody>
                  <a:tcPr anchor="ctr"/>
                </a:tc>
                <a:tc>
                  <a:txBody>
                    <a:bodyPr/>
                    <a:lstStyle/>
                    <a:p>
                      <a:r>
                        <a:rPr lang="en-GB" sz="1000" dirty="0">
                          <a:solidFill>
                            <a:schemeClr val="tx1"/>
                          </a:solidFill>
                          <a:latin typeface="Arial" panose="020B0604020202020204" pitchFamily="34" charset="0"/>
                          <a:cs typeface="Arial" panose="020B0604020202020204" pitchFamily="34" charset="0"/>
                        </a:rPr>
                        <a:t>16</a:t>
                      </a:r>
                    </a:p>
                  </a:txBody>
                  <a:tcPr anchor="ctr"/>
                </a:tc>
                <a:extLst>
                  <a:ext uri="{0D108BD9-81ED-4DB2-BD59-A6C34878D82A}">
                    <a16:rowId xmlns="" xmlns:a16="http://schemas.microsoft.com/office/drawing/2014/main" val="81958506"/>
                  </a:ext>
                </a:extLst>
              </a:tr>
              <a:tr h="312301">
                <a:tc>
                  <a:txBody>
                    <a:bodyPr/>
                    <a:lstStyle/>
                    <a:p>
                      <a:pPr marL="534988" indent="0"/>
                      <a:r>
                        <a:rPr lang="en-GB" sz="1000" dirty="0">
                          <a:latin typeface="Arial" panose="020B0604020202020204" pitchFamily="34" charset="0"/>
                          <a:cs typeface="Arial" panose="020B0604020202020204" pitchFamily="34" charset="0"/>
                        </a:rPr>
                        <a:t>Developing our outstanding staff.</a:t>
                      </a:r>
                      <a:endParaRPr lang="en-GB" sz="1000" i="1" dirty="0">
                        <a:latin typeface="Arial" panose="020B0604020202020204" pitchFamily="34" charset="0"/>
                        <a:cs typeface="Arial" panose="020B0604020202020204" pitchFamily="34" charset="0"/>
                      </a:endParaRPr>
                    </a:p>
                  </a:txBody>
                  <a:tcPr anchor="ctr"/>
                </a:tc>
                <a:tc>
                  <a:txBody>
                    <a:bodyPr/>
                    <a:lstStyle/>
                    <a:p>
                      <a:endParaRPr lang="en-GB" sz="1000" dirty="0">
                        <a:latin typeface="Arial" panose="020B0604020202020204" pitchFamily="34" charset="0"/>
                        <a:cs typeface="Arial" panose="020B0604020202020204" pitchFamily="34" charset="0"/>
                      </a:endParaRPr>
                    </a:p>
                  </a:txBody>
                  <a:tcPr anchor="ctr"/>
                </a:tc>
                <a:tc>
                  <a:txBody>
                    <a:bodyPr/>
                    <a:lstStyle/>
                    <a:p>
                      <a:r>
                        <a:rPr lang="en-GB" sz="1000" dirty="0">
                          <a:solidFill>
                            <a:schemeClr val="tx1"/>
                          </a:solidFill>
                          <a:latin typeface="Arial" panose="020B0604020202020204" pitchFamily="34" charset="0"/>
                          <a:cs typeface="Arial" panose="020B0604020202020204" pitchFamily="34" charset="0"/>
                        </a:rPr>
                        <a:t>19</a:t>
                      </a:r>
                    </a:p>
                  </a:txBody>
                  <a:tcPr anchor="ctr"/>
                </a:tc>
                <a:extLst>
                  <a:ext uri="{0D108BD9-81ED-4DB2-BD59-A6C34878D82A}">
                    <a16:rowId xmlns="" xmlns:a16="http://schemas.microsoft.com/office/drawing/2014/main" val="4290269044"/>
                  </a:ext>
                </a:extLst>
              </a:tr>
              <a:tr h="312301">
                <a:tc>
                  <a:txBody>
                    <a:bodyPr/>
                    <a:lstStyle/>
                    <a:p>
                      <a:r>
                        <a:rPr lang="en-GB" sz="1000" dirty="0">
                          <a:latin typeface="Arial" panose="020B0604020202020204" pitchFamily="34" charset="0"/>
                          <a:cs typeface="Arial" panose="020B0604020202020204" pitchFamily="34" charset="0"/>
                        </a:rPr>
                        <a:t>Looking ahead - to 2027 and beyond</a:t>
                      </a:r>
                    </a:p>
                  </a:txBody>
                  <a:tcPr anchor="ctr"/>
                </a:tc>
                <a:tc>
                  <a:txBody>
                    <a:bodyPr/>
                    <a:lstStyle/>
                    <a:p>
                      <a:endParaRPr lang="en-GB" sz="1000" dirty="0">
                        <a:latin typeface="Arial" panose="020B0604020202020204" pitchFamily="34" charset="0"/>
                        <a:cs typeface="Arial" panose="020B0604020202020204" pitchFamily="34" charset="0"/>
                      </a:endParaRPr>
                    </a:p>
                  </a:txBody>
                  <a:tcPr anchor="ctr"/>
                </a:tc>
                <a:tc>
                  <a:txBody>
                    <a:bodyPr/>
                    <a:lstStyle/>
                    <a:p>
                      <a:r>
                        <a:rPr lang="en-GB" sz="1000" dirty="0">
                          <a:solidFill>
                            <a:schemeClr val="tx1"/>
                          </a:solidFill>
                          <a:latin typeface="Arial" panose="020B0604020202020204" pitchFamily="34" charset="0"/>
                          <a:cs typeface="Arial" panose="020B0604020202020204" pitchFamily="34" charset="0"/>
                        </a:rPr>
                        <a:t>21</a:t>
                      </a:r>
                    </a:p>
                  </a:txBody>
                  <a:tcPr anchor="ctr"/>
                </a:tc>
                <a:extLst>
                  <a:ext uri="{0D108BD9-81ED-4DB2-BD59-A6C34878D82A}">
                    <a16:rowId xmlns="" xmlns:a16="http://schemas.microsoft.com/office/drawing/2014/main" val="3378381231"/>
                  </a:ext>
                </a:extLst>
              </a:tr>
              <a:tr h="312301">
                <a:tc>
                  <a:txBody>
                    <a:bodyPr/>
                    <a:lstStyle/>
                    <a:p>
                      <a:r>
                        <a:rPr lang="en-GB" sz="1000" dirty="0">
                          <a:latin typeface="Arial" panose="020B0604020202020204" pitchFamily="34" charset="0"/>
                          <a:cs typeface="Arial" panose="020B0604020202020204" pitchFamily="34" charset="0"/>
                        </a:rPr>
                        <a:t>Bringing it all together - what will our strategy mean for patients, staff and our partners?</a:t>
                      </a:r>
                    </a:p>
                  </a:txBody>
                  <a:tcPr anchor="ctr"/>
                </a:tc>
                <a:tc>
                  <a:txBody>
                    <a:bodyPr/>
                    <a:lstStyle/>
                    <a:p>
                      <a:endParaRPr lang="en-GB" sz="1000" dirty="0">
                        <a:latin typeface="Arial" panose="020B0604020202020204" pitchFamily="34" charset="0"/>
                        <a:cs typeface="Arial" panose="020B0604020202020204" pitchFamily="34" charset="0"/>
                      </a:endParaRPr>
                    </a:p>
                  </a:txBody>
                  <a:tcPr anchor="ctr"/>
                </a:tc>
                <a:tc>
                  <a:txBody>
                    <a:bodyPr/>
                    <a:lstStyle/>
                    <a:p>
                      <a:r>
                        <a:rPr lang="en-GB" sz="1000" dirty="0">
                          <a:solidFill>
                            <a:schemeClr val="tx1"/>
                          </a:solidFill>
                          <a:latin typeface="Arial" panose="020B0604020202020204" pitchFamily="34" charset="0"/>
                          <a:cs typeface="Arial" panose="020B0604020202020204" pitchFamily="34" charset="0"/>
                        </a:rPr>
                        <a:t>22</a:t>
                      </a:r>
                    </a:p>
                  </a:txBody>
                  <a:tcPr anchor="ctr"/>
                </a:tc>
                <a:extLst>
                  <a:ext uri="{0D108BD9-81ED-4DB2-BD59-A6C34878D82A}">
                    <a16:rowId xmlns="" xmlns:a16="http://schemas.microsoft.com/office/drawing/2014/main" val="1116726172"/>
                  </a:ext>
                </a:extLst>
              </a:tr>
              <a:tr h="312301">
                <a:tc>
                  <a:txBody>
                    <a:bodyPr/>
                    <a:lstStyle/>
                    <a:p>
                      <a:r>
                        <a:rPr lang="en-GB" sz="1000" dirty="0">
                          <a:latin typeface="Arial" panose="020B0604020202020204" pitchFamily="34" charset="0"/>
                          <a:cs typeface="Arial" panose="020B0604020202020204" pitchFamily="34" charset="0"/>
                        </a:rPr>
                        <a:t>Implementation – delivering the change.</a:t>
                      </a:r>
                    </a:p>
                  </a:txBody>
                  <a:tcPr anchor="ctr"/>
                </a:tc>
                <a:tc>
                  <a:txBody>
                    <a:bodyPr/>
                    <a:lstStyle/>
                    <a:p>
                      <a:endParaRPr lang="en-GB" sz="1000" dirty="0">
                        <a:latin typeface="Arial" panose="020B0604020202020204" pitchFamily="34" charset="0"/>
                        <a:cs typeface="Arial" panose="020B0604020202020204" pitchFamily="34" charset="0"/>
                      </a:endParaRPr>
                    </a:p>
                  </a:txBody>
                  <a:tcPr anchor="ctr"/>
                </a:tc>
                <a:tc>
                  <a:txBody>
                    <a:bodyPr/>
                    <a:lstStyle/>
                    <a:p>
                      <a:r>
                        <a:rPr lang="en-GB" sz="1000" dirty="0">
                          <a:solidFill>
                            <a:schemeClr val="tx1"/>
                          </a:solidFill>
                          <a:latin typeface="Arial" panose="020B0604020202020204" pitchFamily="34" charset="0"/>
                          <a:cs typeface="Arial" panose="020B0604020202020204" pitchFamily="34" charset="0"/>
                        </a:rPr>
                        <a:t>23</a:t>
                      </a:r>
                    </a:p>
                  </a:txBody>
                  <a:tcPr anchor="ctr"/>
                </a:tc>
                <a:extLst>
                  <a:ext uri="{0D108BD9-81ED-4DB2-BD59-A6C34878D82A}">
                    <a16:rowId xmlns="" xmlns:a16="http://schemas.microsoft.com/office/drawing/2014/main" val="1160150927"/>
                  </a:ext>
                </a:extLst>
              </a:tr>
              <a:tr h="312301">
                <a:tc>
                  <a:txBody>
                    <a:bodyPr/>
                    <a:lstStyle/>
                    <a:p>
                      <a:endParaRPr lang="en-GB" sz="1000" dirty="0">
                        <a:latin typeface="Arial" panose="020B0604020202020204" pitchFamily="34" charset="0"/>
                        <a:cs typeface="Arial" panose="020B0604020202020204" pitchFamily="34" charset="0"/>
                      </a:endParaRPr>
                    </a:p>
                  </a:txBody>
                  <a:tcPr anchor="ctr"/>
                </a:tc>
                <a:tc>
                  <a:txBody>
                    <a:bodyPr/>
                    <a:lstStyle/>
                    <a:p>
                      <a:endParaRPr lang="en-GB" sz="1000" dirty="0">
                        <a:latin typeface="Arial" panose="020B0604020202020204" pitchFamily="34" charset="0"/>
                        <a:cs typeface="Arial" panose="020B0604020202020204" pitchFamily="34" charset="0"/>
                      </a:endParaRPr>
                    </a:p>
                  </a:txBody>
                  <a:tcPr anchor="ctr"/>
                </a:tc>
                <a:tc>
                  <a:txBody>
                    <a:bodyPr/>
                    <a:lstStyle/>
                    <a:p>
                      <a:endParaRPr lang="en-GB" sz="1000" dirty="0">
                        <a:solidFill>
                          <a:schemeClr val="tx1"/>
                        </a:solidFill>
                        <a:latin typeface="Arial" panose="020B0604020202020204" pitchFamily="34" charset="0"/>
                        <a:cs typeface="Arial" panose="020B0604020202020204" pitchFamily="34" charset="0"/>
                      </a:endParaRPr>
                    </a:p>
                  </a:txBody>
                  <a:tcPr anchor="ctr"/>
                </a:tc>
                <a:extLst>
                  <a:ext uri="{0D108BD9-81ED-4DB2-BD59-A6C34878D82A}">
                    <a16:rowId xmlns="" xmlns:a16="http://schemas.microsoft.com/office/drawing/2014/main" val="1917181303"/>
                  </a:ext>
                </a:extLst>
              </a:tr>
              <a:tr h="312301">
                <a:tc>
                  <a:txBody>
                    <a:bodyPr/>
                    <a:lstStyle/>
                    <a:p>
                      <a:r>
                        <a:rPr lang="en-GB" sz="1000" b="0" dirty="0">
                          <a:latin typeface="Arial" panose="020B0604020202020204" pitchFamily="34" charset="0"/>
                          <a:cs typeface="Arial" panose="020B0604020202020204" pitchFamily="34" charset="0"/>
                        </a:rPr>
                        <a:t>APPENDIX A: Interdependencies between our strategic priorities</a:t>
                      </a:r>
                    </a:p>
                  </a:txBody>
                  <a:tcPr anchor="ctr"/>
                </a:tc>
                <a:tc>
                  <a:txBody>
                    <a:bodyPr/>
                    <a:lstStyle/>
                    <a:p>
                      <a:endParaRPr lang="en-GB" sz="1000" dirty="0">
                        <a:latin typeface="Arial" panose="020B0604020202020204" pitchFamily="34" charset="0"/>
                        <a:cs typeface="Arial" panose="020B0604020202020204" pitchFamily="34" charset="0"/>
                      </a:endParaRPr>
                    </a:p>
                  </a:txBody>
                  <a:tcPr anchor="ctr"/>
                </a:tc>
                <a:tc>
                  <a:txBody>
                    <a:bodyPr/>
                    <a:lstStyle/>
                    <a:p>
                      <a:r>
                        <a:rPr lang="en-GB" sz="1000" dirty="0">
                          <a:solidFill>
                            <a:schemeClr val="tx1"/>
                          </a:solidFill>
                          <a:latin typeface="Arial" panose="020B0604020202020204" pitchFamily="34" charset="0"/>
                          <a:cs typeface="Arial" panose="020B0604020202020204" pitchFamily="34" charset="0"/>
                        </a:rPr>
                        <a:t>26</a:t>
                      </a:r>
                    </a:p>
                  </a:txBody>
                  <a:tcPr anchor="ctr"/>
                </a:tc>
                <a:extLst>
                  <a:ext uri="{0D108BD9-81ED-4DB2-BD59-A6C34878D82A}">
                    <a16:rowId xmlns="" xmlns:a16="http://schemas.microsoft.com/office/drawing/2014/main" val="1700042581"/>
                  </a:ext>
                </a:extLst>
              </a:tr>
              <a:tr h="312301">
                <a:tc>
                  <a:txBody>
                    <a:bodyPr/>
                    <a:lstStyle/>
                    <a:p>
                      <a:r>
                        <a:rPr lang="en-GB" sz="1000" b="0" dirty="0">
                          <a:latin typeface="Arial" panose="020B0604020202020204" pitchFamily="34" charset="0"/>
                          <a:cs typeface="Arial" panose="020B0604020202020204" pitchFamily="34" charset="0"/>
                        </a:rPr>
                        <a:t>APPENDIX B: New Clinical Model – Service availability and locations</a:t>
                      </a:r>
                    </a:p>
                  </a:txBody>
                  <a:tcPr anchor="ctr"/>
                </a:tc>
                <a:tc>
                  <a:txBody>
                    <a:bodyPr/>
                    <a:lstStyle/>
                    <a:p>
                      <a:endParaRPr lang="en-GB" sz="1000" dirty="0">
                        <a:latin typeface="Arial" panose="020B0604020202020204" pitchFamily="34" charset="0"/>
                        <a:cs typeface="Arial" panose="020B0604020202020204" pitchFamily="34" charset="0"/>
                      </a:endParaRPr>
                    </a:p>
                  </a:txBody>
                  <a:tcPr anchor="ctr"/>
                </a:tc>
                <a:tc>
                  <a:txBody>
                    <a:bodyPr/>
                    <a:lstStyle/>
                    <a:p>
                      <a:r>
                        <a:rPr lang="en-GB" sz="1000" dirty="0">
                          <a:solidFill>
                            <a:schemeClr val="tx1"/>
                          </a:solidFill>
                          <a:latin typeface="Arial" panose="020B0604020202020204" pitchFamily="34" charset="0"/>
                          <a:cs typeface="Arial" panose="020B0604020202020204" pitchFamily="34" charset="0"/>
                        </a:rPr>
                        <a:t>27</a:t>
                      </a:r>
                    </a:p>
                  </a:txBody>
                  <a:tcPr anchor="ctr"/>
                </a:tc>
                <a:extLst>
                  <a:ext uri="{0D108BD9-81ED-4DB2-BD59-A6C34878D82A}">
                    <a16:rowId xmlns="" xmlns:a16="http://schemas.microsoft.com/office/drawing/2014/main" val="1258404110"/>
                  </a:ext>
                </a:extLst>
              </a:tr>
              <a:tr h="312301">
                <a:tc>
                  <a:txBody>
                    <a:bodyPr/>
                    <a:lstStyle/>
                    <a:p>
                      <a:r>
                        <a:rPr lang="en-GB" sz="1000" b="0" dirty="0">
                          <a:latin typeface="Arial" panose="020B0604020202020204" pitchFamily="34" charset="0"/>
                          <a:cs typeface="Arial" panose="020B0604020202020204" pitchFamily="34" charset="0"/>
                        </a:rPr>
                        <a:t>APPENDIX C: CCC Research – our national and international reach</a:t>
                      </a:r>
                    </a:p>
                  </a:txBody>
                  <a:tcPr anchor="ctr"/>
                </a:tc>
                <a:tc>
                  <a:txBody>
                    <a:bodyPr/>
                    <a:lstStyle/>
                    <a:p>
                      <a:endParaRPr lang="en-GB" sz="1000" dirty="0">
                        <a:latin typeface="Arial" panose="020B0604020202020204" pitchFamily="34" charset="0"/>
                        <a:cs typeface="Arial" panose="020B0604020202020204" pitchFamily="34" charset="0"/>
                      </a:endParaRPr>
                    </a:p>
                  </a:txBody>
                  <a:tcPr anchor="ctr"/>
                </a:tc>
                <a:tc>
                  <a:txBody>
                    <a:bodyPr/>
                    <a:lstStyle/>
                    <a:p>
                      <a:r>
                        <a:rPr lang="en-GB" sz="1000" dirty="0">
                          <a:solidFill>
                            <a:schemeClr val="tx1"/>
                          </a:solidFill>
                          <a:latin typeface="Arial" panose="020B0604020202020204" pitchFamily="34" charset="0"/>
                          <a:cs typeface="Arial" panose="020B0604020202020204" pitchFamily="34" charset="0"/>
                        </a:rPr>
                        <a:t>30</a:t>
                      </a:r>
                    </a:p>
                  </a:txBody>
                  <a:tcPr anchor="ctr"/>
                </a:tc>
                <a:extLst>
                  <a:ext uri="{0D108BD9-81ED-4DB2-BD59-A6C34878D82A}">
                    <a16:rowId xmlns="" xmlns:a16="http://schemas.microsoft.com/office/drawing/2014/main" val="4095124910"/>
                  </a:ext>
                </a:extLst>
              </a:tr>
              <a:tr h="3123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dirty="0">
                          <a:latin typeface="Arial" panose="020B0604020202020204" pitchFamily="34" charset="0"/>
                          <a:cs typeface="Arial" panose="020B0604020202020204" pitchFamily="34" charset="0"/>
                        </a:rPr>
                        <a:t>APPENDIX D: Linking our strategic priorities to Long-term Outcomes and benefits</a:t>
                      </a:r>
                    </a:p>
                  </a:txBody>
                  <a:tcPr anchor="ctr"/>
                </a:tc>
                <a:tc>
                  <a:txBody>
                    <a:bodyPr/>
                    <a:lstStyle/>
                    <a:p>
                      <a:endParaRPr lang="en-GB" sz="1000" dirty="0">
                        <a:latin typeface="Arial" panose="020B0604020202020204" pitchFamily="34" charset="0"/>
                        <a:cs typeface="Arial" panose="020B0604020202020204" pitchFamily="34" charset="0"/>
                      </a:endParaRPr>
                    </a:p>
                  </a:txBody>
                  <a:tcPr anchor="ctr"/>
                </a:tc>
                <a:tc>
                  <a:txBody>
                    <a:bodyPr/>
                    <a:lstStyle/>
                    <a:p>
                      <a:r>
                        <a:rPr lang="en-GB" sz="1000" dirty="0">
                          <a:solidFill>
                            <a:schemeClr val="tx1"/>
                          </a:solidFill>
                          <a:latin typeface="Arial" panose="020B0604020202020204" pitchFamily="34" charset="0"/>
                          <a:cs typeface="Arial" panose="020B0604020202020204" pitchFamily="34" charset="0"/>
                        </a:rPr>
                        <a:t>31</a:t>
                      </a:r>
                    </a:p>
                  </a:txBody>
                  <a:tcPr anchor="ctr"/>
                </a:tc>
                <a:extLst>
                  <a:ext uri="{0D108BD9-81ED-4DB2-BD59-A6C34878D82A}">
                    <a16:rowId xmlns="" xmlns:a16="http://schemas.microsoft.com/office/drawing/2014/main" val="3693925807"/>
                  </a:ext>
                </a:extLst>
              </a:tr>
            </a:tbl>
          </a:graphicData>
        </a:graphic>
      </p:graphicFrame>
      <p:sp>
        <p:nvSpPr>
          <p:cNvPr id="5" name="Slide Number Placeholder 4">
            <a:extLst>
              <a:ext uri="{FF2B5EF4-FFF2-40B4-BE49-F238E27FC236}">
                <a16:creationId xmlns="" xmlns:a16="http://schemas.microsoft.com/office/drawing/2014/main" id="{4DCFEBE9-33F4-405C-95A0-C1AF9B2B7EEB}"/>
              </a:ext>
            </a:extLst>
          </p:cNvPr>
          <p:cNvSpPr>
            <a:spLocks noGrp="1"/>
          </p:cNvSpPr>
          <p:nvPr>
            <p:ph type="sldNum" sz="quarter" idx="12"/>
          </p:nvPr>
        </p:nvSpPr>
        <p:spPr/>
        <p:txBody>
          <a:bodyPr/>
          <a:lstStyle/>
          <a:p>
            <a:fld id="{00E6A5BD-C011-4A45-AA3A-201790FB7F2B}" type="slidenum">
              <a:rPr lang="en-CA" smtClean="0"/>
              <a:pPr/>
              <a:t>2</a:t>
            </a:fld>
            <a:endParaRPr lang="en-CA" dirty="0"/>
          </a:p>
        </p:txBody>
      </p:sp>
      <p:pic>
        <p:nvPicPr>
          <p:cNvPr id="6" name="Picture 5">
            <a:extLst>
              <a:ext uri="{FF2B5EF4-FFF2-40B4-BE49-F238E27FC236}">
                <a16:creationId xmlns="" xmlns:a16="http://schemas.microsoft.com/office/drawing/2014/main" id="{6C3B7110-CDEE-4B7E-9F0A-BC1930D53F1F}"/>
              </a:ext>
            </a:extLst>
          </p:cNvPr>
          <p:cNvPicPr>
            <a:picLocks noChangeAspect="1"/>
          </p:cNvPicPr>
          <p:nvPr/>
        </p:nvPicPr>
        <p:blipFill rotWithShape="1">
          <a:blip r:embed="rId2"/>
          <a:srcRect r="63168"/>
          <a:stretch/>
        </p:blipFill>
        <p:spPr>
          <a:xfrm>
            <a:off x="493775" y="6197389"/>
            <a:ext cx="549581" cy="531763"/>
          </a:xfrm>
          <a:prstGeom prst="rect">
            <a:avLst/>
          </a:prstGeom>
        </p:spPr>
      </p:pic>
      <p:sp>
        <p:nvSpPr>
          <p:cNvPr id="8" name="Rectangle 7">
            <a:extLst>
              <a:ext uri="{FF2B5EF4-FFF2-40B4-BE49-F238E27FC236}">
                <a16:creationId xmlns="" xmlns:a16="http://schemas.microsoft.com/office/drawing/2014/main" id="{3A8774A2-2B88-465B-A15B-84E8E6378180}"/>
              </a:ext>
            </a:extLst>
          </p:cNvPr>
          <p:cNvSpPr/>
          <p:nvPr/>
        </p:nvSpPr>
        <p:spPr>
          <a:xfrm>
            <a:off x="1043356" y="6309380"/>
            <a:ext cx="3344185" cy="307777"/>
          </a:xfrm>
          <a:prstGeom prst="rect">
            <a:avLst/>
          </a:prstGeom>
        </p:spPr>
        <p:txBody>
          <a:bodyPr wrap="none">
            <a:spAutoFit/>
          </a:bodyPr>
          <a:lstStyle/>
          <a:p>
            <a:r>
              <a:rPr lang="en-GB" sz="1400" i="1" dirty="0">
                <a:solidFill>
                  <a:srgbClr val="006A71"/>
                </a:solidFill>
              </a:rPr>
              <a:t>Excellence in care, research and innovation</a:t>
            </a:r>
            <a:endParaRPr lang="en-GB" sz="1400" dirty="0"/>
          </a:p>
        </p:txBody>
      </p:sp>
    </p:spTree>
    <p:extLst>
      <p:ext uri="{BB962C8B-B14F-4D97-AF65-F5344CB8AC3E}">
        <p14:creationId xmlns:p14="http://schemas.microsoft.com/office/powerpoint/2010/main" val="400185290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5D444BA-3404-4018-A89F-C4B67291C6C2}"/>
              </a:ext>
            </a:extLst>
          </p:cNvPr>
          <p:cNvSpPr>
            <a:spLocks noGrp="1"/>
          </p:cNvSpPr>
          <p:nvPr>
            <p:ph type="title"/>
          </p:nvPr>
        </p:nvSpPr>
        <p:spPr>
          <a:xfrm>
            <a:off x="493775" y="219456"/>
            <a:ext cx="8254937" cy="411480"/>
          </a:xfrm>
        </p:spPr>
        <p:txBody>
          <a:bodyPr anchor="t"/>
          <a:lstStyle/>
          <a:p>
            <a:r>
              <a:rPr lang="en-GB" b="1" dirty="0">
                <a:solidFill>
                  <a:srgbClr val="006A71"/>
                </a:solidFill>
              </a:rPr>
              <a:t>APPENDIX B: </a:t>
            </a:r>
            <a:r>
              <a:rPr lang="en-GB" dirty="0">
                <a:solidFill>
                  <a:srgbClr val="006A71"/>
                </a:solidFill>
              </a:rPr>
              <a:t>New Clinical Model – Service Locations</a:t>
            </a:r>
          </a:p>
        </p:txBody>
      </p:sp>
      <p:pic>
        <p:nvPicPr>
          <p:cNvPr id="4" name="Picture 3">
            <a:extLst>
              <a:ext uri="{FF2B5EF4-FFF2-40B4-BE49-F238E27FC236}">
                <a16:creationId xmlns="" xmlns:a16="http://schemas.microsoft.com/office/drawing/2014/main" id="{0A27E0DD-4411-4A1B-8B28-DB22618DFA95}"/>
              </a:ext>
            </a:extLst>
          </p:cNvPr>
          <p:cNvPicPr>
            <a:picLocks noChangeAspect="1"/>
          </p:cNvPicPr>
          <p:nvPr/>
        </p:nvPicPr>
        <p:blipFill rotWithShape="1">
          <a:blip r:embed="rId2"/>
          <a:srcRect t="8846" r="27172"/>
          <a:stretch/>
        </p:blipFill>
        <p:spPr>
          <a:xfrm>
            <a:off x="362162" y="1461655"/>
            <a:ext cx="6820605" cy="5239560"/>
          </a:xfrm>
          <a:prstGeom prst="rect">
            <a:avLst/>
          </a:prstGeom>
        </p:spPr>
      </p:pic>
      <p:sp>
        <p:nvSpPr>
          <p:cNvPr id="5" name="Rounded Rectangle 4"/>
          <p:cNvSpPr/>
          <p:nvPr/>
        </p:nvSpPr>
        <p:spPr>
          <a:xfrm>
            <a:off x="6815668" y="4750896"/>
            <a:ext cx="2150532" cy="144959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b="1" dirty="0">
                <a:solidFill>
                  <a:schemeClr val="tx1"/>
                </a:solidFill>
                <a:latin typeface="Arial" panose="020B0604020202020204" pitchFamily="34" charset="0"/>
                <a:cs typeface="Arial" panose="020B0604020202020204" pitchFamily="34" charset="0"/>
              </a:rPr>
              <a:t>Note: </a:t>
            </a:r>
            <a:r>
              <a:rPr lang="en-GB" sz="1000" dirty="0">
                <a:solidFill>
                  <a:schemeClr val="tx1"/>
                </a:solidFill>
                <a:latin typeface="Arial" panose="020B0604020202020204" pitchFamily="34" charset="0"/>
                <a:cs typeface="Arial" panose="020B0604020202020204" pitchFamily="34" charset="0"/>
              </a:rPr>
              <a:t>Location/Plan for site “D” is subject to public consultation activity from Autumn 2018 (shown in the middle of the “East” sector for reference purposes only).  Where pathways change linked to the planned new clinical model, appropriate engagement will take place.</a:t>
            </a:r>
          </a:p>
        </p:txBody>
      </p:sp>
      <p:sp>
        <p:nvSpPr>
          <p:cNvPr id="7" name="Slide Number Placeholder 4">
            <a:extLst>
              <a:ext uri="{FF2B5EF4-FFF2-40B4-BE49-F238E27FC236}">
                <a16:creationId xmlns="" xmlns:a16="http://schemas.microsoft.com/office/drawing/2014/main" id="{7A83ED48-888C-4968-88E7-391A9228BE28}"/>
              </a:ext>
            </a:extLst>
          </p:cNvPr>
          <p:cNvSpPr>
            <a:spLocks noGrp="1"/>
          </p:cNvSpPr>
          <p:nvPr>
            <p:ph type="sldNum" sz="quarter" idx="12"/>
          </p:nvPr>
        </p:nvSpPr>
        <p:spPr>
          <a:xfrm>
            <a:off x="8468361" y="6472238"/>
            <a:ext cx="339366" cy="182880"/>
          </a:xfrm>
        </p:spPr>
        <p:txBody>
          <a:bodyPr/>
          <a:lstStyle/>
          <a:p>
            <a:fld id="{00E6A5BD-C011-4A45-AA3A-201790FB7F2B}" type="slidenum">
              <a:rPr lang="en-CA" smtClean="0"/>
              <a:pPr/>
              <a:t>29</a:t>
            </a:fld>
            <a:endParaRPr lang="en-CA" dirty="0"/>
          </a:p>
        </p:txBody>
      </p:sp>
      <p:pic>
        <p:nvPicPr>
          <p:cNvPr id="8" name="Picture 7">
            <a:extLst>
              <a:ext uri="{FF2B5EF4-FFF2-40B4-BE49-F238E27FC236}">
                <a16:creationId xmlns="" xmlns:a16="http://schemas.microsoft.com/office/drawing/2014/main" id="{A344F386-A865-4F3E-BABE-0695C98A0D9C}"/>
              </a:ext>
            </a:extLst>
          </p:cNvPr>
          <p:cNvPicPr>
            <a:picLocks noChangeAspect="1"/>
          </p:cNvPicPr>
          <p:nvPr/>
        </p:nvPicPr>
        <p:blipFill rotWithShape="1">
          <a:blip r:embed="rId3"/>
          <a:srcRect r="63168"/>
          <a:stretch/>
        </p:blipFill>
        <p:spPr>
          <a:xfrm>
            <a:off x="493775" y="6197389"/>
            <a:ext cx="549581" cy="531763"/>
          </a:xfrm>
          <a:prstGeom prst="rect">
            <a:avLst/>
          </a:prstGeom>
        </p:spPr>
      </p:pic>
      <p:sp>
        <p:nvSpPr>
          <p:cNvPr id="9" name="Rectangle 8">
            <a:extLst>
              <a:ext uri="{FF2B5EF4-FFF2-40B4-BE49-F238E27FC236}">
                <a16:creationId xmlns="" xmlns:a16="http://schemas.microsoft.com/office/drawing/2014/main" id="{C839B6C5-126E-4F2E-93B2-D324068FC6E6}"/>
              </a:ext>
            </a:extLst>
          </p:cNvPr>
          <p:cNvSpPr/>
          <p:nvPr/>
        </p:nvSpPr>
        <p:spPr>
          <a:xfrm>
            <a:off x="1043356" y="6309380"/>
            <a:ext cx="3344185" cy="307777"/>
          </a:xfrm>
          <a:prstGeom prst="rect">
            <a:avLst/>
          </a:prstGeom>
        </p:spPr>
        <p:txBody>
          <a:bodyPr wrap="square">
            <a:spAutoFit/>
          </a:bodyPr>
          <a:lstStyle/>
          <a:p>
            <a:r>
              <a:rPr lang="en-GB" sz="1400" i="1" dirty="0">
                <a:solidFill>
                  <a:srgbClr val="006A71"/>
                </a:solidFill>
              </a:rPr>
              <a:t>Excellence in care, research and innovation</a:t>
            </a:r>
            <a:endParaRPr lang="en-GB" sz="1400" dirty="0"/>
          </a:p>
        </p:txBody>
      </p:sp>
      <p:sp>
        <p:nvSpPr>
          <p:cNvPr id="6" name="TextBox 5">
            <a:extLst>
              <a:ext uri="{FF2B5EF4-FFF2-40B4-BE49-F238E27FC236}">
                <a16:creationId xmlns="" xmlns:a16="http://schemas.microsoft.com/office/drawing/2014/main" id="{6C12003E-EB52-4446-AFB3-48B83777138F}"/>
              </a:ext>
            </a:extLst>
          </p:cNvPr>
          <p:cNvSpPr txBox="1"/>
          <p:nvPr/>
        </p:nvSpPr>
        <p:spPr>
          <a:xfrm>
            <a:off x="5971309" y="973975"/>
            <a:ext cx="2916382" cy="923330"/>
          </a:xfrm>
          <a:prstGeom prst="rect">
            <a:avLst/>
          </a:prstGeom>
          <a:noFill/>
        </p:spPr>
        <p:txBody>
          <a:bodyPr wrap="square" lIns="0" tIns="0" rIns="0" bIns="0" rtlCol="0">
            <a:spAutoFit/>
          </a:bodyPr>
          <a:lstStyle/>
          <a:p>
            <a:pPr marL="171450" indent="-171450">
              <a:buFont typeface="Arial" panose="020B0604020202020204" pitchFamily="34" charset="0"/>
              <a:buChar char="•"/>
            </a:pPr>
            <a:r>
              <a:rPr lang="en-GB" sz="1200" b="1" dirty="0">
                <a:solidFill>
                  <a:srgbClr val="FF0000"/>
                </a:solidFill>
              </a:rPr>
              <a:t>Clatterbridge Sector hub and The Centre   </a:t>
            </a:r>
          </a:p>
          <a:p>
            <a:pPr marL="171450" indent="-171450">
              <a:buFont typeface="Arial" panose="020B0604020202020204" pitchFamily="34" charset="0"/>
              <a:buChar char="•"/>
            </a:pPr>
            <a:r>
              <a:rPr lang="en-GB" sz="1200" b="1" dirty="0">
                <a:solidFill>
                  <a:srgbClr val="002163"/>
                </a:solidFill>
              </a:rPr>
              <a:t>Local hospitals   </a:t>
            </a:r>
          </a:p>
          <a:p>
            <a:pPr marL="171450" indent="-171450">
              <a:buFont typeface="Arial" panose="020B0604020202020204" pitchFamily="34" charset="0"/>
              <a:buChar char="•"/>
            </a:pPr>
            <a:r>
              <a:rPr lang="en-GB" sz="1200" b="1" dirty="0">
                <a:solidFill>
                  <a:srgbClr val="00B351"/>
                </a:solidFill>
              </a:rPr>
              <a:t>Other outpatient sites (tumour hubs – some with chemotherapy)</a:t>
            </a:r>
          </a:p>
        </p:txBody>
      </p:sp>
      <p:sp>
        <p:nvSpPr>
          <p:cNvPr id="10" name="Rectangle 9">
            <a:extLst>
              <a:ext uri="{FF2B5EF4-FFF2-40B4-BE49-F238E27FC236}">
                <a16:creationId xmlns="" xmlns:a16="http://schemas.microsoft.com/office/drawing/2014/main" id="{198C0D10-8C24-4C95-B679-6CEDCA3451D0}"/>
              </a:ext>
            </a:extLst>
          </p:cNvPr>
          <p:cNvSpPr/>
          <p:nvPr/>
        </p:nvSpPr>
        <p:spPr>
          <a:xfrm>
            <a:off x="431799" y="770467"/>
            <a:ext cx="1684867" cy="8551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991690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D43EAFF-1AFF-4EF3-814C-75EA923AAABA}"/>
              </a:ext>
            </a:extLst>
          </p:cNvPr>
          <p:cNvSpPr>
            <a:spLocks noGrp="1"/>
          </p:cNvSpPr>
          <p:nvPr>
            <p:ph type="title"/>
          </p:nvPr>
        </p:nvSpPr>
        <p:spPr>
          <a:xfrm>
            <a:off x="493776" y="219456"/>
            <a:ext cx="7726588" cy="411480"/>
          </a:xfrm>
        </p:spPr>
        <p:txBody>
          <a:bodyPr anchor="t"/>
          <a:lstStyle/>
          <a:p>
            <a:r>
              <a:rPr lang="en-GB" b="1" dirty="0">
                <a:solidFill>
                  <a:srgbClr val="006A71"/>
                </a:solidFill>
              </a:rPr>
              <a:t>APPENDIX C: </a:t>
            </a:r>
            <a:r>
              <a:rPr lang="en-GB" dirty="0">
                <a:solidFill>
                  <a:srgbClr val="006A71"/>
                </a:solidFill>
              </a:rPr>
              <a:t>CCC Research – our national and international reach</a:t>
            </a:r>
          </a:p>
        </p:txBody>
      </p:sp>
      <p:sp>
        <p:nvSpPr>
          <p:cNvPr id="5" name="Slide Number Placeholder 4">
            <a:extLst>
              <a:ext uri="{FF2B5EF4-FFF2-40B4-BE49-F238E27FC236}">
                <a16:creationId xmlns="" xmlns:a16="http://schemas.microsoft.com/office/drawing/2014/main" id="{5C58EECA-CC77-4E1E-81BB-C53CB7E37CD5}"/>
              </a:ext>
            </a:extLst>
          </p:cNvPr>
          <p:cNvSpPr>
            <a:spLocks noGrp="1"/>
          </p:cNvSpPr>
          <p:nvPr>
            <p:ph type="sldNum" sz="quarter" idx="12"/>
          </p:nvPr>
        </p:nvSpPr>
        <p:spPr/>
        <p:txBody>
          <a:bodyPr/>
          <a:lstStyle/>
          <a:p>
            <a:fld id="{00E6A5BD-C011-4A45-AA3A-201790FB7F2B}" type="slidenum">
              <a:rPr lang="en-CA" smtClean="0"/>
              <a:pPr/>
              <a:t>30</a:t>
            </a:fld>
            <a:endParaRPr lang="en-CA" dirty="0"/>
          </a:p>
        </p:txBody>
      </p:sp>
      <p:pic>
        <p:nvPicPr>
          <p:cNvPr id="7170" name="Picture 2" descr="Publication1">
            <a:extLst>
              <a:ext uri="{FF2B5EF4-FFF2-40B4-BE49-F238E27FC236}">
                <a16:creationId xmlns="" xmlns:a16="http://schemas.microsoft.com/office/drawing/2014/main" id="{3FE9558E-EF3C-436B-AA15-65C67A13CA9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l="2156" t="19142" r="2963" b="1955"/>
          <a:stretch>
            <a:fillRect/>
          </a:stretch>
        </p:blipFill>
        <p:spPr bwMode="auto">
          <a:xfrm>
            <a:off x="4357070" y="1047636"/>
            <a:ext cx="4398379" cy="51738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4" name="Rectangle 3">
            <a:extLst>
              <a:ext uri="{FF2B5EF4-FFF2-40B4-BE49-F238E27FC236}">
                <a16:creationId xmlns="" xmlns:a16="http://schemas.microsoft.com/office/drawing/2014/main" id="{9EE73747-A0C9-46B0-B8FA-A5B99F0174DC}"/>
              </a:ext>
            </a:extLst>
          </p:cNvPr>
          <p:cNvSpPr/>
          <p:nvPr/>
        </p:nvSpPr>
        <p:spPr>
          <a:xfrm>
            <a:off x="392176" y="1047636"/>
            <a:ext cx="3844544" cy="3394071"/>
          </a:xfrm>
          <a:prstGeom prst="rect">
            <a:avLst/>
          </a:prstGeom>
        </p:spPr>
        <p:txBody>
          <a:bodyPr wrap="square">
            <a:spAutoFit/>
          </a:bodyPr>
          <a:lstStyle/>
          <a:p>
            <a:pPr>
              <a:lnSpc>
                <a:spcPct val="119000"/>
              </a:lnSpc>
              <a:spcAft>
                <a:spcPts val="800"/>
              </a:spcAft>
            </a:pPr>
            <a:r>
              <a:rPr lang="en-GB" sz="1000" b="1" kern="1400" dirty="0">
                <a:latin typeface="Arial" panose="020B0604020202020204" pitchFamily="34" charset="0"/>
                <a:cs typeface="Arial" panose="020B0604020202020204" pitchFamily="34" charset="0"/>
              </a:rPr>
              <a:t>Offering an opportunity to take part in research to all</a:t>
            </a:r>
          </a:p>
          <a:p>
            <a:pPr>
              <a:lnSpc>
                <a:spcPct val="119000"/>
              </a:lnSpc>
              <a:spcAft>
                <a:spcPts val="800"/>
              </a:spcAft>
            </a:pPr>
            <a:r>
              <a:rPr lang="en-GB" sz="1000" kern="1400" dirty="0">
                <a:latin typeface="Arial" panose="020B0604020202020204" pitchFamily="34" charset="0"/>
                <a:cs typeface="Arial" panose="020B0604020202020204" pitchFamily="34" charset="0"/>
              </a:rPr>
              <a:t>We provide excellence in care, research and innovation by staying at the forefront of new treatments, therapies, technologies and techniques to deliver more effective and personalised treatments than ever before.          </a:t>
            </a:r>
          </a:p>
          <a:p>
            <a:pPr>
              <a:lnSpc>
                <a:spcPct val="119000"/>
              </a:lnSpc>
            </a:pPr>
            <a:r>
              <a:rPr lang="en-GB" sz="1000" kern="1400" dirty="0">
                <a:latin typeface="Arial" panose="020B0604020202020204" pitchFamily="34" charset="0"/>
                <a:cs typeface="Arial" panose="020B0604020202020204" pitchFamily="34" charset="0"/>
              </a:rPr>
              <a:t>CCC has a strong, dynamic portfolio of clinical trials and research studies that brings the best in novel treatments and care to our patients.</a:t>
            </a:r>
            <a:r>
              <a:rPr lang="en-GB" sz="1000" b="1" kern="1400" dirty="0">
                <a:latin typeface="Arial" panose="020B0604020202020204" pitchFamily="34" charset="0"/>
                <a:cs typeface="Arial" panose="020B0604020202020204" pitchFamily="34" charset="0"/>
              </a:rPr>
              <a:t> </a:t>
            </a:r>
            <a:endParaRPr lang="en-GB" sz="1000" kern="1400" dirty="0">
              <a:latin typeface="Arial" panose="020B0604020202020204" pitchFamily="34" charset="0"/>
              <a:cs typeface="Arial" panose="020B0604020202020204" pitchFamily="34" charset="0"/>
            </a:endParaRPr>
          </a:p>
          <a:p>
            <a:pPr>
              <a:lnSpc>
                <a:spcPct val="119000"/>
              </a:lnSpc>
            </a:pPr>
            <a:r>
              <a:rPr lang="en-GB" sz="1000" kern="1400" dirty="0">
                <a:latin typeface="Arial" panose="020B0604020202020204" pitchFamily="34" charset="0"/>
                <a:cs typeface="Arial" panose="020B0604020202020204" pitchFamily="34" charset="0"/>
              </a:rPr>
              <a:t> </a:t>
            </a:r>
          </a:p>
          <a:p>
            <a:pPr>
              <a:lnSpc>
                <a:spcPct val="119000"/>
              </a:lnSpc>
              <a:tabLst>
                <a:tab pos="106070" algn="l"/>
              </a:tabLst>
            </a:pPr>
            <a:r>
              <a:rPr lang="en-GB" sz="1000" kern="1400" dirty="0">
                <a:latin typeface="Arial" panose="020B0604020202020204" pitchFamily="34" charset="0"/>
                <a:cs typeface="Arial" panose="020B0604020202020204" pitchFamily="34" charset="0"/>
              </a:rPr>
              <a:t>Being 1 of only 15 CRUK funded ECMC (experimental cancer</a:t>
            </a:r>
          </a:p>
          <a:p>
            <a:pPr>
              <a:lnSpc>
                <a:spcPct val="119000"/>
              </a:lnSpc>
            </a:pPr>
            <a:r>
              <a:rPr lang="en-GB" sz="1000" kern="1400" dirty="0">
                <a:latin typeface="Arial" panose="020B0604020202020204" pitchFamily="34" charset="0"/>
                <a:cs typeface="Arial" panose="020B0604020202020204" pitchFamily="34" charset="0"/>
              </a:rPr>
              <a:t>medicine centres) in the UK means we can offer early phase    trials and cutting edge treatments.  </a:t>
            </a:r>
          </a:p>
          <a:p>
            <a:pPr>
              <a:lnSpc>
                <a:spcPct val="119000"/>
              </a:lnSpc>
            </a:pPr>
            <a:endParaRPr lang="en-GB" sz="1000" kern="1400" dirty="0">
              <a:latin typeface="Arial" panose="020B0604020202020204" pitchFamily="34" charset="0"/>
              <a:cs typeface="Arial" panose="020B0604020202020204" pitchFamily="34" charset="0"/>
            </a:endParaRPr>
          </a:p>
          <a:p>
            <a:pPr>
              <a:lnSpc>
                <a:spcPct val="119000"/>
              </a:lnSpc>
            </a:pPr>
            <a:r>
              <a:rPr lang="en-GB" sz="1000" kern="1400" dirty="0">
                <a:latin typeface="Arial" panose="020B0604020202020204" pitchFamily="34" charset="0"/>
                <a:cs typeface="Arial" panose="020B0604020202020204" pitchFamily="34" charset="0"/>
              </a:rPr>
              <a:t>CCC not only serves our region but also patients from all</a:t>
            </a:r>
          </a:p>
          <a:p>
            <a:pPr>
              <a:lnSpc>
                <a:spcPct val="119000"/>
              </a:lnSpc>
            </a:pPr>
            <a:r>
              <a:rPr lang="en-GB" sz="1000" kern="1400" dirty="0">
                <a:latin typeface="Arial" panose="020B0604020202020204" pitchFamily="34" charset="0"/>
                <a:cs typeface="Arial" panose="020B0604020202020204" pitchFamily="34" charset="0"/>
              </a:rPr>
              <a:t>over the UK benefit from our service and expertise in    compassionate cancer care and research.                                             </a:t>
            </a:r>
          </a:p>
          <a:p>
            <a:pPr>
              <a:lnSpc>
                <a:spcPct val="119000"/>
              </a:lnSpc>
              <a:spcAft>
                <a:spcPts val="600"/>
              </a:spcAft>
            </a:pPr>
            <a:r>
              <a:rPr lang="en-GB" sz="1000" kern="1400" dirty="0">
                <a:latin typeface="Arial" panose="020B0604020202020204" pitchFamily="34" charset="0"/>
                <a:cs typeface="Arial" panose="020B0604020202020204" pitchFamily="34" charset="0"/>
              </a:rPr>
              <a:t> </a:t>
            </a:r>
          </a:p>
        </p:txBody>
      </p:sp>
      <p:sp>
        <p:nvSpPr>
          <p:cNvPr id="10" name="Rectangle 9">
            <a:extLst>
              <a:ext uri="{FF2B5EF4-FFF2-40B4-BE49-F238E27FC236}">
                <a16:creationId xmlns="" xmlns:a16="http://schemas.microsoft.com/office/drawing/2014/main" id="{311982E4-D610-43CC-8725-A99FF1087E6F}"/>
              </a:ext>
            </a:extLst>
          </p:cNvPr>
          <p:cNvSpPr/>
          <p:nvPr/>
        </p:nvSpPr>
        <p:spPr>
          <a:xfrm>
            <a:off x="382016" y="4476905"/>
            <a:ext cx="5256784" cy="1723870"/>
          </a:xfrm>
          <a:prstGeom prst="rect">
            <a:avLst/>
          </a:prstGeom>
        </p:spPr>
        <p:txBody>
          <a:bodyPr wrap="square">
            <a:spAutoFit/>
          </a:bodyPr>
          <a:lstStyle/>
          <a:p>
            <a:pPr>
              <a:lnSpc>
                <a:spcPct val="119000"/>
              </a:lnSpc>
            </a:pPr>
            <a:r>
              <a:rPr lang="en-GB" sz="1000" kern="1400" dirty="0">
                <a:latin typeface="Arial" panose="020B0604020202020204" pitchFamily="34" charset="0"/>
                <a:cs typeface="Arial" panose="020B0604020202020204" pitchFamily="34" charset="0"/>
              </a:rPr>
              <a:t>Patients from all around the UK come to CCC to access novel therapies and clinical trials.</a:t>
            </a:r>
          </a:p>
          <a:p>
            <a:pPr>
              <a:lnSpc>
                <a:spcPct val="119000"/>
              </a:lnSpc>
            </a:pPr>
            <a:endParaRPr lang="en-GB" sz="1000" b="1" kern="1400" dirty="0">
              <a:latin typeface="Arial" panose="020B0604020202020204" pitchFamily="34" charset="0"/>
              <a:cs typeface="Arial" panose="020B0604020202020204" pitchFamily="34" charset="0"/>
            </a:endParaRPr>
          </a:p>
          <a:p>
            <a:pPr>
              <a:lnSpc>
                <a:spcPct val="119000"/>
              </a:lnSpc>
            </a:pPr>
            <a:r>
              <a:rPr lang="en-GB" sz="1000" b="1" kern="1400" dirty="0">
                <a:latin typeface="Arial" panose="020B0604020202020204" pitchFamily="34" charset="0"/>
                <a:cs typeface="Arial" panose="020B0604020202020204" pitchFamily="34" charset="0"/>
              </a:rPr>
              <a:t>CCC Sponsored Research</a:t>
            </a:r>
            <a:br>
              <a:rPr lang="en-GB" sz="1000" b="1" kern="1400" dirty="0">
                <a:latin typeface="Arial" panose="020B0604020202020204" pitchFamily="34" charset="0"/>
                <a:cs typeface="Arial" panose="020B0604020202020204" pitchFamily="34" charset="0"/>
              </a:rPr>
            </a:br>
            <a:endParaRPr lang="en-GB" sz="1000" kern="1400" dirty="0">
              <a:latin typeface="Arial" panose="020B0604020202020204" pitchFamily="34" charset="0"/>
              <a:cs typeface="Arial" panose="020B0604020202020204" pitchFamily="34" charset="0"/>
            </a:endParaRPr>
          </a:p>
          <a:p>
            <a:pPr>
              <a:lnSpc>
                <a:spcPct val="119000"/>
              </a:lnSpc>
            </a:pPr>
            <a:r>
              <a:rPr lang="en-GB" sz="1000" kern="1400" dirty="0">
                <a:latin typeface="Arial" panose="020B0604020202020204" pitchFamily="34" charset="0"/>
                <a:cs typeface="Arial" panose="020B0604020202020204" pitchFamily="34" charset="0"/>
              </a:rPr>
              <a:t>We are proud to support our research focused clinicians in their leadership of exciting new </a:t>
            </a:r>
          </a:p>
          <a:p>
            <a:pPr>
              <a:lnSpc>
                <a:spcPct val="119000"/>
              </a:lnSpc>
            </a:pPr>
            <a:r>
              <a:rPr lang="en-GB" sz="1000" kern="1400" dirty="0">
                <a:latin typeface="Arial" panose="020B0604020202020204" pitchFamily="34" charset="0"/>
                <a:cs typeface="Arial" panose="020B0604020202020204" pitchFamily="34" charset="0"/>
              </a:rPr>
              <a:t>interventional studies by acting as Sponsor for clinical trials.</a:t>
            </a:r>
          </a:p>
          <a:p>
            <a:pPr>
              <a:lnSpc>
                <a:spcPct val="119000"/>
              </a:lnSpc>
            </a:pPr>
            <a:endParaRPr lang="en-GB" sz="1000" kern="1400" dirty="0">
              <a:latin typeface="Arial" panose="020B0604020202020204" pitchFamily="34" charset="0"/>
              <a:cs typeface="Arial" panose="020B0604020202020204" pitchFamily="34" charset="0"/>
            </a:endParaRPr>
          </a:p>
          <a:p>
            <a:pPr>
              <a:lnSpc>
                <a:spcPct val="119000"/>
              </a:lnSpc>
            </a:pPr>
            <a:r>
              <a:rPr lang="en-GB" sz="1000" kern="1400" dirty="0">
                <a:latin typeface="Arial" panose="020B0604020202020204" pitchFamily="34" charset="0"/>
                <a:cs typeface="Arial" panose="020B0604020202020204" pitchFamily="34" charset="0"/>
              </a:rPr>
              <a:t>CCC-led studies are available to patients in hospitals in Germany, France and Ireland. </a:t>
            </a:r>
          </a:p>
          <a:p>
            <a:pPr>
              <a:lnSpc>
                <a:spcPct val="119000"/>
              </a:lnSpc>
            </a:pPr>
            <a:r>
              <a:rPr lang="en-GB" sz="1000" kern="1400" dirty="0">
                <a:latin typeface="Arial" panose="020B0604020202020204" pitchFamily="34" charset="0"/>
                <a:cs typeface="Arial" panose="020B0604020202020204" pitchFamily="34" charset="0"/>
              </a:rPr>
              <a:t>                                                       </a:t>
            </a:r>
          </a:p>
        </p:txBody>
      </p:sp>
      <p:pic>
        <p:nvPicPr>
          <p:cNvPr id="8" name="Picture 7">
            <a:extLst>
              <a:ext uri="{FF2B5EF4-FFF2-40B4-BE49-F238E27FC236}">
                <a16:creationId xmlns="" xmlns:a16="http://schemas.microsoft.com/office/drawing/2014/main" id="{064D69FF-0040-4A4F-BE57-F725331A6416}"/>
              </a:ext>
            </a:extLst>
          </p:cNvPr>
          <p:cNvPicPr>
            <a:picLocks noChangeAspect="1"/>
          </p:cNvPicPr>
          <p:nvPr/>
        </p:nvPicPr>
        <p:blipFill rotWithShape="1">
          <a:blip r:embed="rId3"/>
          <a:srcRect r="63168"/>
          <a:stretch/>
        </p:blipFill>
        <p:spPr>
          <a:xfrm>
            <a:off x="493775" y="6197389"/>
            <a:ext cx="549581" cy="531763"/>
          </a:xfrm>
          <a:prstGeom prst="rect">
            <a:avLst/>
          </a:prstGeom>
        </p:spPr>
      </p:pic>
      <p:sp>
        <p:nvSpPr>
          <p:cNvPr id="9" name="Rectangle 8">
            <a:extLst>
              <a:ext uri="{FF2B5EF4-FFF2-40B4-BE49-F238E27FC236}">
                <a16:creationId xmlns="" xmlns:a16="http://schemas.microsoft.com/office/drawing/2014/main" id="{BFAAEBBF-078D-45FB-8BE0-F873D9B442A5}"/>
              </a:ext>
            </a:extLst>
          </p:cNvPr>
          <p:cNvSpPr/>
          <p:nvPr/>
        </p:nvSpPr>
        <p:spPr>
          <a:xfrm>
            <a:off x="1043356" y="6309380"/>
            <a:ext cx="3344185" cy="307777"/>
          </a:xfrm>
          <a:prstGeom prst="rect">
            <a:avLst/>
          </a:prstGeom>
        </p:spPr>
        <p:txBody>
          <a:bodyPr wrap="none">
            <a:spAutoFit/>
          </a:bodyPr>
          <a:lstStyle/>
          <a:p>
            <a:r>
              <a:rPr lang="en-GB" sz="1400" i="1" dirty="0">
                <a:solidFill>
                  <a:srgbClr val="006A71"/>
                </a:solidFill>
              </a:rPr>
              <a:t>Excellence in care, research and innovation</a:t>
            </a:r>
            <a:endParaRPr lang="en-GB" sz="1400" dirty="0"/>
          </a:p>
        </p:txBody>
      </p:sp>
    </p:spTree>
    <p:extLst>
      <p:ext uri="{BB962C8B-B14F-4D97-AF65-F5344CB8AC3E}">
        <p14:creationId xmlns:p14="http://schemas.microsoft.com/office/powerpoint/2010/main" val="27556336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D43EAFF-1AFF-4EF3-814C-75EA923AAABA}"/>
              </a:ext>
            </a:extLst>
          </p:cNvPr>
          <p:cNvSpPr>
            <a:spLocks noGrp="1"/>
          </p:cNvSpPr>
          <p:nvPr>
            <p:ph type="title"/>
          </p:nvPr>
        </p:nvSpPr>
        <p:spPr>
          <a:xfrm>
            <a:off x="493776" y="219456"/>
            <a:ext cx="7726588" cy="411480"/>
          </a:xfrm>
        </p:spPr>
        <p:txBody>
          <a:bodyPr anchor="t"/>
          <a:lstStyle/>
          <a:p>
            <a:r>
              <a:rPr lang="en-GB" b="1" dirty="0">
                <a:solidFill>
                  <a:srgbClr val="006A71"/>
                </a:solidFill>
              </a:rPr>
              <a:t>APPENDIX D: </a:t>
            </a:r>
            <a:r>
              <a:rPr lang="en-GB" dirty="0">
                <a:solidFill>
                  <a:srgbClr val="006A71"/>
                </a:solidFill>
              </a:rPr>
              <a:t>Linking our strategic Priorities to Long-term Outcomes and Benefits</a:t>
            </a:r>
          </a:p>
        </p:txBody>
      </p:sp>
      <p:sp>
        <p:nvSpPr>
          <p:cNvPr id="5" name="Slide Number Placeholder 4">
            <a:extLst>
              <a:ext uri="{FF2B5EF4-FFF2-40B4-BE49-F238E27FC236}">
                <a16:creationId xmlns="" xmlns:a16="http://schemas.microsoft.com/office/drawing/2014/main" id="{5C58EECA-CC77-4E1E-81BB-C53CB7E37CD5}"/>
              </a:ext>
            </a:extLst>
          </p:cNvPr>
          <p:cNvSpPr>
            <a:spLocks noGrp="1"/>
          </p:cNvSpPr>
          <p:nvPr>
            <p:ph type="sldNum" sz="quarter" idx="12"/>
          </p:nvPr>
        </p:nvSpPr>
        <p:spPr/>
        <p:txBody>
          <a:bodyPr/>
          <a:lstStyle/>
          <a:p>
            <a:fld id="{00E6A5BD-C011-4A45-AA3A-201790FB7F2B}" type="slidenum">
              <a:rPr lang="en-CA" smtClean="0"/>
              <a:pPr/>
              <a:t>31</a:t>
            </a:fld>
            <a:endParaRPr lang="en-CA" dirty="0"/>
          </a:p>
        </p:txBody>
      </p:sp>
      <p:sp>
        <p:nvSpPr>
          <p:cNvPr id="6" name="Rectangle 5">
            <a:extLst>
              <a:ext uri="{FF2B5EF4-FFF2-40B4-BE49-F238E27FC236}">
                <a16:creationId xmlns="" xmlns:a16="http://schemas.microsoft.com/office/drawing/2014/main" id="{57375B7E-0436-42F7-B6A1-36730B4CF686}"/>
              </a:ext>
            </a:extLst>
          </p:cNvPr>
          <p:cNvSpPr/>
          <p:nvPr/>
        </p:nvSpPr>
        <p:spPr>
          <a:xfrm>
            <a:off x="1861397" y="1268413"/>
            <a:ext cx="1390940" cy="4932362"/>
          </a:xfrm>
          <a:prstGeom prst="rect">
            <a:avLst/>
          </a:prstGeom>
          <a:solidFill>
            <a:srgbClr val="BCDCDE"/>
          </a:solidFill>
          <a:ln w="9525" cap="flat" cmpd="sng" algn="ctr">
            <a:noFill/>
            <a:prstDash val="solid"/>
          </a:ln>
          <a:effectLst/>
        </p:spPr>
        <p:txBody>
          <a:bodyPr tIns="36000" rtlCol="0" anchor="t"/>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dirty="0">
                <a:ln>
                  <a:noFill/>
                </a:ln>
                <a:solidFill>
                  <a:srgbClr val="454545"/>
                </a:solidFill>
                <a:effectLst/>
                <a:uLnTx/>
                <a:uFillTx/>
                <a:latin typeface="Calibri" panose="020F0502020204030204" pitchFamily="34" charset="0"/>
                <a:cs typeface="Calibri" panose="020F0502020204030204" pitchFamily="34" charset="0"/>
              </a:rPr>
              <a:t>Strategic priority </a:t>
            </a:r>
            <a:br>
              <a:rPr kumimoji="0" lang="en-GB" sz="1100" b="1" i="0" u="none" strike="noStrike" kern="0" cap="none" spc="0" normalizeH="0" baseline="0" noProof="0" dirty="0">
                <a:ln>
                  <a:noFill/>
                </a:ln>
                <a:solidFill>
                  <a:srgbClr val="454545"/>
                </a:solidFill>
                <a:effectLst/>
                <a:uLnTx/>
                <a:uFillTx/>
                <a:latin typeface="Calibri" panose="020F0502020204030204" pitchFamily="34" charset="0"/>
                <a:cs typeface="Calibri" panose="020F0502020204030204" pitchFamily="34" charset="0"/>
              </a:rPr>
            </a:br>
            <a:r>
              <a:rPr kumimoji="0" lang="en-GB" sz="1100" b="1" i="0" u="none" strike="noStrike" kern="0" cap="none" spc="0" normalizeH="0" baseline="0" noProof="0" dirty="0">
                <a:ln>
                  <a:noFill/>
                </a:ln>
                <a:solidFill>
                  <a:srgbClr val="454545"/>
                </a:solidFill>
                <a:effectLst/>
                <a:uLnTx/>
                <a:uFillTx/>
                <a:latin typeface="Calibri" panose="020F0502020204030204" pitchFamily="34" charset="0"/>
                <a:cs typeface="Calibri" panose="020F0502020204030204" pitchFamily="34" charset="0"/>
              </a:rPr>
              <a:t>ACTIONS</a:t>
            </a:r>
          </a:p>
        </p:txBody>
      </p:sp>
      <p:sp>
        <p:nvSpPr>
          <p:cNvPr id="7" name="Rectangle 6">
            <a:extLst>
              <a:ext uri="{FF2B5EF4-FFF2-40B4-BE49-F238E27FC236}">
                <a16:creationId xmlns="" xmlns:a16="http://schemas.microsoft.com/office/drawing/2014/main" id="{B7DB4278-BB9B-4A47-82B5-AA9850F33260}"/>
              </a:ext>
            </a:extLst>
          </p:cNvPr>
          <p:cNvSpPr/>
          <p:nvPr/>
        </p:nvSpPr>
        <p:spPr>
          <a:xfrm>
            <a:off x="3290213" y="1268413"/>
            <a:ext cx="2596961" cy="4932362"/>
          </a:xfrm>
          <a:prstGeom prst="rect">
            <a:avLst/>
          </a:prstGeom>
          <a:solidFill>
            <a:srgbClr val="D9EBEC"/>
          </a:solidFill>
          <a:ln w="9525" cap="flat" cmpd="sng" algn="ctr">
            <a:noFill/>
            <a:prstDash val="solid"/>
          </a:ln>
          <a:effectLst/>
        </p:spPr>
        <p:txBody>
          <a:bodyPr tIns="36000" rtlCol="0" anchor="t"/>
          <a:lstStyle/>
          <a:p>
            <a:pPr marL="0" marR="0" lvl="0" indent="0" algn="ctr" defTabSz="457200" eaLnBrk="1" fontAlgn="auto" latinLnBrk="0" hangingPunct="1">
              <a:lnSpc>
                <a:spcPct val="100000"/>
              </a:lnSpc>
              <a:spcBef>
                <a:spcPts val="0"/>
              </a:spcBef>
              <a:spcAft>
                <a:spcPts val="0"/>
              </a:spcAft>
              <a:buClrTx/>
              <a:buSzTx/>
              <a:buFontTx/>
              <a:buNone/>
              <a:tabLst/>
              <a:defRPr/>
            </a:pPr>
            <a:r>
              <a:rPr lang="en-GB" sz="1100" b="1" kern="0" dirty="0">
                <a:solidFill>
                  <a:srgbClr val="454545"/>
                </a:solidFill>
                <a:latin typeface="Calibri" panose="020F0502020204030204" pitchFamily="34" charset="0"/>
                <a:cs typeface="Calibri" panose="020F0502020204030204" pitchFamily="34" charset="0"/>
              </a:rPr>
              <a:t>OUTPUTS</a:t>
            </a:r>
            <a:r>
              <a:rPr kumimoji="0" lang="en-GB" sz="1100" b="1" i="0" u="none" strike="noStrike" kern="0" cap="none" spc="0" normalizeH="0" baseline="0" noProof="0" dirty="0">
                <a:ln>
                  <a:noFill/>
                </a:ln>
                <a:solidFill>
                  <a:srgbClr val="454545"/>
                </a:solidFill>
                <a:effectLst/>
                <a:uLnTx/>
                <a:uFillTx/>
                <a:latin typeface="Calibri" panose="020F0502020204030204" pitchFamily="34" charset="0"/>
                <a:cs typeface="Calibri" panose="020F0502020204030204" pitchFamily="34" charset="0"/>
              </a:rPr>
              <a:t> from implementing the strategy (to 2022)</a:t>
            </a:r>
          </a:p>
        </p:txBody>
      </p:sp>
      <p:sp>
        <p:nvSpPr>
          <p:cNvPr id="8" name="Rectangle 7">
            <a:extLst>
              <a:ext uri="{FF2B5EF4-FFF2-40B4-BE49-F238E27FC236}">
                <a16:creationId xmlns="" xmlns:a16="http://schemas.microsoft.com/office/drawing/2014/main" id="{0EA27D07-00D7-4077-B5DE-12DA261BB2EE}"/>
              </a:ext>
            </a:extLst>
          </p:cNvPr>
          <p:cNvSpPr/>
          <p:nvPr/>
        </p:nvSpPr>
        <p:spPr>
          <a:xfrm>
            <a:off x="5925050" y="1268413"/>
            <a:ext cx="2608612" cy="4932362"/>
          </a:xfrm>
          <a:prstGeom prst="rect">
            <a:avLst/>
          </a:prstGeom>
          <a:solidFill>
            <a:srgbClr val="F5FAFA"/>
          </a:solidFill>
          <a:ln w="9525" cap="flat" cmpd="sng" algn="ctr">
            <a:noFill/>
            <a:prstDash val="solid"/>
          </a:ln>
          <a:effectLst/>
        </p:spPr>
        <p:txBody>
          <a:bodyPr tIns="36000" rtlCol="0" anchor="t"/>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dirty="0">
                <a:ln>
                  <a:noFill/>
                </a:ln>
                <a:solidFill>
                  <a:srgbClr val="454545"/>
                </a:solidFill>
                <a:effectLst/>
                <a:uLnTx/>
                <a:uFillTx/>
                <a:latin typeface="Calibri" panose="020F0502020204030204" pitchFamily="34" charset="0"/>
                <a:cs typeface="Calibri" panose="020F0502020204030204" pitchFamily="34" charset="0"/>
              </a:rPr>
              <a:t>OUTCOMES and BENEFITS for patients, staff and our partners</a:t>
            </a:r>
          </a:p>
        </p:txBody>
      </p:sp>
      <p:sp>
        <p:nvSpPr>
          <p:cNvPr id="9" name="Freeform 53">
            <a:extLst>
              <a:ext uri="{FF2B5EF4-FFF2-40B4-BE49-F238E27FC236}">
                <a16:creationId xmlns="" xmlns:a16="http://schemas.microsoft.com/office/drawing/2014/main" id="{135C37CF-2606-4DBE-B6F1-AB36EE347CBD}"/>
              </a:ext>
            </a:extLst>
          </p:cNvPr>
          <p:cNvSpPr/>
          <p:nvPr/>
        </p:nvSpPr>
        <p:spPr>
          <a:xfrm>
            <a:off x="7339696" y="1706325"/>
            <a:ext cx="1109728" cy="755323"/>
          </a:xfrm>
          <a:custGeom>
            <a:avLst/>
            <a:gdLst>
              <a:gd name="connsiteX0" fmla="*/ 0 w 1361263"/>
              <a:gd name="connsiteY0" fmla="*/ 96990 h 969900"/>
              <a:gd name="connsiteX1" fmla="*/ 96990 w 1361263"/>
              <a:gd name="connsiteY1" fmla="*/ 0 h 969900"/>
              <a:gd name="connsiteX2" fmla="*/ 1264273 w 1361263"/>
              <a:gd name="connsiteY2" fmla="*/ 0 h 969900"/>
              <a:gd name="connsiteX3" fmla="*/ 1361263 w 1361263"/>
              <a:gd name="connsiteY3" fmla="*/ 96990 h 969900"/>
              <a:gd name="connsiteX4" fmla="*/ 1361263 w 1361263"/>
              <a:gd name="connsiteY4" fmla="*/ 872910 h 969900"/>
              <a:gd name="connsiteX5" fmla="*/ 1264273 w 1361263"/>
              <a:gd name="connsiteY5" fmla="*/ 969900 h 969900"/>
              <a:gd name="connsiteX6" fmla="*/ 96990 w 1361263"/>
              <a:gd name="connsiteY6" fmla="*/ 969900 h 969900"/>
              <a:gd name="connsiteX7" fmla="*/ 0 w 1361263"/>
              <a:gd name="connsiteY7" fmla="*/ 872910 h 969900"/>
              <a:gd name="connsiteX8" fmla="*/ 0 w 1361263"/>
              <a:gd name="connsiteY8" fmla="*/ 96990 h 969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1263" h="969900">
                <a:moveTo>
                  <a:pt x="0" y="96990"/>
                </a:moveTo>
                <a:cubicBezTo>
                  <a:pt x="0" y="43424"/>
                  <a:pt x="43424" y="0"/>
                  <a:pt x="96990" y="0"/>
                </a:cubicBezTo>
                <a:lnTo>
                  <a:pt x="1264273" y="0"/>
                </a:lnTo>
                <a:cubicBezTo>
                  <a:pt x="1317839" y="0"/>
                  <a:pt x="1361263" y="43424"/>
                  <a:pt x="1361263" y="96990"/>
                </a:cubicBezTo>
                <a:lnTo>
                  <a:pt x="1361263" y="872910"/>
                </a:lnTo>
                <a:cubicBezTo>
                  <a:pt x="1361263" y="926476"/>
                  <a:pt x="1317839" y="969900"/>
                  <a:pt x="1264273" y="969900"/>
                </a:cubicBezTo>
                <a:lnTo>
                  <a:pt x="96990" y="969900"/>
                </a:lnTo>
                <a:cubicBezTo>
                  <a:pt x="43424" y="969900"/>
                  <a:pt x="0" y="926476"/>
                  <a:pt x="0" y="872910"/>
                </a:cubicBezTo>
                <a:lnTo>
                  <a:pt x="0" y="96990"/>
                </a:lnTo>
                <a:close/>
              </a:path>
            </a:pathLst>
          </a:custGeom>
          <a:solidFill>
            <a:schemeClr val="bg1"/>
          </a:solidFill>
          <a:ln w="25400" cap="flat" cmpd="sng" algn="ctr">
            <a:solidFill>
              <a:srgbClr val="006A71"/>
            </a:solidFill>
            <a:prstDash val="solid"/>
          </a:ln>
          <a:effectLst/>
        </p:spPr>
        <p:txBody>
          <a:bodyPr spcFirstLastPara="0" vert="horz" wrap="square" lIns="74127" tIns="74127" rIns="74127" bIns="74127" numCol="1" spcCol="1270" anchor="ctr" anchorCtr="0">
            <a:noAutofit/>
          </a:bodyPr>
          <a:lstStyle/>
          <a:p>
            <a:pPr marL="0" marR="0" lvl="0" indent="0" algn="ctr" defTabSz="533400" eaLnBrk="1" fontAlgn="auto" latinLnBrk="0" hangingPunct="1">
              <a:lnSpc>
                <a:spcPct val="90000"/>
              </a:lnSpc>
              <a:spcBef>
                <a:spcPct val="0"/>
              </a:spcBef>
              <a:spcAft>
                <a:spcPct val="35000"/>
              </a:spcAft>
              <a:buClrTx/>
              <a:buSzTx/>
              <a:buFontTx/>
              <a:buNone/>
              <a:tabLst/>
              <a:defRPr/>
            </a:pPr>
            <a:r>
              <a:rPr kumimoji="0" lang="en-GB" sz="1000" i="0" u="none" strike="noStrike" kern="0" cap="none" spc="0" normalizeH="0" baseline="0" noProof="0" dirty="0">
                <a:ln>
                  <a:noFill/>
                </a:ln>
                <a:effectLst/>
                <a:uLnTx/>
                <a:uFillTx/>
                <a:latin typeface="Calibri" panose="020F0502020204030204" pitchFamily="34" charset="0"/>
                <a:cs typeface="Calibri" panose="020F0502020204030204" pitchFamily="34" charset="0"/>
              </a:rPr>
              <a:t>Improved ten-year cancer survival (57%)</a:t>
            </a:r>
          </a:p>
        </p:txBody>
      </p:sp>
      <p:sp>
        <p:nvSpPr>
          <p:cNvPr id="13" name="Freeform 58">
            <a:extLst>
              <a:ext uri="{FF2B5EF4-FFF2-40B4-BE49-F238E27FC236}">
                <a16:creationId xmlns="" xmlns:a16="http://schemas.microsoft.com/office/drawing/2014/main" id="{AA40683C-B35D-41F6-B7DC-C246A74CC574}"/>
              </a:ext>
            </a:extLst>
          </p:cNvPr>
          <p:cNvSpPr/>
          <p:nvPr/>
        </p:nvSpPr>
        <p:spPr>
          <a:xfrm>
            <a:off x="4651403" y="4370007"/>
            <a:ext cx="1109728" cy="755323"/>
          </a:xfrm>
          <a:custGeom>
            <a:avLst/>
            <a:gdLst>
              <a:gd name="connsiteX0" fmla="*/ 0 w 1361263"/>
              <a:gd name="connsiteY0" fmla="*/ 96990 h 969900"/>
              <a:gd name="connsiteX1" fmla="*/ 96990 w 1361263"/>
              <a:gd name="connsiteY1" fmla="*/ 0 h 969900"/>
              <a:gd name="connsiteX2" fmla="*/ 1264273 w 1361263"/>
              <a:gd name="connsiteY2" fmla="*/ 0 h 969900"/>
              <a:gd name="connsiteX3" fmla="*/ 1361263 w 1361263"/>
              <a:gd name="connsiteY3" fmla="*/ 96990 h 969900"/>
              <a:gd name="connsiteX4" fmla="*/ 1361263 w 1361263"/>
              <a:gd name="connsiteY4" fmla="*/ 872910 h 969900"/>
              <a:gd name="connsiteX5" fmla="*/ 1264273 w 1361263"/>
              <a:gd name="connsiteY5" fmla="*/ 969900 h 969900"/>
              <a:gd name="connsiteX6" fmla="*/ 96990 w 1361263"/>
              <a:gd name="connsiteY6" fmla="*/ 969900 h 969900"/>
              <a:gd name="connsiteX7" fmla="*/ 0 w 1361263"/>
              <a:gd name="connsiteY7" fmla="*/ 872910 h 969900"/>
              <a:gd name="connsiteX8" fmla="*/ 0 w 1361263"/>
              <a:gd name="connsiteY8" fmla="*/ 96990 h 969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1263" h="969900">
                <a:moveTo>
                  <a:pt x="0" y="96990"/>
                </a:moveTo>
                <a:cubicBezTo>
                  <a:pt x="0" y="43424"/>
                  <a:pt x="43424" y="0"/>
                  <a:pt x="96990" y="0"/>
                </a:cubicBezTo>
                <a:lnTo>
                  <a:pt x="1264273" y="0"/>
                </a:lnTo>
                <a:cubicBezTo>
                  <a:pt x="1317839" y="0"/>
                  <a:pt x="1361263" y="43424"/>
                  <a:pt x="1361263" y="96990"/>
                </a:cubicBezTo>
                <a:lnTo>
                  <a:pt x="1361263" y="872910"/>
                </a:lnTo>
                <a:cubicBezTo>
                  <a:pt x="1361263" y="926476"/>
                  <a:pt x="1317839" y="969900"/>
                  <a:pt x="1264273" y="969900"/>
                </a:cubicBezTo>
                <a:lnTo>
                  <a:pt x="96990" y="969900"/>
                </a:lnTo>
                <a:cubicBezTo>
                  <a:pt x="43424" y="969900"/>
                  <a:pt x="0" y="926476"/>
                  <a:pt x="0" y="872910"/>
                </a:cubicBezTo>
                <a:lnTo>
                  <a:pt x="0" y="96990"/>
                </a:lnTo>
                <a:close/>
              </a:path>
            </a:pathLst>
          </a:custGeom>
          <a:solidFill>
            <a:sysClr val="window" lastClr="FFFFFF">
              <a:hueOff val="0"/>
              <a:satOff val="0"/>
              <a:lumOff val="0"/>
              <a:alphaOff val="0"/>
            </a:sysClr>
          </a:solidFill>
          <a:ln w="25400" cap="flat" cmpd="sng" algn="ctr">
            <a:solidFill>
              <a:srgbClr val="006A71"/>
            </a:solidFill>
            <a:prstDash val="solid"/>
          </a:ln>
          <a:effectLst/>
        </p:spPr>
        <p:txBody>
          <a:bodyPr spcFirstLastPara="0" vert="horz" wrap="square" lIns="74127" tIns="74127" rIns="74127" bIns="74127" numCol="1" spcCol="1270" anchor="ctr" anchorCtr="0">
            <a:noAutofit/>
          </a:bodyPr>
          <a:lstStyle/>
          <a:p>
            <a:pPr algn="ctr" defTabSz="533400">
              <a:lnSpc>
                <a:spcPct val="90000"/>
              </a:lnSpc>
              <a:spcBef>
                <a:spcPct val="0"/>
              </a:spcBef>
              <a:spcAft>
                <a:spcPct val="35000"/>
              </a:spcAft>
              <a:defRPr/>
            </a:pPr>
            <a:r>
              <a:rPr lang="en-GB" sz="1000" kern="0" dirty="0">
                <a:latin typeface="Calibri" panose="020F0502020204030204" pitchFamily="34" charset="0"/>
                <a:cs typeface="Calibri" panose="020F0502020204030204" pitchFamily="34" charset="0"/>
              </a:rPr>
              <a:t>Long-term financial strength maintained (NHSI risk rating min. 2)</a:t>
            </a:r>
          </a:p>
        </p:txBody>
      </p:sp>
      <p:sp>
        <p:nvSpPr>
          <p:cNvPr id="14" name="Freeform 59">
            <a:extLst>
              <a:ext uri="{FF2B5EF4-FFF2-40B4-BE49-F238E27FC236}">
                <a16:creationId xmlns="" xmlns:a16="http://schemas.microsoft.com/office/drawing/2014/main" id="{283C5291-254C-406C-AC41-0204F05C223D}"/>
              </a:ext>
            </a:extLst>
          </p:cNvPr>
          <p:cNvSpPr/>
          <p:nvPr/>
        </p:nvSpPr>
        <p:spPr>
          <a:xfrm>
            <a:off x="3431820" y="2572325"/>
            <a:ext cx="1109728" cy="755323"/>
          </a:xfrm>
          <a:custGeom>
            <a:avLst/>
            <a:gdLst>
              <a:gd name="connsiteX0" fmla="*/ 0 w 1361263"/>
              <a:gd name="connsiteY0" fmla="*/ 96990 h 969900"/>
              <a:gd name="connsiteX1" fmla="*/ 96990 w 1361263"/>
              <a:gd name="connsiteY1" fmla="*/ 0 h 969900"/>
              <a:gd name="connsiteX2" fmla="*/ 1264273 w 1361263"/>
              <a:gd name="connsiteY2" fmla="*/ 0 h 969900"/>
              <a:gd name="connsiteX3" fmla="*/ 1361263 w 1361263"/>
              <a:gd name="connsiteY3" fmla="*/ 96990 h 969900"/>
              <a:gd name="connsiteX4" fmla="*/ 1361263 w 1361263"/>
              <a:gd name="connsiteY4" fmla="*/ 872910 h 969900"/>
              <a:gd name="connsiteX5" fmla="*/ 1264273 w 1361263"/>
              <a:gd name="connsiteY5" fmla="*/ 969900 h 969900"/>
              <a:gd name="connsiteX6" fmla="*/ 96990 w 1361263"/>
              <a:gd name="connsiteY6" fmla="*/ 969900 h 969900"/>
              <a:gd name="connsiteX7" fmla="*/ 0 w 1361263"/>
              <a:gd name="connsiteY7" fmla="*/ 872910 h 969900"/>
              <a:gd name="connsiteX8" fmla="*/ 0 w 1361263"/>
              <a:gd name="connsiteY8" fmla="*/ 96990 h 969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1263" h="969900">
                <a:moveTo>
                  <a:pt x="0" y="96990"/>
                </a:moveTo>
                <a:cubicBezTo>
                  <a:pt x="0" y="43424"/>
                  <a:pt x="43424" y="0"/>
                  <a:pt x="96990" y="0"/>
                </a:cubicBezTo>
                <a:lnTo>
                  <a:pt x="1264273" y="0"/>
                </a:lnTo>
                <a:cubicBezTo>
                  <a:pt x="1317839" y="0"/>
                  <a:pt x="1361263" y="43424"/>
                  <a:pt x="1361263" y="96990"/>
                </a:cubicBezTo>
                <a:lnTo>
                  <a:pt x="1361263" y="872910"/>
                </a:lnTo>
                <a:cubicBezTo>
                  <a:pt x="1361263" y="926476"/>
                  <a:pt x="1317839" y="969900"/>
                  <a:pt x="1264273" y="969900"/>
                </a:cubicBezTo>
                <a:lnTo>
                  <a:pt x="96990" y="969900"/>
                </a:lnTo>
                <a:cubicBezTo>
                  <a:pt x="43424" y="969900"/>
                  <a:pt x="0" y="926476"/>
                  <a:pt x="0" y="872910"/>
                </a:cubicBezTo>
                <a:lnTo>
                  <a:pt x="0" y="96990"/>
                </a:lnTo>
                <a:close/>
              </a:path>
            </a:pathLst>
          </a:custGeom>
          <a:solidFill>
            <a:sysClr val="window" lastClr="FFFFFF">
              <a:hueOff val="0"/>
              <a:satOff val="0"/>
              <a:lumOff val="0"/>
              <a:alphaOff val="0"/>
            </a:sysClr>
          </a:solidFill>
          <a:ln w="25400" cap="flat" cmpd="sng" algn="ctr">
            <a:solidFill>
              <a:srgbClr val="006A71"/>
            </a:solidFill>
            <a:prstDash val="solid"/>
          </a:ln>
          <a:effectLst/>
        </p:spPr>
        <p:txBody>
          <a:bodyPr spcFirstLastPara="0" vert="horz" wrap="square" lIns="74127" tIns="74127" rIns="74127" bIns="74127" numCol="1" spcCol="1270" anchor="ctr" anchorCtr="0">
            <a:noAutofit/>
          </a:bodyPr>
          <a:lstStyle/>
          <a:p>
            <a:pPr algn="ctr" defTabSz="533400">
              <a:lnSpc>
                <a:spcPct val="90000"/>
              </a:lnSpc>
              <a:spcBef>
                <a:spcPct val="0"/>
              </a:spcBef>
              <a:spcAft>
                <a:spcPct val="35000"/>
              </a:spcAft>
              <a:defRPr/>
            </a:pPr>
            <a:r>
              <a:rPr lang="en-GB" sz="1000" kern="0" dirty="0">
                <a:latin typeface="Calibri" panose="020F0502020204030204" pitchFamily="34" charset="0"/>
                <a:cs typeface="Calibri" panose="020F0502020204030204" pitchFamily="34" charset="0"/>
              </a:rPr>
              <a:t>Integrated clinical pathways in place</a:t>
            </a:r>
          </a:p>
        </p:txBody>
      </p:sp>
      <p:sp>
        <p:nvSpPr>
          <p:cNvPr id="16" name="Freeform 61">
            <a:extLst>
              <a:ext uri="{FF2B5EF4-FFF2-40B4-BE49-F238E27FC236}">
                <a16:creationId xmlns="" xmlns:a16="http://schemas.microsoft.com/office/drawing/2014/main" id="{98758FF5-2871-4DA1-991C-8B73D4522E3A}"/>
              </a:ext>
            </a:extLst>
          </p:cNvPr>
          <p:cNvSpPr/>
          <p:nvPr/>
        </p:nvSpPr>
        <p:spPr>
          <a:xfrm>
            <a:off x="3441298" y="3468533"/>
            <a:ext cx="1109728" cy="755323"/>
          </a:xfrm>
          <a:custGeom>
            <a:avLst/>
            <a:gdLst>
              <a:gd name="connsiteX0" fmla="*/ 0 w 1361263"/>
              <a:gd name="connsiteY0" fmla="*/ 96990 h 969900"/>
              <a:gd name="connsiteX1" fmla="*/ 96990 w 1361263"/>
              <a:gd name="connsiteY1" fmla="*/ 0 h 969900"/>
              <a:gd name="connsiteX2" fmla="*/ 1264273 w 1361263"/>
              <a:gd name="connsiteY2" fmla="*/ 0 h 969900"/>
              <a:gd name="connsiteX3" fmla="*/ 1361263 w 1361263"/>
              <a:gd name="connsiteY3" fmla="*/ 96990 h 969900"/>
              <a:gd name="connsiteX4" fmla="*/ 1361263 w 1361263"/>
              <a:gd name="connsiteY4" fmla="*/ 872910 h 969900"/>
              <a:gd name="connsiteX5" fmla="*/ 1264273 w 1361263"/>
              <a:gd name="connsiteY5" fmla="*/ 969900 h 969900"/>
              <a:gd name="connsiteX6" fmla="*/ 96990 w 1361263"/>
              <a:gd name="connsiteY6" fmla="*/ 969900 h 969900"/>
              <a:gd name="connsiteX7" fmla="*/ 0 w 1361263"/>
              <a:gd name="connsiteY7" fmla="*/ 872910 h 969900"/>
              <a:gd name="connsiteX8" fmla="*/ 0 w 1361263"/>
              <a:gd name="connsiteY8" fmla="*/ 96990 h 969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1263" h="969900">
                <a:moveTo>
                  <a:pt x="0" y="96990"/>
                </a:moveTo>
                <a:cubicBezTo>
                  <a:pt x="0" y="43424"/>
                  <a:pt x="43424" y="0"/>
                  <a:pt x="96990" y="0"/>
                </a:cubicBezTo>
                <a:lnTo>
                  <a:pt x="1264273" y="0"/>
                </a:lnTo>
                <a:cubicBezTo>
                  <a:pt x="1317839" y="0"/>
                  <a:pt x="1361263" y="43424"/>
                  <a:pt x="1361263" y="96990"/>
                </a:cubicBezTo>
                <a:lnTo>
                  <a:pt x="1361263" y="872910"/>
                </a:lnTo>
                <a:cubicBezTo>
                  <a:pt x="1361263" y="926476"/>
                  <a:pt x="1317839" y="969900"/>
                  <a:pt x="1264273" y="969900"/>
                </a:cubicBezTo>
                <a:lnTo>
                  <a:pt x="96990" y="969900"/>
                </a:lnTo>
                <a:cubicBezTo>
                  <a:pt x="43424" y="969900"/>
                  <a:pt x="0" y="926476"/>
                  <a:pt x="0" y="872910"/>
                </a:cubicBezTo>
                <a:lnTo>
                  <a:pt x="0" y="96990"/>
                </a:lnTo>
                <a:close/>
              </a:path>
            </a:pathLst>
          </a:custGeom>
          <a:solidFill>
            <a:sysClr val="window" lastClr="FFFFFF">
              <a:hueOff val="0"/>
              <a:satOff val="0"/>
              <a:lumOff val="0"/>
              <a:alphaOff val="0"/>
            </a:sysClr>
          </a:solidFill>
          <a:ln w="25400" cap="flat" cmpd="sng" algn="ctr">
            <a:solidFill>
              <a:srgbClr val="006A71"/>
            </a:solidFill>
            <a:prstDash val="solid"/>
          </a:ln>
          <a:effectLst/>
        </p:spPr>
        <p:txBody>
          <a:bodyPr spcFirstLastPara="0" vert="horz" wrap="square" lIns="74127" tIns="74127" rIns="74127" bIns="74127" numCol="1" spcCol="1270" anchor="ctr" anchorCtr="0">
            <a:noAutofit/>
          </a:bodyPr>
          <a:lstStyle/>
          <a:p>
            <a:pPr lvl="0" algn="ctr" defTabSz="533400">
              <a:lnSpc>
                <a:spcPct val="90000"/>
              </a:lnSpc>
              <a:spcBef>
                <a:spcPct val="0"/>
              </a:spcBef>
              <a:spcAft>
                <a:spcPct val="35000"/>
              </a:spcAft>
              <a:defRPr/>
            </a:pPr>
            <a:r>
              <a:rPr lang="en-GB" sz="1000" dirty="0">
                <a:latin typeface="Calibri" panose="020F0502020204030204" pitchFamily="34" charset="0"/>
                <a:cs typeface="Calibri" panose="020F0502020204030204" pitchFamily="34" charset="0"/>
              </a:rPr>
              <a:t>Research and Innovation strategy implemented</a:t>
            </a:r>
            <a:endParaRPr kumimoji="0" lang="en-GB" sz="1000" b="0" i="0" u="none" strike="noStrike" kern="0" cap="none" spc="0" normalizeH="0" baseline="0" noProof="0" dirty="0">
              <a:ln>
                <a:noFill/>
              </a:ln>
              <a:effectLst/>
              <a:uLnTx/>
              <a:uFillTx/>
              <a:latin typeface="Calibri" panose="020F0502020204030204" pitchFamily="34" charset="0"/>
              <a:cs typeface="Calibri" panose="020F0502020204030204" pitchFamily="34" charset="0"/>
            </a:endParaRPr>
          </a:p>
        </p:txBody>
      </p:sp>
      <p:sp>
        <p:nvSpPr>
          <p:cNvPr id="17" name="Rectangle 16">
            <a:extLst>
              <a:ext uri="{FF2B5EF4-FFF2-40B4-BE49-F238E27FC236}">
                <a16:creationId xmlns="" xmlns:a16="http://schemas.microsoft.com/office/drawing/2014/main" id="{46D46262-5325-43EE-B954-7048D12104C1}"/>
              </a:ext>
            </a:extLst>
          </p:cNvPr>
          <p:cNvSpPr/>
          <p:nvPr/>
        </p:nvSpPr>
        <p:spPr>
          <a:xfrm>
            <a:off x="456567" y="1268414"/>
            <a:ext cx="1362410" cy="4932362"/>
          </a:xfrm>
          <a:prstGeom prst="rect">
            <a:avLst/>
          </a:prstGeom>
          <a:solidFill>
            <a:srgbClr val="A0CDD0"/>
          </a:solidFill>
          <a:ln w="9525" cap="flat" cmpd="sng" algn="ctr">
            <a:noFill/>
            <a:prstDash val="solid"/>
          </a:ln>
          <a:effectLst/>
        </p:spPr>
        <p:txBody>
          <a:bodyPr tIns="36000" rtlCol="0" anchor="t"/>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dirty="0">
                <a:ln>
                  <a:noFill/>
                </a:ln>
                <a:solidFill>
                  <a:srgbClr val="454545"/>
                </a:solidFill>
                <a:effectLst/>
                <a:uLnTx/>
                <a:uFillTx/>
                <a:latin typeface="Calibri" panose="020F0502020204030204" pitchFamily="34" charset="0"/>
                <a:cs typeface="Calibri" panose="020F0502020204030204" pitchFamily="34" charset="0"/>
              </a:rPr>
              <a:t>Strategy </a:t>
            </a:r>
            <a:br>
              <a:rPr kumimoji="0" lang="en-GB" sz="1100" b="1" i="0" u="none" strike="noStrike" kern="0" cap="none" spc="0" normalizeH="0" baseline="0" noProof="0" dirty="0">
                <a:ln>
                  <a:noFill/>
                </a:ln>
                <a:solidFill>
                  <a:srgbClr val="454545"/>
                </a:solidFill>
                <a:effectLst/>
                <a:uLnTx/>
                <a:uFillTx/>
                <a:latin typeface="Calibri" panose="020F0502020204030204" pitchFamily="34" charset="0"/>
                <a:cs typeface="Calibri" panose="020F0502020204030204" pitchFamily="34" charset="0"/>
              </a:rPr>
            </a:br>
            <a:r>
              <a:rPr kumimoji="0" lang="en-GB" sz="1100" b="1" i="0" u="none" strike="noStrike" kern="0" cap="none" spc="0" normalizeH="0" baseline="0" noProof="0" dirty="0">
                <a:ln>
                  <a:noFill/>
                </a:ln>
                <a:solidFill>
                  <a:srgbClr val="454545"/>
                </a:solidFill>
                <a:effectLst/>
                <a:uLnTx/>
                <a:uFillTx/>
                <a:latin typeface="Calibri" panose="020F0502020204030204" pitchFamily="34" charset="0"/>
                <a:cs typeface="Calibri" panose="020F0502020204030204" pitchFamily="34" charset="0"/>
              </a:rPr>
              <a:t>INPUTS</a:t>
            </a:r>
          </a:p>
        </p:txBody>
      </p:sp>
      <p:sp>
        <p:nvSpPr>
          <p:cNvPr id="18" name="Freeform 63">
            <a:extLst>
              <a:ext uri="{FF2B5EF4-FFF2-40B4-BE49-F238E27FC236}">
                <a16:creationId xmlns="" xmlns:a16="http://schemas.microsoft.com/office/drawing/2014/main" id="{BD346A39-C586-425A-BBFE-E97FD8C8FE8A}"/>
              </a:ext>
            </a:extLst>
          </p:cNvPr>
          <p:cNvSpPr/>
          <p:nvPr/>
        </p:nvSpPr>
        <p:spPr>
          <a:xfrm>
            <a:off x="584379" y="4348153"/>
            <a:ext cx="1109728" cy="755323"/>
          </a:xfrm>
          <a:custGeom>
            <a:avLst/>
            <a:gdLst>
              <a:gd name="connsiteX0" fmla="*/ 0 w 1361263"/>
              <a:gd name="connsiteY0" fmla="*/ 96990 h 969900"/>
              <a:gd name="connsiteX1" fmla="*/ 96990 w 1361263"/>
              <a:gd name="connsiteY1" fmla="*/ 0 h 969900"/>
              <a:gd name="connsiteX2" fmla="*/ 1264273 w 1361263"/>
              <a:gd name="connsiteY2" fmla="*/ 0 h 969900"/>
              <a:gd name="connsiteX3" fmla="*/ 1361263 w 1361263"/>
              <a:gd name="connsiteY3" fmla="*/ 96990 h 969900"/>
              <a:gd name="connsiteX4" fmla="*/ 1361263 w 1361263"/>
              <a:gd name="connsiteY4" fmla="*/ 872910 h 969900"/>
              <a:gd name="connsiteX5" fmla="*/ 1264273 w 1361263"/>
              <a:gd name="connsiteY5" fmla="*/ 969900 h 969900"/>
              <a:gd name="connsiteX6" fmla="*/ 96990 w 1361263"/>
              <a:gd name="connsiteY6" fmla="*/ 969900 h 969900"/>
              <a:gd name="connsiteX7" fmla="*/ 0 w 1361263"/>
              <a:gd name="connsiteY7" fmla="*/ 872910 h 969900"/>
              <a:gd name="connsiteX8" fmla="*/ 0 w 1361263"/>
              <a:gd name="connsiteY8" fmla="*/ 96990 h 969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1263" h="969900">
                <a:moveTo>
                  <a:pt x="0" y="96990"/>
                </a:moveTo>
                <a:cubicBezTo>
                  <a:pt x="0" y="43424"/>
                  <a:pt x="43424" y="0"/>
                  <a:pt x="96990" y="0"/>
                </a:cubicBezTo>
                <a:lnTo>
                  <a:pt x="1264273" y="0"/>
                </a:lnTo>
                <a:cubicBezTo>
                  <a:pt x="1317839" y="0"/>
                  <a:pt x="1361263" y="43424"/>
                  <a:pt x="1361263" y="96990"/>
                </a:cubicBezTo>
                <a:lnTo>
                  <a:pt x="1361263" y="872910"/>
                </a:lnTo>
                <a:cubicBezTo>
                  <a:pt x="1361263" y="926476"/>
                  <a:pt x="1317839" y="969900"/>
                  <a:pt x="1264273" y="969900"/>
                </a:cubicBezTo>
                <a:lnTo>
                  <a:pt x="96990" y="969900"/>
                </a:lnTo>
                <a:cubicBezTo>
                  <a:pt x="43424" y="969900"/>
                  <a:pt x="0" y="926476"/>
                  <a:pt x="0" y="872910"/>
                </a:cubicBezTo>
                <a:lnTo>
                  <a:pt x="0" y="96990"/>
                </a:lnTo>
                <a:close/>
              </a:path>
            </a:pathLst>
          </a:custGeom>
          <a:solidFill>
            <a:sysClr val="window" lastClr="FFFFFF">
              <a:hueOff val="0"/>
              <a:satOff val="0"/>
              <a:lumOff val="0"/>
              <a:alphaOff val="0"/>
            </a:sysClr>
          </a:solidFill>
          <a:ln w="25400" cap="flat" cmpd="sng" algn="ctr">
            <a:solidFill>
              <a:srgbClr val="006A71"/>
            </a:solidFill>
            <a:prstDash val="solid"/>
          </a:ln>
          <a:effectLst/>
        </p:spPr>
        <p:txBody>
          <a:bodyPr spcFirstLastPara="0" vert="horz" wrap="square" lIns="74127" tIns="74127" rIns="74127" bIns="74127" numCol="1" spcCol="1270" anchor="ctr" anchorCtr="0">
            <a:noAutofit/>
          </a:bodyPr>
          <a:lstStyle/>
          <a:p>
            <a:pPr marL="0" marR="0" lvl="0" indent="0" algn="ctr" defTabSz="533400" eaLnBrk="1" fontAlgn="auto" latinLnBrk="0" hangingPunct="1">
              <a:lnSpc>
                <a:spcPct val="90000"/>
              </a:lnSpc>
              <a:spcBef>
                <a:spcPct val="0"/>
              </a:spcBef>
              <a:spcAft>
                <a:spcPct val="35000"/>
              </a:spcAft>
              <a:buClrTx/>
              <a:buSzTx/>
              <a:buFontTx/>
              <a:buNone/>
              <a:tabLst/>
              <a:defRPr/>
            </a:pPr>
            <a:r>
              <a:rPr kumimoji="0" lang="en-GB" sz="1000" b="0" i="0" u="none" strike="noStrike" kern="0" cap="none" spc="0" normalizeH="0" baseline="0" noProof="0" dirty="0">
                <a:ln>
                  <a:noFill/>
                </a:ln>
                <a:solidFill>
                  <a:srgbClr val="454545">
                    <a:hueOff val="0"/>
                    <a:satOff val="0"/>
                    <a:lumOff val="0"/>
                    <a:alphaOff val="0"/>
                  </a:srgbClr>
                </a:solidFill>
                <a:effectLst/>
                <a:uLnTx/>
                <a:uFillTx/>
                <a:latin typeface="Calibri" panose="020F0502020204030204" pitchFamily="34" charset="0"/>
                <a:cs typeface="Calibri" panose="020F0502020204030204" pitchFamily="34" charset="0"/>
              </a:rPr>
              <a:t>System leadership via C&amp;M Cancer Alliance</a:t>
            </a:r>
          </a:p>
        </p:txBody>
      </p:sp>
      <p:sp>
        <p:nvSpPr>
          <p:cNvPr id="19" name="Freeform 64">
            <a:extLst>
              <a:ext uri="{FF2B5EF4-FFF2-40B4-BE49-F238E27FC236}">
                <a16:creationId xmlns="" xmlns:a16="http://schemas.microsoft.com/office/drawing/2014/main" id="{E21C8829-FE9C-4D68-8C27-8239B1213C8B}"/>
              </a:ext>
            </a:extLst>
          </p:cNvPr>
          <p:cNvSpPr/>
          <p:nvPr/>
        </p:nvSpPr>
        <p:spPr>
          <a:xfrm>
            <a:off x="584379" y="3435525"/>
            <a:ext cx="1109728" cy="755323"/>
          </a:xfrm>
          <a:custGeom>
            <a:avLst/>
            <a:gdLst>
              <a:gd name="connsiteX0" fmla="*/ 0 w 1361263"/>
              <a:gd name="connsiteY0" fmla="*/ 96990 h 969900"/>
              <a:gd name="connsiteX1" fmla="*/ 96990 w 1361263"/>
              <a:gd name="connsiteY1" fmla="*/ 0 h 969900"/>
              <a:gd name="connsiteX2" fmla="*/ 1264273 w 1361263"/>
              <a:gd name="connsiteY2" fmla="*/ 0 h 969900"/>
              <a:gd name="connsiteX3" fmla="*/ 1361263 w 1361263"/>
              <a:gd name="connsiteY3" fmla="*/ 96990 h 969900"/>
              <a:gd name="connsiteX4" fmla="*/ 1361263 w 1361263"/>
              <a:gd name="connsiteY4" fmla="*/ 872910 h 969900"/>
              <a:gd name="connsiteX5" fmla="*/ 1264273 w 1361263"/>
              <a:gd name="connsiteY5" fmla="*/ 969900 h 969900"/>
              <a:gd name="connsiteX6" fmla="*/ 96990 w 1361263"/>
              <a:gd name="connsiteY6" fmla="*/ 969900 h 969900"/>
              <a:gd name="connsiteX7" fmla="*/ 0 w 1361263"/>
              <a:gd name="connsiteY7" fmla="*/ 872910 h 969900"/>
              <a:gd name="connsiteX8" fmla="*/ 0 w 1361263"/>
              <a:gd name="connsiteY8" fmla="*/ 96990 h 969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1263" h="969900">
                <a:moveTo>
                  <a:pt x="0" y="96990"/>
                </a:moveTo>
                <a:cubicBezTo>
                  <a:pt x="0" y="43424"/>
                  <a:pt x="43424" y="0"/>
                  <a:pt x="96990" y="0"/>
                </a:cubicBezTo>
                <a:lnTo>
                  <a:pt x="1264273" y="0"/>
                </a:lnTo>
                <a:cubicBezTo>
                  <a:pt x="1317839" y="0"/>
                  <a:pt x="1361263" y="43424"/>
                  <a:pt x="1361263" y="96990"/>
                </a:cubicBezTo>
                <a:lnTo>
                  <a:pt x="1361263" y="872910"/>
                </a:lnTo>
                <a:cubicBezTo>
                  <a:pt x="1361263" y="926476"/>
                  <a:pt x="1317839" y="969900"/>
                  <a:pt x="1264273" y="969900"/>
                </a:cubicBezTo>
                <a:lnTo>
                  <a:pt x="96990" y="969900"/>
                </a:lnTo>
                <a:cubicBezTo>
                  <a:pt x="43424" y="969900"/>
                  <a:pt x="0" y="926476"/>
                  <a:pt x="0" y="872910"/>
                </a:cubicBezTo>
                <a:lnTo>
                  <a:pt x="0" y="96990"/>
                </a:lnTo>
                <a:close/>
              </a:path>
            </a:pathLst>
          </a:custGeom>
          <a:solidFill>
            <a:sysClr val="window" lastClr="FFFFFF">
              <a:hueOff val="0"/>
              <a:satOff val="0"/>
              <a:lumOff val="0"/>
              <a:alphaOff val="0"/>
            </a:sysClr>
          </a:solidFill>
          <a:ln w="25400" cap="flat" cmpd="sng" algn="ctr">
            <a:solidFill>
              <a:srgbClr val="006A71"/>
            </a:solidFill>
            <a:prstDash val="solid"/>
          </a:ln>
          <a:effectLst/>
        </p:spPr>
        <p:txBody>
          <a:bodyPr spcFirstLastPara="0" vert="horz" wrap="square" lIns="74127" tIns="74127" rIns="74127" bIns="74127" numCol="1" spcCol="1270" anchor="ctr" anchorCtr="0">
            <a:noAutofit/>
          </a:bodyPr>
          <a:lstStyle/>
          <a:p>
            <a:pPr marL="0" marR="0" lvl="0" indent="0" algn="ctr" defTabSz="533400" eaLnBrk="1" fontAlgn="auto" latinLnBrk="0" hangingPunct="1">
              <a:lnSpc>
                <a:spcPct val="90000"/>
              </a:lnSpc>
              <a:spcBef>
                <a:spcPct val="0"/>
              </a:spcBef>
              <a:spcAft>
                <a:spcPts val="0"/>
              </a:spcAft>
              <a:buClrTx/>
              <a:buSzTx/>
              <a:buFontTx/>
              <a:buNone/>
              <a:tabLst/>
              <a:defRPr/>
            </a:pPr>
            <a:r>
              <a:rPr kumimoji="0" lang="en-GB" sz="1000" b="0" i="0" u="none" strike="noStrike" kern="0" cap="none" spc="0" normalizeH="0" baseline="0" noProof="0" dirty="0">
                <a:ln>
                  <a:noFill/>
                </a:ln>
                <a:solidFill>
                  <a:srgbClr val="454545">
                    <a:hueOff val="0"/>
                    <a:satOff val="0"/>
                    <a:lumOff val="0"/>
                    <a:alphaOff val="0"/>
                  </a:srgbClr>
                </a:solidFill>
                <a:effectLst/>
                <a:uLnTx/>
                <a:uFillTx/>
                <a:latin typeface="Calibri" panose="020F0502020204030204" pitchFamily="34" charset="0"/>
                <a:cs typeface="Calibri" panose="020F0502020204030204" pitchFamily="34" charset="0"/>
              </a:rPr>
              <a:t>Capital investment programme – secured funding</a:t>
            </a:r>
          </a:p>
        </p:txBody>
      </p:sp>
      <p:sp>
        <p:nvSpPr>
          <p:cNvPr id="21" name="Freeform 66">
            <a:extLst>
              <a:ext uri="{FF2B5EF4-FFF2-40B4-BE49-F238E27FC236}">
                <a16:creationId xmlns="" xmlns:a16="http://schemas.microsoft.com/office/drawing/2014/main" id="{78340B11-395A-4462-9D7B-C6E1F3FDCB0D}"/>
              </a:ext>
            </a:extLst>
          </p:cNvPr>
          <p:cNvSpPr/>
          <p:nvPr/>
        </p:nvSpPr>
        <p:spPr>
          <a:xfrm>
            <a:off x="584379" y="1700874"/>
            <a:ext cx="1099496" cy="755323"/>
          </a:xfrm>
          <a:custGeom>
            <a:avLst/>
            <a:gdLst>
              <a:gd name="connsiteX0" fmla="*/ 0 w 1361263"/>
              <a:gd name="connsiteY0" fmla="*/ 96990 h 969900"/>
              <a:gd name="connsiteX1" fmla="*/ 96990 w 1361263"/>
              <a:gd name="connsiteY1" fmla="*/ 0 h 969900"/>
              <a:gd name="connsiteX2" fmla="*/ 1264273 w 1361263"/>
              <a:gd name="connsiteY2" fmla="*/ 0 h 969900"/>
              <a:gd name="connsiteX3" fmla="*/ 1361263 w 1361263"/>
              <a:gd name="connsiteY3" fmla="*/ 96990 h 969900"/>
              <a:gd name="connsiteX4" fmla="*/ 1361263 w 1361263"/>
              <a:gd name="connsiteY4" fmla="*/ 872910 h 969900"/>
              <a:gd name="connsiteX5" fmla="*/ 1264273 w 1361263"/>
              <a:gd name="connsiteY5" fmla="*/ 969900 h 969900"/>
              <a:gd name="connsiteX6" fmla="*/ 96990 w 1361263"/>
              <a:gd name="connsiteY6" fmla="*/ 969900 h 969900"/>
              <a:gd name="connsiteX7" fmla="*/ 0 w 1361263"/>
              <a:gd name="connsiteY7" fmla="*/ 872910 h 969900"/>
              <a:gd name="connsiteX8" fmla="*/ 0 w 1361263"/>
              <a:gd name="connsiteY8" fmla="*/ 96990 h 969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1263" h="969900">
                <a:moveTo>
                  <a:pt x="0" y="96990"/>
                </a:moveTo>
                <a:cubicBezTo>
                  <a:pt x="0" y="43424"/>
                  <a:pt x="43424" y="0"/>
                  <a:pt x="96990" y="0"/>
                </a:cubicBezTo>
                <a:lnTo>
                  <a:pt x="1264273" y="0"/>
                </a:lnTo>
                <a:cubicBezTo>
                  <a:pt x="1317839" y="0"/>
                  <a:pt x="1361263" y="43424"/>
                  <a:pt x="1361263" y="96990"/>
                </a:cubicBezTo>
                <a:lnTo>
                  <a:pt x="1361263" y="872910"/>
                </a:lnTo>
                <a:cubicBezTo>
                  <a:pt x="1361263" y="926476"/>
                  <a:pt x="1317839" y="969900"/>
                  <a:pt x="1264273" y="969900"/>
                </a:cubicBezTo>
                <a:lnTo>
                  <a:pt x="96990" y="969900"/>
                </a:lnTo>
                <a:cubicBezTo>
                  <a:pt x="43424" y="969900"/>
                  <a:pt x="0" y="926476"/>
                  <a:pt x="0" y="872910"/>
                </a:cubicBezTo>
                <a:lnTo>
                  <a:pt x="0" y="96990"/>
                </a:lnTo>
                <a:close/>
              </a:path>
            </a:pathLst>
          </a:custGeom>
          <a:solidFill>
            <a:sysClr val="window" lastClr="FFFFFF">
              <a:hueOff val="0"/>
              <a:satOff val="0"/>
              <a:lumOff val="0"/>
              <a:alphaOff val="0"/>
            </a:sysClr>
          </a:solidFill>
          <a:ln w="25400" cap="flat" cmpd="sng" algn="ctr">
            <a:solidFill>
              <a:srgbClr val="006A71"/>
            </a:solidFill>
            <a:prstDash val="solid"/>
          </a:ln>
          <a:effectLst/>
        </p:spPr>
        <p:txBody>
          <a:bodyPr spcFirstLastPara="0" vert="horz" wrap="square" lIns="74127" tIns="74127" rIns="74127" bIns="74127" numCol="1" spcCol="1270" anchor="ctr" anchorCtr="0">
            <a:noAutofit/>
          </a:bodyPr>
          <a:lstStyle/>
          <a:p>
            <a:pPr lvl="0" algn="ctr" defTabSz="533400">
              <a:lnSpc>
                <a:spcPct val="90000"/>
              </a:lnSpc>
              <a:spcBef>
                <a:spcPct val="0"/>
              </a:spcBef>
              <a:spcAft>
                <a:spcPct val="35000"/>
              </a:spcAft>
              <a:defRPr/>
            </a:pPr>
            <a:r>
              <a:rPr lang="en-GB" sz="1000" kern="0" dirty="0">
                <a:solidFill>
                  <a:srgbClr val="454545">
                    <a:hueOff val="0"/>
                    <a:satOff val="0"/>
                    <a:lumOff val="0"/>
                    <a:alphaOff val="0"/>
                  </a:srgbClr>
                </a:solidFill>
                <a:latin typeface="Calibri" panose="020F0502020204030204" pitchFamily="34" charset="0"/>
                <a:cs typeface="Calibri" panose="020F0502020204030204" pitchFamily="34" charset="0"/>
              </a:rPr>
              <a:t>Outstanding quality cancer care</a:t>
            </a:r>
          </a:p>
        </p:txBody>
      </p:sp>
      <p:sp>
        <p:nvSpPr>
          <p:cNvPr id="22" name="Freeform 67">
            <a:extLst>
              <a:ext uri="{FF2B5EF4-FFF2-40B4-BE49-F238E27FC236}">
                <a16:creationId xmlns="" xmlns:a16="http://schemas.microsoft.com/office/drawing/2014/main" id="{2FC71C83-0DD3-4A8F-AC08-64470DD7CD35}"/>
              </a:ext>
            </a:extLst>
          </p:cNvPr>
          <p:cNvSpPr/>
          <p:nvPr/>
        </p:nvSpPr>
        <p:spPr>
          <a:xfrm>
            <a:off x="4641925" y="3468533"/>
            <a:ext cx="1109728" cy="755323"/>
          </a:xfrm>
          <a:custGeom>
            <a:avLst/>
            <a:gdLst>
              <a:gd name="connsiteX0" fmla="*/ 0 w 1361263"/>
              <a:gd name="connsiteY0" fmla="*/ 96990 h 969900"/>
              <a:gd name="connsiteX1" fmla="*/ 96990 w 1361263"/>
              <a:gd name="connsiteY1" fmla="*/ 0 h 969900"/>
              <a:gd name="connsiteX2" fmla="*/ 1264273 w 1361263"/>
              <a:gd name="connsiteY2" fmla="*/ 0 h 969900"/>
              <a:gd name="connsiteX3" fmla="*/ 1361263 w 1361263"/>
              <a:gd name="connsiteY3" fmla="*/ 96990 h 969900"/>
              <a:gd name="connsiteX4" fmla="*/ 1361263 w 1361263"/>
              <a:gd name="connsiteY4" fmla="*/ 872910 h 969900"/>
              <a:gd name="connsiteX5" fmla="*/ 1264273 w 1361263"/>
              <a:gd name="connsiteY5" fmla="*/ 969900 h 969900"/>
              <a:gd name="connsiteX6" fmla="*/ 96990 w 1361263"/>
              <a:gd name="connsiteY6" fmla="*/ 969900 h 969900"/>
              <a:gd name="connsiteX7" fmla="*/ 0 w 1361263"/>
              <a:gd name="connsiteY7" fmla="*/ 872910 h 969900"/>
              <a:gd name="connsiteX8" fmla="*/ 0 w 1361263"/>
              <a:gd name="connsiteY8" fmla="*/ 96990 h 969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1263" h="969900">
                <a:moveTo>
                  <a:pt x="0" y="96990"/>
                </a:moveTo>
                <a:cubicBezTo>
                  <a:pt x="0" y="43424"/>
                  <a:pt x="43424" y="0"/>
                  <a:pt x="96990" y="0"/>
                </a:cubicBezTo>
                <a:lnTo>
                  <a:pt x="1264273" y="0"/>
                </a:lnTo>
                <a:cubicBezTo>
                  <a:pt x="1317839" y="0"/>
                  <a:pt x="1361263" y="43424"/>
                  <a:pt x="1361263" y="96990"/>
                </a:cubicBezTo>
                <a:lnTo>
                  <a:pt x="1361263" y="872910"/>
                </a:lnTo>
                <a:cubicBezTo>
                  <a:pt x="1361263" y="926476"/>
                  <a:pt x="1317839" y="969900"/>
                  <a:pt x="1264273" y="969900"/>
                </a:cubicBezTo>
                <a:lnTo>
                  <a:pt x="96990" y="969900"/>
                </a:lnTo>
                <a:cubicBezTo>
                  <a:pt x="43424" y="969900"/>
                  <a:pt x="0" y="926476"/>
                  <a:pt x="0" y="872910"/>
                </a:cubicBezTo>
                <a:lnTo>
                  <a:pt x="0" y="96990"/>
                </a:lnTo>
                <a:close/>
              </a:path>
            </a:pathLst>
          </a:custGeom>
          <a:solidFill>
            <a:sysClr val="window" lastClr="FFFFFF">
              <a:hueOff val="0"/>
              <a:satOff val="0"/>
              <a:lumOff val="0"/>
              <a:alphaOff val="0"/>
            </a:sysClr>
          </a:solidFill>
          <a:ln w="25400" cap="flat" cmpd="sng" algn="ctr">
            <a:solidFill>
              <a:srgbClr val="006A71"/>
            </a:solidFill>
            <a:prstDash val="solid"/>
          </a:ln>
          <a:effectLst/>
        </p:spPr>
        <p:txBody>
          <a:bodyPr spcFirstLastPara="0" vert="horz" wrap="square" lIns="74127" tIns="74127" rIns="74127" bIns="74127" numCol="1" spcCol="1270" anchor="ctr" anchorCtr="0">
            <a:noAutofit/>
          </a:bodyPr>
          <a:lstStyle/>
          <a:p>
            <a:pPr lvl="0" algn="ctr" defTabSz="533400">
              <a:lnSpc>
                <a:spcPct val="90000"/>
              </a:lnSpc>
              <a:spcBef>
                <a:spcPct val="0"/>
              </a:spcBef>
              <a:spcAft>
                <a:spcPct val="35000"/>
              </a:spcAft>
              <a:defRPr/>
            </a:pPr>
            <a:r>
              <a:rPr lang="en-GB" sz="1000" kern="0" dirty="0">
                <a:latin typeface="Calibri" panose="020F0502020204030204" pitchFamily="34" charset="0"/>
                <a:cs typeface="Calibri" panose="020F0502020204030204" pitchFamily="34" charset="0"/>
              </a:rPr>
              <a:t>OD strategy implemented</a:t>
            </a:r>
          </a:p>
        </p:txBody>
      </p:sp>
      <p:sp>
        <p:nvSpPr>
          <p:cNvPr id="23" name="Freeform 68">
            <a:extLst>
              <a:ext uri="{FF2B5EF4-FFF2-40B4-BE49-F238E27FC236}">
                <a16:creationId xmlns="" xmlns:a16="http://schemas.microsoft.com/office/drawing/2014/main" id="{477748D6-C81D-483E-A3F2-DB78DDC4B35D}"/>
              </a:ext>
            </a:extLst>
          </p:cNvPr>
          <p:cNvSpPr/>
          <p:nvPr/>
        </p:nvSpPr>
        <p:spPr>
          <a:xfrm>
            <a:off x="4641925" y="2572325"/>
            <a:ext cx="1109728" cy="755323"/>
          </a:xfrm>
          <a:custGeom>
            <a:avLst/>
            <a:gdLst>
              <a:gd name="connsiteX0" fmla="*/ 0 w 1361263"/>
              <a:gd name="connsiteY0" fmla="*/ 96990 h 969900"/>
              <a:gd name="connsiteX1" fmla="*/ 96990 w 1361263"/>
              <a:gd name="connsiteY1" fmla="*/ 0 h 969900"/>
              <a:gd name="connsiteX2" fmla="*/ 1264273 w 1361263"/>
              <a:gd name="connsiteY2" fmla="*/ 0 h 969900"/>
              <a:gd name="connsiteX3" fmla="*/ 1361263 w 1361263"/>
              <a:gd name="connsiteY3" fmla="*/ 96990 h 969900"/>
              <a:gd name="connsiteX4" fmla="*/ 1361263 w 1361263"/>
              <a:gd name="connsiteY4" fmla="*/ 872910 h 969900"/>
              <a:gd name="connsiteX5" fmla="*/ 1264273 w 1361263"/>
              <a:gd name="connsiteY5" fmla="*/ 969900 h 969900"/>
              <a:gd name="connsiteX6" fmla="*/ 96990 w 1361263"/>
              <a:gd name="connsiteY6" fmla="*/ 969900 h 969900"/>
              <a:gd name="connsiteX7" fmla="*/ 0 w 1361263"/>
              <a:gd name="connsiteY7" fmla="*/ 872910 h 969900"/>
              <a:gd name="connsiteX8" fmla="*/ 0 w 1361263"/>
              <a:gd name="connsiteY8" fmla="*/ 96990 h 969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1263" h="969900">
                <a:moveTo>
                  <a:pt x="0" y="96990"/>
                </a:moveTo>
                <a:cubicBezTo>
                  <a:pt x="0" y="43424"/>
                  <a:pt x="43424" y="0"/>
                  <a:pt x="96990" y="0"/>
                </a:cubicBezTo>
                <a:lnTo>
                  <a:pt x="1264273" y="0"/>
                </a:lnTo>
                <a:cubicBezTo>
                  <a:pt x="1317839" y="0"/>
                  <a:pt x="1361263" y="43424"/>
                  <a:pt x="1361263" y="96990"/>
                </a:cubicBezTo>
                <a:lnTo>
                  <a:pt x="1361263" y="872910"/>
                </a:lnTo>
                <a:cubicBezTo>
                  <a:pt x="1361263" y="926476"/>
                  <a:pt x="1317839" y="969900"/>
                  <a:pt x="1264273" y="969900"/>
                </a:cubicBezTo>
                <a:lnTo>
                  <a:pt x="96990" y="969900"/>
                </a:lnTo>
                <a:cubicBezTo>
                  <a:pt x="43424" y="969900"/>
                  <a:pt x="0" y="926476"/>
                  <a:pt x="0" y="872910"/>
                </a:cubicBezTo>
                <a:lnTo>
                  <a:pt x="0" y="96990"/>
                </a:lnTo>
                <a:close/>
              </a:path>
            </a:pathLst>
          </a:custGeom>
          <a:solidFill>
            <a:sysClr val="window" lastClr="FFFFFF">
              <a:hueOff val="0"/>
              <a:satOff val="0"/>
              <a:lumOff val="0"/>
              <a:alphaOff val="0"/>
            </a:sysClr>
          </a:solidFill>
          <a:ln w="25400" cap="flat" cmpd="sng" algn="ctr">
            <a:solidFill>
              <a:srgbClr val="006A71"/>
            </a:solidFill>
            <a:prstDash val="solid"/>
          </a:ln>
          <a:effectLst/>
        </p:spPr>
        <p:txBody>
          <a:bodyPr spcFirstLastPara="0" vert="horz" wrap="square" lIns="74127" tIns="74127" rIns="74127" bIns="74127" numCol="1" spcCol="1270" anchor="ctr" anchorCtr="0">
            <a:noAutofit/>
          </a:bodyPr>
          <a:lstStyle/>
          <a:p>
            <a:pPr marL="0" marR="0" lvl="0" indent="0" algn="ctr" defTabSz="533400" eaLnBrk="1" fontAlgn="auto" latinLnBrk="0" hangingPunct="1">
              <a:lnSpc>
                <a:spcPct val="90000"/>
              </a:lnSpc>
              <a:spcBef>
                <a:spcPct val="0"/>
              </a:spcBef>
              <a:spcAft>
                <a:spcPct val="35000"/>
              </a:spcAft>
              <a:buClrTx/>
              <a:buSzTx/>
              <a:buFontTx/>
              <a:buNone/>
              <a:tabLst/>
              <a:defRPr/>
            </a:pPr>
            <a:r>
              <a:rPr kumimoji="0" lang="en-GB" sz="1000" b="0" i="0" u="none" strike="noStrike" kern="0" cap="none" spc="0" normalizeH="0" baseline="0" noProof="0" dirty="0">
                <a:ln>
                  <a:noFill/>
                </a:ln>
                <a:effectLst/>
                <a:uLnTx/>
                <a:uFillTx/>
                <a:latin typeface="Calibri" panose="020F0502020204030204" pitchFamily="34" charset="0"/>
                <a:cs typeface="Calibri" panose="020F0502020204030204" pitchFamily="34" charset="0"/>
              </a:rPr>
              <a:t>Digitally</a:t>
            </a:r>
            <a:r>
              <a:rPr lang="en-GB" sz="1000" kern="0" dirty="0">
                <a:latin typeface="Calibri" panose="020F0502020204030204" pitchFamily="34" charset="0"/>
                <a:cs typeface="Calibri" panose="020F0502020204030204" pitchFamily="34" charset="0"/>
              </a:rPr>
              <a:t>-enabled care via GDE programme</a:t>
            </a:r>
            <a:endParaRPr kumimoji="0" lang="en-GB" sz="1000" b="0" i="0" u="none" strike="noStrike" kern="0" cap="none" spc="0" normalizeH="0" baseline="0" noProof="0" dirty="0">
              <a:ln>
                <a:noFill/>
              </a:ln>
              <a:effectLst/>
              <a:uLnTx/>
              <a:uFillTx/>
              <a:latin typeface="Calibri" panose="020F0502020204030204" pitchFamily="34" charset="0"/>
              <a:cs typeface="Calibri" panose="020F0502020204030204" pitchFamily="34" charset="0"/>
            </a:endParaRPr>
          </a:p>
        </p:txBody>
      </p:sp>
      <p:sp>
        <p:nvSpPr>
          <p:cNvPr id="24" name="Freeform 69">
            <a:extLst>
              <a:ext uri="{FF2B5EF4-FFF2-40B4-BE49-F238E27FC236}">
                <a16:creationId xmlns="" xmlns:a16="http://schemas.microsoft.com/office/drawing/2014/main" id="{FDB819BE-CD40-4EF0-BA0F-4ACC5EE0AB07}"/>
              </a:ext>
            </a:extLst>
          </p:cNvPr>
          <p:cNvSpPr/>
          <p:nvPr/>
        </p:nvSpPr>
        <p:spPr>
          <a:xfrm>
            <a:off x="3431820" y="1706325"/>
            <a:ext cx="1109728" cy="755323"/>
          </a:xfrm>
          <a:custGeom>
            <a:avLst/>
            <a:gdLst>
              <a:gd name="connsiteX0" fmla="*/ 0 w 1361263"/>
              <a:gd name="connsiteY0" fmla="*/ 96990 h 969900"/>
              <a:gd name="connsiteX1" fmla="*/ 96990 w 1361263"/>
              <a:gd name="connsiteY1" fmla="*/ 0 h 969900"/>
              <a:gd name="connsiteX2" fmla="*/ 1264273 w 1361263"/>
              <a:gd name="connsiteY2" fmla="*/ 0 h 969900"/>
              <a:gd name="connsiteX3" fmla="*/ 1361263 w 1361263"/>
              <a:gd name="connsiteY3" fmla="*/ 96990 h 969900"/>
              <a:gd name="connsiteX4" fmla="*/ 1361263 w 1361263"/>
              <a:gd name="connsiteY4" fmla="*/ 872910 h 969900"/>
              <a:gd name="connsiteX5" fmla="*/ 1264273 w 1361263"/>
              <a:gd name="connsiteY5" fmla="*/ 969900 h 969900"/>
              <a:gd name="connsiteX6" fmla="*/ 96990 w 1361263"/>
              <a:gd name="connsiteY6" fmla="*/ 969900 h 969900"/>
              <a:gd name="connsiteX7" fmla="*/ 0 w 1361263"/>
              <a:gd name="connsiteY7" fmla="*/ 872910 h 969900"/>
              <a:gd name="connsiteX8" fmla="*/ 0 w 1361263"/>
              <a:gd name="connsiteY8" fmla="*/ 96990 h 969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1263" h="969900">
                <a:moveTo>
                  <a:pt x="0" y="96990"/>
                </a:moveTo>
                <a:cubicBezTo>
                  <a:pt x="0" y="43424"/>
                  <a:pt x="43424" y="0"/>
                  <a:pt x="96990" y="0"/>
                </a:cubicBezTo>
                <a:lnTo>
                  <a:pt x="1264273" y="0"/>
                </a:lnTo>
                <a:cubicBezTo>
                  <a:pt x="1317839" y="0"/>
                  <a:pt x="1361263" y="43424"/>
                  <a:pt x="1361263" y="96990"/>
                </a:cubicBezTo>
                <a:lnTo>
                  <a:pt x="1361263" y="872910"/>
                </a:lnTo>
                <a:cubicBezTo>
                  <a:pt x="1361263" y="926476"/>
                  <a:pt x="1317839" y="969900"/>
                  <a:pt x="1264273" y="969900"/>
                </a:cubicBezTo>
                <a:lnTo>
                  <a:pt x="96990" y="969900"/>
                </a:lnTo>
                <a:cubicBezTo>
                  <a:pt x="43424" y="969900"/>
                  <a:pt x="0" y="926476"/>
                  <a:pt x="0" y="872910"/>
                </a:cubicBezTo>
                <a:lnTo>
                  <a:pt x="0" y="96990"/>
                </a:lnTo>
                <a:close/>
              </a:path>
            </a:pathLst>
          </a:custGeom>
          <a:solidFill>
            <a:sysClr val="window" lastClr="FFFFFF">
              <a:hueOff val="0"/>
              <a:satOff val="0"/>
              <a:lumOff val="0"/>
              <a:alphaOff val="0"/>
            </a:sysClr>
          </a:solidFill>
          <a:ln w="25400" cap="flat" cmpd="sng" algn="ctr">
            <a:solidFill>
              <a:srgbClr val="006A71"/>
            </a:solidFill>
            <a:prstDash val="solid"/>
          </a:ln>
          <a:effectLst/>
        </p:spPr>
        <p:txBody>
          <a:bodyPr spcFirstLastPara="0" vert="horz" wrap="square" lIns="74127" tIns="74127" rIns="74127" bIns="74127" numCol="1" spcCol="1270" anchor="ctr" anchorCtr="0">
            <a:noAutofit/>
          </a:bodyPr>
          <a:lstStyle/>
          <a:p>
            <a:pPr algn="ctr" defTabSz="533400">
              <a:lnSpc>
                <a:spcPct val="90000"/>
              </a:lnSpc>
              <a:spcBef>
                <a:spcPct val="0"/>
              </a:spcBef>
              <a:spcAft>
                <a:spcPct val="35000"/>
              </a:spcAft>
              <a:defRPr/>
            </a:pPr>
            <a:r>
              <a:rPr lang="en-GB" sz="1000" kern="0" dirty="0">
                <a:latin typeface="Calibri" panose="020F0502020204030204" pitchFamily="34" charset="0"/>
                <a:cs typeface="Calibri" panose="020F0502020204030204" pitchFamily="34" charset="0"/>
              </a:rPr>
              <a:t>CCC Liverpool operational</a:t>
            </a:r>
          </a:p>
        </p:txBody>
      </p:sp>
      <p:grpSp>
        <p:nvGrpSpPr>
          <p:cNvPr id="56" name="Group 55">
            <a:extLst>
              <a:ext uri="{FF2B5EF4-FFF2-40B4-BE49-F238E27FC236}">
                <a16:creationId xmlns="" xmlns:a16="http://schemas.microsoft.com/office/drawing/2014/main" id="{228866F8-5282-4EB8-9016-CFE1EDB927B8}"/>
              </a:ext>
            </a:extLst>
          </p:cNvPr>
          <p:cNvGrpSpPr/>
          <p:nvPr/>
        </p:nvGrpSpPr>
        <p:grpSpPr>
          <a:xfrm>
            <a:off x="1742244" y="3504661"/>
            <a:ext cx="4305920" cy="285821"/>
            <a:chOff x="1742244" y="3434309"/>
            <a:chExt cx="4305920" cy="285821"/>
          </a:xfrm>
        </p:grpSpPr>
        <p:sp>
          <p:nvSpPr>
            <p:cNvPr id="12" name="Freeform 57">
              <a:extLst>
                <a:ext uri="{FF2B5EF4-FFF2-40B4-BE49-F238E27FC236}">
                  <a16:creationId xmlns="" xmlns:a16="http://schemas.microsoft.com/office/drawing/2014/main" id="{6278E006-3B10-4C91-9502-B59CD0EC5580}"/>
                </a:ext>
              </a:extLst>
            </p:cNvPr>
            <p:cNvSpPr/>
            <p:nvPr/>
          </p:nvSpPr>
          <p:spPr>
            <a:xfrm>
              <a:off x="3147841" y="3434309"/>
              <a:ext cx="272031" cy="285821"/>
            </a:xfrm>
            <a:custGeom>
              <a:avLst/>
              <a:gdLst>
                <a:gd name="connsiteX0" fmla="*/ 0 w 288587"/>
                <a:gd name="connsiteY0" fmla="*/ 67519 h 337593"/>
                <a:gd name="connsiteX1" fmla="*/ 144294 w 288587"/>
                <a:gd name="connsiteY1" fmla="*/ 67519 h 337593"/>
                <a:gd name="connsiteX2" fmla="*/ 144294 w 288587"/>
                <a:gd name="connsiteY2" fmla="*/ 0 h 337593"/>
                <a:gd name="connsiteX3" fmla="*/ 288587 w 288587"/>
                <a:gd name="connsiteY3" fmla="*/ 168797 h 337593"/>
                <a:gd name="connsiteX4" fmla="*/ 144294 w 288587"/>
                <a:gd name="connsiteY4" fmla="*/ 337593 h 337593"/>
                <a:gd name="connsiteX5" fmla="*/ 144294 w 288587"/>
                <a:gd name="connsiteY5" fmla="*/ 270074 h 337593"/>
                <a:gd name="connsiteX6" fmla="*/ 0 w 288587"/>
                <a:gd name="connsiteY6" fmla="*/ 270074 h 337593"/>
                <a:gd name="connsiteX7" fmla="*/ 0 w 288587"/>
                <a:gd name="connsiteY7" fmla="*/ 67519 h 337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8587" h="337593">
                  <a:moveTo>
                    <a:pt x="0" y="67519"/>
                  </a:moveTo>
                  <a:lnTo>
                    <a:pt x="144294" y="67519"/>
                  </a:lnTo>
                  <a:lnTo>
                    <a:pt x="144294" y="0"/>
                  </a:lnTo>
                  <a:lnTo>
                    <a:pt x="288587" y="168797"/>
                  </a:lnTo>
                  <a:lnTo>
                    <a:pt x="144294" y="337593"/>
                  </a:lnTo>
                  <a:lnTo>
                    <a:pt x="144294" y="270074"/>
                  </a:lnTo>
                  <a:lnTo>
                    <a:pt x="0" y="270074"/>
                  </a:lnTo>
                  <a:lnTo>
                    <a:pt x="0" y="67519"/>
                  </a:lnTo>
                  <a:close/>
                </a:path>
              </a:pathLst>
            </a:custGeom>
            <a:solidFill>
              <a:srgbClr val="4583D1">
                <a:tint val="60000"/>
                <a:hueOff val="0"/>
                <a:satOff val="0"/>
                <a:lumOff val="0"/>
                <a:alphaOff val="0"/>
              </a:srgbClr>
            </a:solidFill>
            <a:ln w="19050">
              <a:solidFill>
                <a:sysClr val="window" lastClr="FFFFFF"/>
              </a:solidFill>
            </a:ln>
            <a:effectLst/>
          </p:spPr>
          <p:txBody>
            <a:bodyPr spcFirstLastPara="0" vert="horz" wrap="square" lIns="0" tIns="67519" rIns="86576" bIns="67519" numCol="1" spcCol="1270" anchor="ctr" anchorCtr="0">
              <a:noAutofit/>
            </a:bodyPr>
            <a:lstStyle/>
            <a:p>
              <a:pPr marL="0" marR="0" lvl="0" indent="0" algn="ctr" defTabSz="666750" eaLnBrk="1" fontAlgn="auto" latinLnBrk="0" hangingPunct="1">
                <a:lnSpc>
                  <a:spcPct val="90000"/>
                </a:lnSpc>
                <a:spcBef>
                  <a:spcPct val="0"/>
                </a:spcBef>
                <a:spcAft>
                  <a:spcPct val="35000"/>
                </a:spcAft>
                <a:buClrTx/>
                <a:buSzTx/>
                <a:buFontTx/>
                <a:buNone/>
                <a:tabLst/>
                <a:defRPr/>
              </a:pPr>
              <a:endParaRPr kumimoji="0" lang="en-GB" sz="1200" b="0" i="0" u="none" strike="noStrike" kern="0" cap="none" spc="0" normalizeH="0" baseline="0" noProof="0" dirty="0">
                <a:ln>
                  <a:noFill/>
                </a:ln>
                <a:solidFill>
                  <a:srgbClr val="454545">
                    <a:hueOff val="0"/>
                    <a:satOff val="0"/>
                    <a:lumOff val="0"/>
                    <a:alphaOff val="0"/>
                  </a:srgbClr>
                </a:solidFill>
                <a:effectLst/>
                <a:uLnTx/>
                <a:uFillTx/>
                <a:latin typeface="Calibri" panose="020F0502020204030204" pitchFamily="34" charset="0"/>
                <a:cs typeface="Calibri" panose="020F0502020204030204" pitchFamily="34" charset="0"/>
              </a:endParaRPr>
            </a:p>
          </p:txBody>
        </p:sp>
        <p:sp>
          <p:nvSpPr>
            <p:cNvPr id="20" name="Freeform 65">
              <a:extLst>
                <a:ext uri="{FF2B5EF4-FFF2-40B4-BE49-F238E27FC236}">
                  <a16:creationId xmlns="" xmlns:a16="http://schemas.microsoft.com/office/drawing/2014/main" id="{6D7CC60B-FB14-4E2D-A84E-D9612A8FA233}"/>
                </a:ext>
              </a:extLst>
            </p:cNvPr>
            <p:cNvSpPr/>
            <p:nvPr/>
          </p:nvSpPr>
          <p:spPr>
            <a:xfrm>
              <a:off x="1742244" y="3434309"/>
              <a:ext cx="272031" cy="285821"/>
            </a:xfrm>
            <a:custGeom>
              <a:avLst/>
              <a:gdLst>
                <a:gd name="connsiteX0" fmla="*/ 0 w 288587"/>
                <a:gd name="connsiteY0" fmla="*/ 67519 h 337593"/>
                <a:gd name="connsiteX1" fmla="*/ 144294 w 288587"/>
                <a:gd name="connsiteY1" fmla="*/ 67519 h 337593"/>
                <a:gd name="connsiteX2" fmla="*/ 144294 w 288587"/>
                <a:gd name="connsiteY2" fmla="*/ 0 h 337593"/>
                <a:gd name="connsiteX3" fmla="*/ 288587 w 288587"/>
                <a:gd name="connsiteY3" fmla="*/ 168797 h 337593"/>
                <a:gd name="connsiteX4" fmla="*/ 144294 w 288587"/>
                <a:gd name="connsiteY4" fmla="*/ 337593 h 337593"/>
                <a:gd name="connsiteX5" fmla="*/ 144294 w 288587"/>
                <a:gd name="connsiteY5" fmla="*/ 270074 h 337593"/>
                <a:gd name="connsiteX6" fmla="*/ 0 w 288587"/>
                <a:gd name="connsiteY6" fmla="*/ 270074 h 337593"/>
                <a:gd name="connsiteX7" fmla="*/ 0 w 288587"/>
                <a:gd name="connsiteY7" fmla="*/ 67519 h 337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8587" h="337593">
                  <a:moveTo>
                    <a:pt x="0" y="67519"/>
                  </a:moveTo>
                  <a:lnTo>
                    <a:pt x="144294" y="67519"/>
                  </a:lnTo>
                  <a:lnTo>
                    <a:pt x="144294" y="0"/>
                  </a:lnTo>
                  <a:lnTo>
                    <a:pt x="288587" y="168797"/>
                  </a:lnTo>
                  <a:lnTo>
                    <a:pt x="144294" y="337593"/>
                  </a:lnTo>
                  <a:lnTo>
                    <a:pt x="144294" y="270074"/>
                  </a:lnTo>
                  <a:lnTo>
                    <a:pt x="0" y="270074"/>
                  </a:lnTo>
                  <a:lnTo>
                    <a:pt x="0" y="67519"/>
                  </a:lnTo>
                  <a:close/>
                </a:path>
              </a:pathLst>
            </a:custGeom>
            <a:solidFill>
              <a:srgbClr val="4583D1">
                <a:tint val="60000"/>
                <a:hueOff val="0"/>
                <a:satOff val="0"/>
                <a:lumOff val="0"/>
                <a:alphaOff val="0"/>
              </a:srgbClr>
            </a:solidFill>
            <a:ln w="19050">
              <a:solidFill>
                <a:sysClr val="window" lastClr="FFFFFF"/>
              </a:solidFill>
            </a:ln>
            <a:effectLst/>
          </p:spPr>
          <p:txBody>
            <a:bodyPr spcFirstLastPara="0" vert="horz" wrap="square" lIns="0" tIns="67519" rIns="86576" bIns="67519" numCol="1" spcCol="1270" anchor="ctr" anchorCtr="0">
              <a:noAutofit/>
            </a:bodyPr>
            <a:lstStyle/>
            <a:p>
              <a:pPr marL="0" marR="0" lvl="0" indent="0" algn="ctr" defTabSz="666750" eaLnBrk="1" fontAlgn="auto" latinLnBrk="0" hangingPunct="1">
                <a:lnSpc>
                  <a:spcPct val="90000"/>
                </a:lnSpc>
                <a:spcBef>
                  <a:spcPct val="0"/>
                </a:spcBef>
                <a:spcAft>
                  <a:spcPct val="35000"/>
                </a:spcAft>
                <a:buClrTx/>
                <a:buSzTx/>
                <a:buFontTx/>
                <a:buNone/>
                <a:tabLst/>
                <a:defRPr/>
              </a:pPr>
              <a:endParaRPr kumimoji="0" lang="en-GB" sz="1200" b="0" i="0" u="none" strike="noStrike" kern="0" cap="none" spc="0" normalizeH="0" baseline="0" noProof="0" dirty="0">
                <a:ln>
                  <a:noFill/>
                </a:ln>
                <a:solidFill>
                  <a:srgbClr val="454545">
                    <a:hueOff val="0"/>
                    <a:satOff val="0"/>
                    <a:lumOff val="0"/>
                    <a:alphaOff val="0"/>
                  </a:srgbClr>
                </a:solidFill>
                <a:effectLst/>
                <a:uLnTx/>
                <a:uFillTx/>
                <a:latin typeface="Calibri" panose="020F0502020204030204" pitchFamily="34" charset="0"/>
                <a:cs typeface="Calibri" panose="020F0502020204030204" pitchFamily="34" charset="0"/>
              </a:endParaRPr>
            </a:p>
          </p:txBody>
        </p:sp>
        <p:sp>
          <p:nvSpPr>
            <p:cNvPr id="25" name="Freeform 70">
              <a:extLst>
                <a:ext uri="{FF2B5EF4-FFF2-40B4-BE49-F238E27FC236}">
                  <a16:creationId xmlns="" xmlns:a16="http://schemas.microsoft.com/office/drawing/2014/main" id="{00616D6B-4FB1-48C2-970E-B7D8A38BE53E}"/>
                </a:ext>
              </a:extLst>
            </p:cNvPr>
            <p:cNvSpPr/>
            <p:nvPr/>
          </p:nvSpPr>
          <p:spPr>
            <a:xfrm>
              <a:off x="5776133" y="3434309"/>
              <a:ext cx="272031" cy="285821"/>
            </a:xfrm>
            <a:custGeom>
              <a:avLst/>
              <a:gdLst>
                <a:gd name="connsiteX0" fmla="*/ 0 w 288587"/>
                <a:gd name="connsiteY0" fmla="*/ 67519 h 337593"/>
                <a:gd name="connsiteX1" fmla="*/ 144294 w 288587"/>
                <a:gd name="connsiteY1" fmla="*/ 67519 h 337593"/>
                <a:gd name="connsiteX2" fmla="*/ 144294 w 288587"/>
                <a:gd name="connsiteY2" fmla="*/ 0 h 337593"/>
                <a:gd name="connsiteX3" fmla="*/ 288587 w 288587"/>
                <a:gd name="connsiteY3" fmla="*/ 168797 h 337593"/>
                <a:gd name="connsiteX4" fmla="*/ 144294 w 288587"/>
                <a:gd name="connsiteY4" fmla="*/ 337593 h 337593"/>
                <a:gd name="connsiteX5" fmla="*/ 144294 w 288587"/>
                <a:gd name="connsiteY5" fmla="*/ 270074 h 337593"/>
                <a:gd name="connsiteX6" fmla="*/ 0 w 288587"/>
                <a:gd name="connsiteY6" fmla="*/ 270074 h 337593"/>
                <a:gd name="connsiteX7" fmla="*/ 0 w 288587"/>
                <a:gd name="connsiteY7" fmla="*/ 67519 h 337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8587" h="337593">
                  <a:moveTo>
                    <a:pt x="0" y="67519"/>
                  </a:moveTo>
                  <a:lnTo>
                    <a:pt x="144294" y="67519"/>
                  </a:lnTo>
                  <a:lnTo>
                    <a:pt x="144294" y="0"/>
                  </a:lnTo>
                  <a:lnTo>
                    <a:pt x="288587" y="168797"/>
                  </a:lnTo>
                  <a:lnTo>
                    <a:pt x="144294" y="337593"/>
                  </a:lnTo>
                  <a:lnTo>
                    <a:pt x="144294" y="270074"/>
                  </a:lnTo>
                  <a:lnTo>
                    <a:pt x="0" y="270074"/>
                  </a:lnTo>
                  <a:lnTo>
                    <a:pt x="0" y="67519"/>
                  </a:lnTo>
                  <a:close/>
                </a:path>
              </a:pathLst>
            </a:custGeom>
            <a:solidFill>
              <a:srgbClr val="4583D1">
                <a:tint val="60000"/>
                <a:hueOff val="0"/>
                <a:satOff val="0"/>
                <a:lumOff val="0"/>
                <a:alphaOff val="0"/>
              </a:srgbClr>
            </a:solidFill>
            <a:ln w="19050">
              <a:solidFill>
                <a:sysClr val="window" lastClr="FFFFFF"/>
              </a:solidFill>
            </a:ln>
            <a:effectLst/>
          </p:spPr>
          <p:txBody>
            <a:bodyPr spcFirstLastPara="0" vert="horz" wrap="square" lIns="0" tIns="67519" rIns="86576" bIns="67519" numCol="1" spcCol="1270" anchor="ctr" anchorCtr="0">
              <a:noAutofit/>
            </a:bodyPr>
            <a:lstStyle/>
            <a:p>
              <a:pPr marL="0" marR="0" lvl="0" indent="0" algn="ctr" defTabSz="666750" eaLnBrk="1" fontAlgn="auto" latinLnBrk="0" hangingPunct="1">
                <a:lnSpc>
                  <a:spcPct val="90000"/>
                </a:lnSpc>
                <a:spcBef>
                  <a:spcPct val="0"/>
                </a:spcBef>
                <a:spcAft>
                  <a:spcPct val="35000"/>
                </a:spcAft>
                <a:buClrTx/>
                <a:buSzTx/>
                <a:buFontTx/>
                <a:buNone/>
                <a:tabLst/>
                <a:defRPr/>
              </a:pPr>
              <a:endParaRPr kumimoji="0" lang="en-GB" sz="1200" b="0" i="0" u="none" strike="noStrike" kern="0" cap="none" spc="0" normalizeH="0" baseline="0" noProof="0" dirty="0">
                <a:ln>
                  <a:noFill/>
                </a:ln>
                <a:solidFill>
                  <a:srgbClr val="454545">
                    <a:hueOff val="0"/>
                    <a:satOff val="0"/>
                    <a:lumOff val="0"/>
                    <a:alphaOff val="0"/>
                  </a:srgbClr>
                </a:solidFill>
                <a:effectLst/>
                <a:uLnTx/>
                <a:uFillTx/>
                <a:latin typeface="Calibri" panose="020F0502020204030204" pitchFamily="34" charset="0"/>
                <a:cs typeface="Calibri" panose="020F0502020204030204" pitchFamily="34" charset="0"/>
              </a:endParaRPr>
            </a:p>
          </p:txBody>
        </p:sp>
      </p:grpSp>
      <p:sp>
        <p:nvSpPr>
          <p:cNvPr id="26" name="Freeform 71">
            <a:extLst>
              <a:ext uri="{FF2B5EF4-FFF2-40B4-BE49-F238E27FC236}">
                <a16:creationId xmlns="" xmlns:a16="http://schemas.microsoft.com/office/drawing/2014/main" id="{CA50538A-D007-444D-A769-A9E7DB01EDA5}"/>
              </a:ext>
            </a:extLst>
          </p:cNvPr>
          <p:cNvSpPr/>
          <p:nvPr/>
        </p:nvSpPr>
        <p:spPr>
          <a:xfrm>
            <a:off x="7339696" y="4325969"/>
            <a:ext cx="1109728" cy="755323"/>
          </a:xfrm>
          <a:custGeom>
            <a:avLst/>
            <a:gdLst>
              <a:gd name="connsiteX0" fmla="*/ 0 w 1361263"/>
              <a:gd name="connsiteY0" fmla="*/ 96990 h 969900"/>
              <a:gd name="connsiteX1" fmla="*/ 96990 w 1361263"/>
              <a:gd name="connsiteY1" fmla="*/ 0 h 969900"/>
              <a:gd name="connsiteX2" fmla="*/ 1264273 w 1361263"/>
              <a:gd name="connsiteY2" fmla="*/ 0 h 969900"/>
              <a:gd name="connsiteX3" fmla="*/ 1361263 w 1361263"/>
              <a:gd name="connsiteY3" fmla="*/ 96990 h 969900"/>
              <a:gd name="connsiteX4" fmla="*/ 1361263 w 1361263"/>
              <a:gd name="connsiteY4" fmla="*/ 872910 h 969900"/>
              <a:gd name="connsiteX5" fmla="*/ 1264273 w 1361263"/>
              <a:gd name="connsiteY5" fmla="*/ 969900 h 969900"/>
              <a:gd name="connsiteX6" fmla="*/ 96990 w 1361263"/>
              <a:gd name="connsiteY6" fmla="*/ 969900 h 969900"/>
              <a:gd name="connsiteX7" fmla="*/ 0 w 1361263"/>
              <a:gd name="connsiteY7" fmla="*/ 872910 h 969900"/>
              <a:gd name="connsiteX8" fmla="*/ 0 w 1361263"/>
              <a:gd name="connsiteY8" fmla="*/ 96990 h 969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1263" h="969900">
                <a:moveTo>
                  <a:pt x="0" y="96990"/>
                </a:moveTo>
                <a:cubicBezTo>
                  <a:pt x="0" y="43424"/>
                  <a:pt x="43424" y="0"/>
                  <a:pt x="96990" y="0"/>
                </a:cubicBezTo>
                <a:lnTo>
                  <a:pt x="1264273" y="0"/>
                </a:lnTo>
                <a:cubicBezTo>
                  <a:pt x="1317839" y="0"/>
                  <a:pt x="1361263" y="43424"/>
                  <a:pt x="1361263" y="96990"/>
                </a:cubicBezTo>
                <a:lnTo>
                  <a:pt x="1361263" y="872910"/>
                </a:lnTo>
                <a:cubicBezTo>
                  <a:pt x="1361263" y="926476"/>
                  <a:pt x="1317839" y="969900"/>
                  <a:pt x="1264273" y="969900"/>
                </a:cubicBezTo>
                <a:lnTo>
                  <a:pt x="96990" y="969900"/>
                </a:lnTo>
                <a:cubicBezTo>
                  <a:pt x="43424" y="969900"/>
                  <a:pt x="0" y="926476"/>
                  <a:pt x="0" y="872910"/>
                </a:cubicBezTo>
                <a:lnTo>
                  <a:pt x="0" y="96990"/>
                </a:lnTo>
                <a:close/>
              </a:path>
            </a:pathLst>
          </a:custGeom>
          <a:solidFill>
            <a:schemeClr val="bg1"/>
          </a:solidFill>
          <a:ln w="25400" cap="flat" cmpd="sng" algn="ctr">
            <a:solidFill>
              <a:srgbClr val="006A71"/>
            </a:solidFill>
            <a:prstDash val="solid"/>
          </a:ln>
          <a:effectLst/>
        </p:spPr>
        <p:txBody>
          <a:bodyPr spcFirstLastPara="0" vert="horz" wrap="square" lIns="74127" tIns="74127" rIns="74127" bIns="74127" numCol="1" spcCol="1270" anchor="ctr" anchorCtr="0">
            <a:noAutofit/>
          </a:bodyPr>
          <a:lstStyle/>
          <a:p>
            <a:pPr marL="0" marR="0" lvl="0" indent="0" algn="ctr" defTabSz="533400" eaLnBrk="1" fontAlgn="auto" latinLnBrk="0" hangingPunct="1">
              <a:lnSpc>
                <a:spcPct val="90000"/>
              </a:lnSpc>
              <a:spcBef>
                <a:spcPct val="0"/>
              </a:spcBef>
              <a:spcAft>
                <a:spcPct val="35000"/>
              </a:spcAft>
              <a:buClrTx/>
              <a:buSzTx/>
              <a:buFontTx/>
              <a:buNone/>
              <a:tabLst/>
              <a:defRPr/>
            </a:pPr>
            <a:r>
              <a:rPr lang="en-GB" sz="1000" kern="0" dirty="0">
                <a:latin typeface="Calibri" panose="020F0502020204030204" pitchFamily="34" charset="0"/>
                <a:cs typeface="Calibri" panose="020F0502020204030204" pitchFamily="34" charset="0"/>
              </a:rPr>
              <a:t>Improved leadership capability (CCC and systemwide)</a:t>
            </a:r>
            <a:endParaRPr kumimoji="0" lang="en-GB" sz="1000" i="0" u="none" strike="noStrike" kern="0" cap="none" spc="0" normalizeH="0" baseline="0" noProof="0" dirty="0">
              <a:ln>
                <a:noFill/>
              </a:ln>
              <a:effectLst/>
              <a:uLnTx/>
              <a:uFillTx/>
              <a:latin typeface="Calibri" panose="020F0502020204030204" pitchFamily="34" charset="0"/>
              <a:cs typeface="Calibri" panose="020F0502020204030204" pitchFamily="34" charset="0"/>
            </a:endParaRPr>
          </a:p>
        </p:txBody>
      </p:sp>
      <p:sp>
        <p:nvSpPr>
          <p:cNvPr id="27" name="Freeform 72">
            <a:extLst>
              <a:ext uri="{FF2B5EF4-FFF2-40B4-BE49-F238E27FC236}">
                <a16:creationId xmlns="" xmlns:a16="http://schemas.microsoft.com/office/drawing/2014/main" id="{09EEA75C-9002-48B5-9476-AEE030A3ECD3}"/>
              </a:ext>
            </a:extLst>
          </p:cNvPr>
          <p:cNvSpPr/>
          <p:nvPr/>
        </p:nvSpPr>
        <p:spPr>
          <a:xfrm>
            <a:off x="6054994" y="4319665"/>
            <a:ext cx="1109728" cy="755323"/>
          </a:xfrm>
          <a:custGeom>
            <a:avLst/>
            <a:gdLst>
              <a:gd name="connsiteX0" fmla="*/ 0 w 1361263"/>
              <a:gd name="connsiteY0" fmla="*/ 96990 h 969900"/>
              <a:gd name="connsiteX1" fmla="*/ 96990 w 1361263"/>
              <a:gd name="connsiteY1" fmla="*/ 0 h 969900"/>
              <a:gd name="connsiteX2" fmla="*/ 1264273 w 1361263"/>
              <a:gd name="connsiteY2" fmla="*/ 0 h 969900"/>
              <a:gd name="connsiteX3" fmla="*/ 1361263 w 1361263"/>
              <a:gd name="connsiteY3" fmla="*/ 96990 h 969900"/>
              <a:gd name="connsiteX4" fmla="*/ 1361263 w 1361263"/>
              <a:gd name="connsiteY4" fmla="*/ 872910 h 969900"/>
              <a:gd name="connsiteX5" fmla="*/ 1264273 w 1361263"/>
              <a:gd name="connsiteY5" fmla="*/ 969900 h 969900"/>
              <a:gd name="connsiteX6" fmla="*/ 96990 w 1361263"/>
              <a:gd name="connsiteY6" fmla="*/ 969900 h 969900"/>
              <a:gd name="connsiteX7" fmla="*/ 0 w 1361263"/>
              <a:gd name="connsiteY7" fmla="*/ 872910 h 969900"/>
              <a:gd name="connsiteX8" fmla="*/ 0 w 1361263"/>
              <a:gd name="connsiteY8" fmla="*/ 96990 h 969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1263" h="969900">
                <a:moveTo>
                  <a:pt x="0" y="96990"/>
                </a:moveTo>
                <a:cubicBezTo>
                  <a:pt x="0" y="43424"/>
                  <a:pt x="43424" y="0"/>
                  <a:pt x="96990" y="0"/>
                </a:cubicBezTo>
                <a:lnTo>
                  <a:pt x="1264273" y="0"/>
                </a:lnTo>
                <a:cubicBezTo>
                  <a:pt x="1317839" y="0"/>
                  <a:pt x="1361263" y="43424"/>
                  <a:pt x="1361263" y="96990"/>
                </a:cubicBezTo>
                <a:lnTo>
                  <a:pt x="1361263" y="872910"/>
                </a:lnTo>
                <a:cubicBezTo>
                  <a:pt x="1361263" y="926476"/>
                  <a:pt x="1317839" y="969900"/>
                  <a:pt x="1264273" y="969900"/>
                </a:cubicBezTo>
                <a:lnTo>
                  <a:pt x="96990" y="969900"/>
                </a:lnTo>
                <a:cubicBezTo>
                  <a:pt x="43424" y="969900"/>
                  <a:pt x="0" y="926476"/>
                  <a:pt x="0" y="872910"/>
                </a:cubicBezTo>
                <a:lnTo>
                  <a:pt x="0" y="96990"/>
                </a:lnTo>
                <a:close/>
              </a:path>
            </a:pathLst>
          </a:custGeom>
          <a:solidFill>
            <a:schemeClr val="bg1"/>
          </a:solidFill>
          <a:ln w="25400" cap="flat" cmpd="sng" algn="ctr">
            <a:solidFill>
              <a:srgbClr val="006A71"/>
            </a:solidFill>
            <a:prstDash val="solid"/>
          </a:ln>
          <a:effectLst/>
        </p:spPr>
        <p:txBody>
          <a:bodyPr spcFirstLastPara="0" vert="horz" wrap="square" lIns="74127" tIns="74127" rIns="74127" bIns="74127" numCol="1" spcCol="1270" anchor="ctr" anchorCtr="0">
            <a:noAutofit/>
          </a:bodyPr>
          <a:lstStyle/>
          <a:p>
            <a:pPr lvl="0" algn="ctr" defTabSz="533400">
              <a:lnSpc>
                <a:spcPct val="90000"/>
              </a:lnSpc>
              <a:spcBef>
                <a:spcPct val="0"/>
              </a:spcBef>
              <a:spcAft>
                <a:spcPct val="35000"/>
              </a:spcAft>
              <a:defRPr/>
            </a:pPr>
            <a:r>
              <a:rPr lang="en-GB" sz="1000" kern="0" dirty="0">
                <a:latin typeface="Calibri" panose="020F0502020204030204" pitchFamily="34" charset="0"/>
                <a:cs typeface="Calibri" panose="020F0502020204030204" pitchFamily="34" charset="0"/>
              </a:rPr>
              <a:t>Improved staff engagement (top decile)</a:t>
            </a:r>
            <a:endParaRPr kumimoji="0" lang="en-GB" sz="1000" i="0" u="none" strike="noStrike" kern="0" cap="none" spc="0" normalizeH="0" baseline="0" noProof="0" dirty="0">
              <a:ln>
                <a:noFill/>
              </a:ln>
              <a:effectLst/>
              <a:uLnTx/>
              <a:uFillTx/>
              <a:latin typeface="Calibri" panose="020F0502020204030204" pitchFamily="34" charset="0"/>
              <a:cs typeface="Calibri" panose="020F0502020204030204" pitchFamily="34" charset="0"/>
            </a:endParaRPr>
          </a:p>
        </p:txBody>
      </p:sp>
      <p:sp>
        <p:nvSpPr>
          <p:cNvPr id="28" name="Freeform 73">
            <a:extLst>
              <a:ext uri="{FF2B5EF4-FFF2-40B4-BE49-F238E27FC236}">
                <a16:creationId xmlns="" xmlns:a16="http://schemas.microsoft.com/office/drawing/2014/main" id="{8250C243-6A93-4E7C-A4DF-01A5FACDEF4A}"/>
              </a:ext>
            </a:extLst>
          </p:cNvPr>
          <p:cNvSpPr/>
          <p:nvPr/>
        </p:nvSpPr>
        <p:spPr>
          <a:xfrm>
            <a:off x="7334040" y="3431536"/>
            <a:ext cx="1109728" cy="755323"/>
          </a:xfrm>
          <a:custGeom>
            <a:avLst/>
            <a:gdLst>
              <a:gd name="connsiteX0" fmla="*/ 0 w 1361263"/>
              <a:gd name="connsiteY0" fmla="*/ 96990 h 969900"/>
              <a:gd name="connsiteX1" fmla="*/ 96990 w 1361263"/>
              <a:gd name="connsiteY1" fmla="*/ 0 h 969900"/>
              <a:gd name="connsiteX2" fmla="*/ 1264273 w 1361263"/>
              <a:gd name="connsiteY2" fmla="*/ 0 h 969900"/>
              <a:gd name="connsiteX3" fmla="*/ 1361263 w 1361263"/>
              <a:gd name="connsiteY3" fmla="*/ 96990 h 969900"/>
              <a:gd name="connsiteX4" fmla="*/ 1361263 w 1361263"/>
              <a:gd name="connsiteY4" fmla="*/ 872910 h 969900"/>
              <a:gd name="connsiteX5" fmla="*/ 1264273 w 1361263"/>
              <a:gd name="connsiteY5" fmla="*/ 969900 h 969900"/>
              <a:gd name="connsiteX6" fmla="*/ 96990 w 1361263"/>
              <a:gd name="connsiteY6" fmla="*/ 969900 h 969900"/>
              <a:gd name="connsiteX7" fmla="*/ 0 w 1361263"/>
              <a:gd name="connsiteY7" fmla="*/ 872910 h 969900"/>
              <a:gd name="connsiteX8" fmla="*/ 0 w 1361263"/>
              <a:gd name="connsiteY8" fmla="*/ 96990 h 969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1263" h="969900">
                <a:moveTo>
                  <a:pt x="0" y="96990"/>
                </a:moveTo>
                <a:cubicBezTo>
                  <a:pt x="0" y="43424"/>
                  <a:pt x="43424" y="0"/>
                  <a:pt x="96990" y="0"/>
                </a:cubicBezTo>
                <a:lnTo>
                  <a:pt x="1264273" y="0"/>
                </a:lnTo>
                <a:cubicBezTo>
                  <a:pt x="1317839" y="0"/>
                  <a:pt x="1361263" y="43424"/>
                  <a:pt x="1361263" y="96990"/>
                </a:cubicBezTo>
                <a:lnTo>
                  <a:pt x="1361263" y="872910"/>
                </a:lnTo>
                <a:cubicBezTo>
                  <a:pt x="1361263" y="926476"/>
                  <a:pt x="1317839" y="969900"/>
                  <a:pt x="1264273" y="969900"/>
                </a:cubicBezTo>
                <a:lnTo>
                  <a:pt x="96990" y="969900"/>
                </a:lnTo>
                <a:cubicBezTo>
                  <a:pt x="43424" y="969900"/>
                  <a:pt x="0" y="926476"/>
                  <a:pt x="0" y="872910"/>
                </a:cubicBezTo>
                <a:lnTo>
                  <a:pt x="0" y="96990"/>
                </a:lnTo>
                <a:close/>
              </a:path>
            </a:pathLst>
          </a:custGeom>
          <a:solidFill>
            <a:schemeClr val="bg1"/>
          </a:solidFill>
          <a:ln w="25400" cap="flat" cmpd="sng" algn="ctr">
            <a:solidFill>
              <a:srgbClr val="006A71"/>
            </a:solidFill>
            <a:prstDash val="solid"/>
          </a:ln>
          <a:effectLst/>
        </p:spPr>
        <p:txBody>
          <a:bodyPr spcFirstLastPara="0" vert="horz" wrap="square" lIns="36000" tIns="74127" rIns="36000" bIns="74127" numCol="1" spcCol="1270" anchor="ctr" anchorCtr="0">
            <a:noAutofit/>
          </a:bodyPr>
          <a:lstStyle/>
          <a:p>
            <a:pPr algn="ctr" defTabSz="533400">
              <a:lnSpc>
                <a:spcPct val="90000"/>
              </a:lnSpc>
              <a:spcBef>
                <a:spcPct val="0"/>
              </a:spcBef>
              <a:spcAft>
                <a:spcPct val="35000"/>
              </a:spcAft>
            </a:pPr>
            <a:r>
              <a:rPr lang="en-GB" sz="1000" kern="0" dirty="0">
                <a:latin typeface="Calibri" panose="020F0502020204030204" pitchFamily="34" charset="0"/>
                <a:cs typeface="Calibri" panose="020F0502020204030204" pitchFamily="34" charset="0"/>
              </a:rPr>
              <a:t>Improved patient experience through holistic, integrated cancer care (FFT top decile)</a:t>
            </a:r>
          </a:p>
        </p:txBody>
      </p:sp>
      <p:sp>
        <p:nvSpPr>
          <p:cNvPr id="29" name="Freeform 74">
            <a:extLst>
              <a:ext uri="{FF2B5EF4-FFF2-40B4-BE49-F238E27FC236}">
                <a16:creationId xmlns="" xmlns:a16="http://schemas.microsoft.com/office/drawing/2014/main" id="{5E9C8AA7-EA46-436A-9930-AA746B794D40}"/>
              </a:ext>
            </a:extLst>
          </p:cNvPr>
          <p:cNvSpPr/>
          <p:nvPr/>
        </p:nvSpPr>
        <p:spPr>
          <a:xfrm>
            <a:off x="6074681" y="5230741"/>
            <a:ext cx="1109728" cy="755323"/>
          </a:xfrm>
          <a:custGeom>
            <a:avLst/>
            <a:gdLst>
              <a:gd name="connsiteX0" fmla="*/ 0 w 1361263"/>
              <a:gd name="connsiteY0" fmla="*/ 96990 h 969900"/>
              <a:gd name="connsiteX1" fmla="*/ 96990 w 1361263"/>
              <a:gd name="connsiteY1" fmla="*/ 0 h 969900"/>
              <a:gd name="connsiteX2" fmla="*/ 1264273 w 1361263"/>
              <a:gd name="connsiteY2" fmla="*/ 0 h 969900"/>
              <a:gd name="connsiteX3" fmla="*/ 1361263 w 1361263"/>
              <a:gd name="connsiteY3" fmla="*/ 96990 h 969900"/>
              <a:gd name="connsiteX4" fmla="*/ 1361263 w 1361263"/>
              <a:gd name="connsiteY4" fmla="*/ 872910 h 969900"/>
              <a:gd name="connsiteX5" fmla="*/ 1264273 w 1361263"/>
              <a:gd name="connsiteY5" fmla="*/ 969900 h 969900"/>
              <a:gd name="connsiteX6" fmla="*/ 96990 w 1361263"/>
              <a:gd name="connsiteY6" fmla="*/ 969900 h 969900"/>
              <a:gd name="connsiteX7" fmla="*/ 0 w 1361263"/>
              <a:gd name="connsiteY7" fmla="*/ 872910 h 969900"/>
              <a:gd name="connsiteX8" fmla="*/ 0 w 1361263"/>
              <a:gd name="connsiteY8" fmla="*/ 96990 h 969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1263" h="969900">
                <a:moveTo>
                  <a:pt x="0" y="96990"/>
                </a:moveTo>
                <a:cubicBezTo>
                  <a:pt x="0" y="43424"/>
                  <a:pt x="43424" y="0"/>
                  <a:pt x="96990" y="0"/>
                </a:cubicBezTo>
                <a:lnTo>
                  <a:pt x="1264273" y="0"/>
                </a:lnTo>
                <a:cubicBezTo>
                  <a:pt x="1317839" y="0"/>
                  <a:pt x="1361263" y="43424"/>
                  <a:pt x="1361263" y="96990"/>
                </a:cubicBezTo>
                <a:lnTo>
                  <a:pt x="1361263" y="872910"/>
                </a:lnTo>
                <a:cubicBezTo>
                  <a:pt x="1361263" y="926476"/>
                  <a:pt x="1317839" y="969900"/>
                  <a:pt x="1264273" y="969900"/>
                </a:cubicBezTo>
                <a:lnTo>
                  <a:pt x="96990" y="969900"/>
                </a:lnTo>
                <a:cubicBezTo>
                  <a:pt x="43424" y="969900"/>
                  <a:pt x="0" y="926476"/>
                  <a:pt x="0" y="872910"/>
                </a:cubicBezTo>
                <a:lnTo>
                  <a:pt x="0" y="96990"/>
                </a:lnTo>
                <a:close/>
              </a:path>
            </a:pathLst>
          </a:custGeom>
          <a:solidFill>
            <a:schemeClr val="bg1"/>
          </a:solidFill>
          <a:ln w="25400" cap="flat" cmpd="sng" algn="ctr">
            <a:solidFill>
              <a:srgbClr val="006A71"/>
            </a:solidFill>
            <a:prstDash val="solid"/>
          </a:ln>
          <a:effectLst/>
        </p:spPr>
        <p:txBody>
          <a:bodyPr spcFirstLastPara="0" vert="horz" wrap="square" lIns="74127" tIns="74127" rIns="74127" bIns="74127" numCol="1" spcCol="1270" anchor="ctr" anchorCtr="0">
            <a:noAutofit/>
          </a:bodyPr>
          <a:lstStyle/>
          <a:p>
            <a:pPr algn="ctr" defTabSz="533400">
              <a:lnSpc>
                <a:spcPct val="90000"/>
              </a:lnSpc>
              <a:spcBef>
                <a:spcPct val="0"/>
              </a:spcBef>
              <a:spcAft>
                <a:spcPct val="35000"/>
              </a:spcAft>
            </a:pPr>
            <a:r>
              <a:rPr lang="en-GB" sz="1000" kern="0" dirty="0">
                <a:latin typeface="Calibri" panose="020F0502020204030204" pitchFamily="34" charset="0"/>
                <a:cs typeface="Calibri" panose="020F0502020204030204" pitchFamily="34" charset="0"/>
              </a:rPr>
              <a:t>CCC is ‘recognised for leading edge research and innovation’</a:t>
            </a:r>
          </a:p>
        </p:txBody>
      </p:sp>
      <p:sp>
        <p:nvSpPr>
          <p:cNvPr id="30" name="Freeform 75">
            <a:extLst>
              <a:ext uri="{FF2B5EF4-FFF2-40B4-BE49-F238E27FC236}">
                <a16:creationId xmlns="" xmlns:a16="http://schemas.microsoft.com/office/drawing/2014/main" id="{8C2722A3-1F1C-4A8F-A45A-846287155553}"/>
              </a:ext>
            </a:extLst>
          </p:cNvPr>
          <p:cNvSpPr/>
          <p:nvPr/>
        </p:nvSpPr>
        <p:spPr>
          <a:xfrm>
            <a:off x="6028781" y="1710349"/>
            <a:ext cx="1109728" cy="755323"/>
          </a:xfrm>
          <a:custGeom>
            <a:avLst/>
            <a:gdLst>
              <a:gd name="connsiteX0" fmla="*/ 0 w 1361263"/>
              <a:gd name="connsiteY0" fmla="*/ 96990 h 969900"/>
              <a:gd name="connsiteX1" fmla="*/ 96990 w 1361263"/>
              <a:gd name="connsiteY1" fmla="*/ 0 h 969900"/>
              <a:gd name="connsiteX2" fmla="*/ 1264273 w 1361263"/>
              <a:gd name="connsiteY2" fmla="*/ 0 h 969900"/>
              <a:gd name="connsiteX3" fmla="*/ 1361263 w 1361263"/>
              <a:gd name="connsiteY3" fmla="*/ 96990 h 969900"/>
              <a:gd name="connsiteX4" fmla="*/ 1361263 w 1361263"/>
              <a:gd name="connsiteY4" fmla="*/ 872910 h 969900"/>
              <a:gd name="connsiteX5" fmla="*/ 1264273 w 1361263"/>
              <a:gd name="connsiteY5" fmla="*/ 969900 h 969900"/>
              <a:gd name="connsiteX6" fmla="*/ 96990 w 1361263"/>
              <a:gd name="connsiteY6" fmla="*/ 969900 h 969900"/>
              <a:gd name="connsiteX7" fmla="*/ 0 w 1361263"/>
              <a:gd name="connsiteY7" fmla="*/ 872910 h 969900"/>
              <a:gd name="connsiteX8" fmla="*/ 0 w 1361263"/>
              <a:gd name="connsiteY8" fmla="*/ 96990 h 969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1263" h="969900">
                <a:moveTo>
                  <a:pt x="0" y="96990"/>
                </a:moveTo>
                <a:cubicBezTo>
                  <a:pt x="0" y="43424"/>
                  <a:pt x="43424" y="0"/>
                  <a:pt x="96990" y="0"/>
                </a:cubicBezTo>
                <a:lnTo>
                  <a:pt x="1264273" y="0"/>
                </a:lnTo>
                <a:cubicBezTo>
                  <a:pt x="1317839" y="0"/>
                  <a:pt x="1361263" y="43424"/>
                  <a:pt x="1361263" y="96990"/>
                </a:cubicBezTo>
                <a:lnTo>
                  <a:pt x="1361263" y="872910"/>
                </a:lnTo>
                <a:cubicBezTo>
                  <a:pt x="1361263" y="926476"/>
                  <a:pt x="1317839" y="969900"/>
                  <a:pt x="1264273" y="969900"/>
                </a:cubicBezTo>
                <a:lnTo>
                  <a:pt x="96990" y="969900"/>
                </a:lnTo>
                <a:cubicBezTo>
                  <a:pt x="43424" y="969900"/>
                  <a:pt x="0" y="926476"/>
                  <a:pt x="0" y="872910"/>
                </a:cubicBezTo>
                <a:lnTo>
                  <a:pt x="0" y="96990"/>
                </a:lnTo>
                <a:close/>
              </a:path>
            </a:pathLst>
          </a:custGeom>
          <a:solidFill>
            <a:schemeClr val="bg1"/>
          </a:solidFill>
          <a:ln w="25400" cap="flat" cmpd="sng" algn="ctr">
            <a:solidFill>
              <a:srgbClr val="006A71"/>
            </a:solidFill>
            <a:prstDash val="solid"/>
          </a:ln>
          <a:effectLst/>
        </p:spPr>
        <p:txBody>
          <a:bodyPr spcFirstLastPara="0" vert="horz" wrap="square" lIns="74127" tIns="74127" rIns="74127" bIns="74127" numCol="1" spcCol="1270" anchor="ctr" anchorCtr="0">
            <a:noAutofit/>
          </a:bodyPr>
          <a:lstStyle/>
          <a:p>
            <a:pPr lvl="0" algn="ctr" defTabSz="533400">
              <a:lnSpc>
                <a:spcPct val="90000"/>
              </a:lnSpc>
              <a:spcBef>
                <a:spcPct val="0"/>
              </a:spcBef>
              <a:spcAft>
                <a:spcPct val="35000"/>
              </a:spcAft>
              <a:defRPr/>
            </a:pPr>
            <a:r>
              <a:rPr lang="en-GB" sz="1000" kern="0" dirty="0">
                <a:latin typeface="Calibri" panose="020F0502020204030204" pitchFamily="34" charset="0"/>
                <a:cs typeface="Calibri" panose="020F0502020204030204" pitchFamily="34" charset="0"/>
              </a:rPr>
              <a:t>Improved one-year cancer survival (75%)</a:t>
            </a:r>
          </a:p>
        </p:txBody>
      </p:sp>
      <p:sp>
        <p:nvSpPr>
          <p:cNvPr id="31" name="Freeform 76">
            <a:extLst>
              <a:ext uri="{FF2B5EF4-FFF2-40B4-BE49-F238E27FC236}">
                <a16:creationId xmlns="" xmlns:a16="http://schemas.microsoft.com/office/drawing/2014/main" id="{D55AB193-D28E-4DE8-90A3-DE98187D6425}"/>
              </a:ext>
            </a:extLst>
          </p:cNvPr>
          <p:cNvSpPr/>
          <p:nvPr/>
        </p:nvSpPr>
        <p:spPr>
          <a:xfrm>
            <a:off x="6029489" y="3431536"/>
            <a:ext cx="1109728" cy="755323"/>
          </a:xfrm>
          <a:custGeom>
            <a:avLst/>
            <a:gdLst>
              <a:gd name="connsiteX0" fmla="*/ 0 w 1361263"/>
              <a:gd name="connsiteY0" fmla="*/ 96990 h 969900"/>
              <a:gd name="connsiteX1" fmla="*/ 96990 w 1361263"/>
              <a:gd name="connsiteY1" fmla="*/ 0 h 969900"/>
              <a:gd name="connsiteX2" fmla="*/ 1264273 w 1361263"/>
              <a:gd name="connsiteY2" fmla="*/ 0 h 969900"/>
              <a:gd name="connsiteX3" fmla="*/ 1361263 w 1361263"/>
              <a:gd name="connsiteY3" fmla="*/ 96990 h 969900"/>
              <a:gd name="connsiteX4" fmla="*/ 1361263 w 1361263"/>
              <a:gd name="connsiteY4" fmla="*/ 872910 h 969900"/>
              <a:gd name="connsiteX5" fmla="*/ 1264273 w 1361263"/>
              <a:gd name="connsiteY5" fmla="*/ 969900 h 969900"/>
              <a:gd name="connsiteX6" fmla="*/ 96990 w 1361263"/>
              <a:gd name="connsiteY6" fmla="*/ 969900 h 969900"/>
              <a:gd name="connsiteX7" fmla="*/ 0 w 1361263"/>
              <a:gd name="connsiteY7" fmla="*/ 872910 h 969900"/>
              <a:gd name="connsiteX8" fmla="*/ 0 w 1361263"/>
              <a:gd name="connsiteY8" fmla="*/ 96990 h 969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1263" h="969900">
                <a:moveTo>
                  <a:pt x="0" y="96990"/>
                </a:moveTo>
                <a:cubicBezTo>
                  <a:pt x="0" y="43424"/>
                  <a:pt x="43424" y="0"/>
                  <a:pt x="96990" y="0"/>
                </a:cubicBezTo>
                <a:lnTo>
                  <a:pt x="1264273" y="0"/>
                </a:lnTo>
                <a:cubicBezTo>
                  <a:pt x="1317839" y="0"/>
                  <a:pt x="1361263" y="43424"/>
                  <a:pt x="1361263" y="96990"/>
                </a:cubicBezTo>
                <a:lnTo>
                  <a:pt x="1361263" y="872910"/>
                </a:lnTo>
                <a:cubicBezTo>
                  <a:pt x="1361263" y="926476"/>
                  <a:pt x="1317839" y="969900"/>
                  <a:pt x="1264273" y="969900"/>
                </a:cubicBezTo>
                <a:lnTo>
                  <a:pt x="96990" y="969900"/>
                </a:lnTo>
                <a:cubicBezTo>
                  <a:pt x="43424" y="969900"/>
                  <a:pt x="0" y="926476"/>
                  <a:pt x="0" y="872910"/>
                </a:cubicBezTo>
                <a:lnTo>
                  <a:pt x="0" y="96990"/>
                </a:lnTo>
                <a:close/>
              </a:path>
            </a:pathLst>
          </a:custGeom>
          <a:solidFill>
            <a:schemeClr val="bg1"/>
          </a:solidFill>
          <a:ln w="25400" cap="flat" cmpd="sng" algn="ctr">
            <a:solidFill>
              <a:srgbClr val="006A71"/>
            </a:solidFill>
            <a:prstDash val="solid"/>
          </a:ln>
          <a:effectLst/>
        </p:spPr>
        <p:txBody>
          <a:bodyPr spcFirstLastPara="0" vert="horz" wrap="square" lIns="74127" tIns="74127" rIns="74127" bIns="74127" numCol="1" spcCol="1270" anchor="ctr" anchorCtr="0">
            <a:noAutofit/>
          </a:bodyPr>
          <a:lstStyle/>
          <a:p>
            <a:pPr lvl="0" algn="ctr" defTabSz="533400">
              <a:lnSpc>
                <a:spcPct val="90000"/>
              </a:lnSpc>
              <a:spcBef>
                <a:spcPct val="0"/>
              </a:spcBef>
              <a:spcAft>
                <a:spcPct val="35000"/>
              </a:spcAft>
              <a:defRPr/>
            </a:pPr>
            <a:r>
              <a:rPr lang="en-GB" sz="1000" kern="0" dirty="0">
                <a:latin typeface="Calibri" panose="020F0502020204030204" pitchFamily="34" charset="0"/>
                <a:cs typeface="Calibri" panose="020F0502020204030204" pitchFamily="34" charset="0"/>
              </a:rPr>
              <a:t>93% of patients access care within 45 minutes of home</a:t>
            </a:r>
          </a:p>
        </p:txBody>
      </p:sp>
      <p:sp>
        <p:nvSpPr>
          <p:cNvPr id="32" name="Freeform 77">
            <a:extLst>
              <a:ext uri="{FF2B5EF4-FFF2-40B4-BE49-F238E27FC236}">
                <a16:creationId xmlns="" xmlns:a16="http://schemas.microsoft.com/office/drawing/2014/main" id="{46205A1C-93D3-41DE-ABC6-A7D21B0E6FC8}"/>
              </a:ext>
            </a:extLst>
          </p:cNvPr>
          <p:cNvSpPr/>
          <p:nvPr/>
        </p:nvSpPr>
        <p:spPr>
          <a:xfrm>
            <a:off x="7334040" y="5214739"/>
            <a:ext cx="1109728" cy="755323"/>
          </a:xfrm>
          <a:custGeom>
            <a:avLst/>
            <a:gdLst>
              <a:gd name="connsiteX0" fmla="*/ 0 w 1361263"/>
              <a:gd name="connsiteY0" fmla="*/ 96990 h 969900"/>
              <a:gd name="connsiteX1" fmla="*/ 96990 w 1361263"/>
              <a:gd name="connsiteY1" fmla="*/ 0 h 969900"/>
              <a:gd name="connsiteX2" fmla="*/ 1264273 w 1361263"/>
              <a:gd name="connsiteY2" fmla="*/ 0 h 969900"/>
              <a:gd name="connsiteX3" fmla="*/ 1361263 w 1361263"/>
              <a:gd name="connsiteY3" fmla="*/ 96990 h 969900"/>
              <a:gd name="connsiteX4" fmla="*/ 1361263 w 1361263"/>
              <a:gd name="connsiteY4" fmla="*/ 872910 h 969900"/>
              <a:gd name="connsiteX5" fmla="*/ 1264273 w 1361263"/>
              <a:gd name="connsiteY5" fmla="*/ 969900 h 969900"/>
              <a:gd name="connsiteX6" fmla="*/ 96990 w 1361263"/>
              <a:gd name="connsiteY6" fmla="*/ 969900 h 969900"/>
              <a:gd name="connsiteX7" fmla="*/ 0 w 1361263"/>
              <a:gd name="connsiteY7" fmla="*/ 872910 h 969900"/>
              <a:gd name="connsiteX8" fmla="*/ 0 w 1361263"/>
              <a:gd name="connsiteY8" fmla="*/ 96990 h 969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1263" h="969900">
                <a:moveTo>
                  <a:pt x="0" y="96990"/>
                </a:moveTo>
                <a:cubicBezTo>
                  <a:pt x="0" y="43424"/>
                  <a:pt x="43424" y="0"/>
                  <a:pt x="96990" y="0"/>
                </a:cubicBezTo>
                <a:lnTo>
                  <a:pt x="1264273" y="0"/>
                </a:lnTo>
                <a:cubicBezTo>
                  <a:pt x="1317839" y="0"/>
                  <a:pt x="1361263" y="43424"/>
                  <a:pt x="1361263" y="96990"/>
                </a:cubicBezTo>
                <a:lnTo>
                  <a:pt x="1361263" y="872910"/>
                </a:lnTo>
                <a:cubicBezTo>
                  <a:pt x="1361263" y="926476"/>
                  <a:pt x="1317839" y="969900"/>
                  <a:pt x="1264273" y="969900"/>
                </a:cubicBezTo>
                <a:lnTo>
                  <a:pt x="96990" y="969900"/>
                </a:lnTo>
                <a:cubicBezTo>
                  <a:pt x="43424" y="969900"/>
                  <a:pt x="0" y="926476"/>
                  <a:pt x="0" y="872910"/>
                </a:cubicBezTo>
                <a:lnTo>
                  <a:pt x="0" y="96990"/>
                </a:lnTo>
                <a:close/>
              </a:path>
            </a:pathLst>
          </a:custGeom>
          <a:solidFill>
            <a:schemeClr val="bg1"/>
          </a:solidFill>
          <a:ln w="25400" cap="flat" cmpd="sng" algn="ctr">
            <a:solidFill>
              <a:srgbClr val="006A71"/>
            </a:solidFill>
            <a:prstDash val="solid"/>
          </a:ln>
          <a:effectLst/>
        </p:spPr>
        <p:txBody>
          <a:bodyPr spcFirstLastPara="0" vert="horz" wrap="square" lIns="0" tIns="36000" rIns="0" bIns="36000" numCol="1" spcCol="1270" anchor="ctr" anchorCtr="0">
            <a:noAutofit/>
          </a:bodyPr>
          <a:lstStyle/>
          <a:p>
            <a:pPr algn="ctr" defTabSz="533400">
              <a:lnSpc>
                <a:spcPct val="90000"/>
              </a:lnSpc>
              <a:spcBef>
                <a:spcPct val="0"/>
              </a:spcBef>
              <a:spcAft>
                <a:spcPct val="35000"/>
              </a:spcAft>
            </a:pPr>
            <a:r>
              <a:rPr lang="en-GB" sz="1000" kern="0" dirty="0">
                <a:latin typeface="Calibri" panose="020F0502020204030204" pitchFamily="34" charset="0"/>
                <a:cs typeface="Calibri" panose="020F0502020204030204" pitchFamily="34" charset="0"/>
              </a:rPr>
              <a:t>More patients access innovative treatments via research / trials (minimum 1000 p/a)</a:t>
            </a:r>
          </a:p>
        </p:txBody>
      </p:sp>
      <p:sp>
        <p:nvSpPr>
          <p:cNvPr id="33" name="Freeform 78">
            <a:extLst>
              <a:ext uri="{FF2B5EF4-FFF2-40B4-BE49-F238E27FC236}">
                <a16:creationId xmlns="" xmlns:a16="http://schemas.microsoft.com/office/drawing/2014/main" id="{55E099EE-A94D-4EF3-B5A1-4B13774272D9}"/>
              </a:ext>
            </a:extLst>
          </p:cNvPr>
          <p:cNvSpPr/>
          <p:nvPr/>
        </p:nvSpPr>
        <p:spPr>
          <a:xfrm>
            <a:off x="3441298" y="4367230"/>
            <a:ext cx="1109728" cy="755323"/>
          </a:xfrm>
          <a:custGeom>
            <a:avLst/>
            <a:gdLst>
              <a:gd name="connsiteX0" fmla="*/ 0 w 1361263"/>
              <a:gd name="connsiteY0" fmla="*/ 96990 h 969900"/>
              <a:gd name="connsiteX1" fmla="*/ 96990 w 1361263"/>
              <a:gd name="connsiteY1" fmla="*/ 0 h 969900"/>
              <a:gd name="connsiteX2" fmla="*/ 1264273 w 1361263"/>
              <a:gd name="connsiteY2" fmla="*/ 0 h 969900"/>
              <a:gd name="connsiteX3" fmla="*/ 1361263 w 1361263"/>
              <a:gd name="connsiteY3" fmla="*/ 96990 h 969900"/>
              <a:gd name="connsiteX4" fmla="*/ 1361263 w 1361263"/>
              <a:gd name="connsiteY4" fmla="*/ 872910 h 969900"/>
              <a:gd name="connsiteX5" fmla="*/ 1264273 w 1361263"/>
              <a:gd name="connsiteY5" fmla="*/ 969900 h 969900"/>
              <a:gd name="connsiteX6" fmla="*/ 96990 w 1361263"/>
              <a:gd name="connsiteY6" fmla="*/ 969900 h 969900"/>
              <a:gd name="connsiteX7" fmla="*/ 0 w 1361263"/>
              <a:gd name="connsiteY7" fmla="*/ 872910 h 969900"/>
              <a:gd name="connsiteX8" fmla="*/ 0 w 1361263"/>
              <a:gd name="connsiteY8" fmla="*/ 96990 h 969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1263" h="969900">
                <a:moveTo>
                  <a:pt x="0" y="96990"/>
                </a:moveTo>
                <a:cubicBezTo>
                  <a:pt x="0" y="43424"/>
                  <a:pt x="43424" y="0"/>
                  <a:pt x="96990" y="0"/>
                </a:cubicBezTo>
                <a:lnTo>
                  <a:pt x="1264273" y="0"/>
                </a:lnTo>
                <a:cubicBezTo>
                  <a:pt x="1317839" y="0"/>
                  <a:pt x="1361263" y="43424"/>
                  <a:pt x="1361263" y="96990"/>
                </a:cubicBezTo>
                <a:lnTo>
                  <a:pt x="1361263" y="872910"/>
                </a:lnTo>
                <a:cubicBezTo>
                  <a:pt x="1361263" y="926476"/>
                  <a:pt x="1317839" y="969900"/>
                  <a:pt x="1264273" y="969900"/>
                </a:cubicBezTo>
                <a:lnTo>
                  <a:pt x="96990" y="969900"/>
                </a:lnTo>
                <a:cubicBezTo>
                  <a:pt x="43424" y="969900"/>
                  <a:pt x="0" y="926476"/>
                  <a:pt x="0" y="872910"/>
                </a:cubicBezTo>
                <a:lnTo>
                  <a:pt x="0" y="96990"/>
                </a:lnTo>
                <a:close/>
              </a:path>
            </a:pathLst>
          </a:custGeom>
          <a:solidFill>
            <a:sysClr val="window" lastClr="FFFFFF">
              <a:hueOff val="0"/>
              <a:satOff val="0"/>
              <a:lumOff val="0"/>
              <a:alphaOff val="0"/>
            </a:sysClr>
          </a:solidFill>
          <a:ln w="25400" cap="flat" cmpd="sng" algn="ctr">
            <a:solidFill>
              <a:srgbClr val="006A71"/>
            </a:solidFill>
            <a:prstDash val="solid"/>
          </a:ln>
          <a:effectLst/>
        </p:spPr>
        <p:txBody>
          <a:bodyPr spcFirstLastPara="0" vert="horz" wrap="square" lIns="74127" tIns="74127" rIns="74127" bIns="74127" numCol="1" spcCol="1270" anchor="ctr" anchorCtr="0">
            <a:noAutofit/>
          </a:bodyPr>
          <a:lstStyle/>
          <a:p>
            <a:pPr marL="0" marR="0" lvl="0" indent="0" algn="ctr" defTabSz="533400" eaLnBrk="1" fontAlgn="auto" latinLnBrk="0" hangingPunct="1">
              <a:lnSpc>
                <a:spcPct val="90000"/>
              </a:lnSpc>
              <a:spcBef>
                <a:spcPct val="0"/>
              </a:spcBef>
              <a:spcAft>
                <a:spcPct val="35000"/>
              </a:spcAft>
              <a:buClrTx/>
              <a:buSzTx/>
              <a:buFontTx/>
              <a:buNone/>
              <a:tabLst/>
              <a:defRPr/>
            </a:pPr>
            <a:r>
              <a:rPr kumimoji="0" lang="en-GB" sz="1000" b="0" i="0" u="none" strike="noStrike" kern="0" cap="none" spc="0" normalizeH="0" baseline="0" noProof="0" dirty="0">
                <a:ln>
                  <a:noFill/>
                </a:ln>
                <a:effectLst/>
                <a:uLnTx/>
                <a:uFillTx/>
                <a:latin typeface="Calibri" panose="020F0502020204030204" pitchFamily="34" charset="0"/>
                <a:cs typeface="Calibri" panose="020F0502020204030204" pitchFamily="34" charset="0"/>
              </a:rPr>
              <a:t>An agreed ten-year plan for care across the system</a:t>
            </a:r>
          </a:p>
        </p:txBody>
      </p:sp>
      <p:sp>
        <p:nvSpPr>
          <p:cNvPr id="34" name="Freeform 79">
            <a:extLst>
              <a:ext uri="{FF2B5EF4-FFF2-40B4-BE49-F238E27FC236}">
                <a16:creationId xmlns="" xmlns:a16="http://schemas.microsoft.com/office/drawing/2014/main" id="{368D164A-585A-4479-A086-AAC8E7796386}"/>
              </a:ext>
            </a:extLst>
          </p:cNvPr>
          <p:cNvSpPr/>
          <p:nvPr/>
        </p:nvSpPr>
        <p:spPr>
          <a:xfrm>
            <a:off x="4641925" y="1710349"/>
            <a:ext cx="1109728" cy="755323"/>
          </a:xfrm>
          <a:custGeom>
            <a:avLst/>
            <a:gdLst>
              <a:gd name="connsiteX0" fmla="*/ 0 w 1361263"/>
              <a:gd name="connsiteY0" fmla="*/ 96990 h 969900"/>
              <a:gd name="connsiteX1" fmla="*/ 96990 w 1361263"/>
              <a:gd name="connsiteY1" fmla="*/ 0 h 969900"/>
              <a:gd name="connsiteX2" fmla="*/ 1264273 w 1361263"/>
              <a:gd name="connsiteY2" fmla="*/ 0 h 969900"/>
              <a:gd name="connsiteX3" fmla="*/ 1361263 w 1361263"/>
              <a:gd name="connsiteY3" fmla="*/ 96990 h 969900"/>
              <a:gd name="connsiteX4" fmla="*/ 1361263 w 1361263"/>
              <a:gd name="connsiteY4" fmla="*/ 872910 h 969900"/>
              <a:gd name="connsiteX5" fmla="*/ 1264273 w 1361263"/>
              <a:gd name="connsiteY5" fmla="*/ 969900 h 969900"/>
              <a:gd name="connsiteX6" fmla="*/ 96990 w 1361263"/>
              <a:gd name="connsiteY6" fmla="*/ 969900 h 969900"/>
              <a:gd name="connsiteX7" fmla="*/ 0 w 1361263"/>
              <a:gd name="connsiteY7" fmla="*/ 872910 h 969900"/>
              <a:gd name="connsiteX8" fmla="*/ 0 w 1361263"/>
              <a:gd name="connsiteY8" fmla="*/ 96990 h 969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1263" h="969900">
                <a:moveTo>
                  <a:pt x="0" y="96990"/>
                </a:moveTo>
                <a:cubicBezTo>
                  <a:pt x="0" y="43424"/>
                  <a:pt x="43424" y="0"/>
                  <a:pt x="96990" y="0"/>
                </a:cubicBezTo>
                <a:lnTo>
                  <a:pt x="1264273" y="0"/>
                </a:lnTo>
                <a:cubicBezTo>
                  <a:pt x="1317839" y="0"/>
                  <a:pt x="1361263" y="43424"/>
                  <a:pt x="1361263" y="96990"/>
                </a:cubicBezTo>
                <a:lnTo>
                  <a:pt x="1361263" y="872910"/>
                </a:lnTo>
                <a:cubicBezTo>
                  <a:pt x="1361263" y="926476"/>
                  <a:pt x="1317839" y="969900"/>
                  <a:pt x="1264273" y="969900"/>
                </a:cubicBezTo>
                <a:lnTo>
                  <a:pt x="96990" y="969900"/>
                </a:lnTo>
                <a:cubicBezTo>
                  <a:pt x="43424" y="969900"/>
                  <a:pt x="0" y="926476"/>
                  <a:pt x="0" y="872910"/>
                </a:cubicBezTo>
                <a:lnTo>
                  <a:pt x="0" y="96990"/>
                </a:lnTo>
                <a:close/>
              </a:path>
            </a:pathLst>
          </a:custGeom>
          <a:solidFill>
            <a:sysClr val="window" lastClr="FFFFFF">
              <a:hueOff val="0"/>
              <a:satOff val="0"/>
              <a:lumOff val="0"/>
              <a:alphaOff val="0"/>
            </a:sysClr>
          </a:solidFill>
          <a:ln w="25400" cap="flat" cmpd="sng" algn="ctr">
            <a:solidFill>
              <a:srgbClr val="006A71"/>
            </a:solidFill>
            <a:prstDash val="solid"/>
          </a:ln>
          <a:effectLst/>
        </p:spPr>
        <p:txBody>
          <a:bodyPr spcFirstLastPara="0" vert="horz" wrap="square" lIns="74127" tIns="74127" rIns="74127" bIns="74127" numCol="1" spcCol="1270" anchor="ctr" anchorCtr="0">
            <a:noAutofit/>
          </a:bodyPr>
          <a:lstStyle/>
          <a:p>
            <a:pPr lvl="0" algn="ctr" defTabSz="533400">
              <a:lnSpc>
                <a:spcPct val="90000"/>
              </a:lnSpc>
              <a:spcBef>
                <a:spcPct val="0"/>
              </a:spcBef>
              <a:spcAft>
                <a:spcPct val="35000"/>
              </a:spcAft>
              <a:defRPr/>
            </a:pPr>
            <a:r>
              <a:rPr kumimoji="0" lang="en-GB" sz="1000" b="0" i="0" u="none" strike="noStrike" kern="0" cap="none" spc="0" normalizeH="0" baseline="0" noProof="0" dirty="0">
                <a:ln>
                  <a:noFill/>
                </a:ln>
                <a:effectLst/>
                <a:uLnTx/>
                <a:uFillTx/>
                <a:latin typeface="Calibri" panose="020F0502020204030204" pitchFamily="34" charset="0"/>
                <a:cs typeface="Calibri" panose="020F0502020204030204" pitchFamily="34" charset="0"/>
              </a:rPr>
              <a:t>Sector hubs operational (including East)</a:t>
            </a:r>
          </a:p>
        </p:txBody>
      </p:sp>
      <p:sp>
        <p:nvSpPr>
          <p:cNvPr id="35" name="Freeform 63">
            <a:extLst>
              <a:ext uri="{FF2B5EF4-FFF2-40B4-BE49-F238E27FC236}">
                <a16:creationId xmlns="" xmlns:a16="http://schemas.microsoft.com/office/drawing/2014/main" id="{AFC1A5C3-BDC0-4C13-808A-1C243ACDF28B}"/>
              </a:ext>
            </a:extLst>
          </p:cNvPr>
          <p:cNvSpPr/>
          <p:nvPr/>
        </p:nvSpPr>
        <p:spPr>
          <a:xfrm>
            <a:off x="584379" y="2553095"/>
            <a:ext cx="1109728" cy="755323"/>
          </a:xfrm>
          <a:custGeom>
            <a:avLst/>
            <a:gdLst>
              <a:gd name="connsiteX0" fmla="*/ 0 w 1361263"/>
              <a:gd name="connsiteY0" fmla="*/ 96990 h 969900"/>
              <a:gd name="connsiteX1" fmla="*/ 96990 w 1361263"/>
              <a:gd name="connsiteY1" fmla="*/ 0 h 969900"/>
              <a:gd name="connsiteX2" fmla="*/ 1264273 w 1361263"/>
              <a:gd name="connsiteY2" fmla="*/ 0 h 969900"/>
              <a:gd name="connsiteX3" fmla="*/ 1361263 w 1361263"/>
              <a:gd name="connsiteY3" fmla="*/ 96990 h 969900"/>
              <a:gd name="connsiteX4" fmla="*/ 1361263 w 1361263"/>
              <a:gd name="connsiteY4" fmla="*/ 872910 h 969900"/>
              <a:gd name="connsiteX5" fmla="*/ 1264273 w 1361263"/>
              <a:gd name="connsiteY5" fmla="*/ 969900 h 969900"/>
              <a:gd name="connsiteX6" fmla="*/ 96990 w 1361263"/>
              <a:gd name="connsiteY6" fmla="*/ 969900 h 969900"/>
              <a:gd name="connsiteX7" fmla="*/ 0 w 1361263"/>
              <a:gd name="connsiteY7" fmla="*/ 872910 h 969900"/>
              <a:gd name="connsiteX8" fmla="*/ 0 w 1361263"/>
              <a:gd name="connsiteY8" fmla="*/ 96990 h 969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1263" h="969900">
                <a:moveTo>
                  <a:pt x="0" y="96990"/>
                </a:moveTo>
                <a:cubicBezTo>
                  <a:pt x="0" y="43424"/>
                  <a:pt x="43424" y="0"/>
                  <a:pt x="96990" y="0"/>
                </a:cubicBezTo>
                <a:lnTo>
                  <a:pt x="1264273" y="0"/>
                </a:lnTo>
                <a:cubicBezTo>
                  <a:pt x="1317839" y="0"/>
                  <a:pt x="1361263" y="43424"/>
                  <a:pt x="1361263" y="96990"/>
                </a:cubicBezTo>
                <a:lnTo>
                  <a:pt x="1361263" y="872910"/>
                </a:lnTo>
                <a:cubicBezTo>
                  <a:pt x="1361263" y="926476"/>
                  <a:pt x="1317839" y="969900"/>
                  <a:pt x="1264273" y="969900"/>
                </a:cubicBezTo>
                <a:lnTo>
                  <a:pt x="96990" y="969900"/>
                </a:lnTo>
                <a:cubicBezTo>
                  <a:pt x="43424" y="969900"/>
                  <a:pt x="0" y="926476"/>
                  <a:pt x="0" y="872910"/>
                </a:cubicBezTo>
                <a:lnTo>
                  <a:pt x="0" y="96990"/>
                </a:lnTo>
                <a:close/>
              </a:path>
            </a:pathLst>
          </a:custGeom>
          <a:solidFill>
            <a:sysClr val="window" lastClr="FFFFFF">
              <a:hueOff val="0"/>
              <a:satOff val="0"/>
              <a:lumOff val="0"/>
              <a:alphaOff val="0"/>
            </a:sysClr>
          </a:solidFill>
          <a:ln w="25400" cap="flat" cmpd="sng" algn="ctr">
            <a:solidFill>
              <a:srgbClr val="006A71"/>
            </a:solidFill>
            <a:prstDash val="solid"/>
          </a:ln>
          <a:effectLst/>
        </p:spPr>
        <p:txBody>
          <a:bodyPr spcFirstLastPara="0" vert="horz" wrap="square" lIns="0" tIns="36000" rIns="0" bIns="36000" numCol="1" spcCol="1270" anchor="ctr" anchorCtr="0">
            <a:noAutofit/>
          </a:bodyPr>
          <a:lstStyle/>
          <a:p>
            <a:pPr marL="0" marR="0" lvl="0" indent="0" algn="ctr" defTabSz="533400" eaLnBrk="1" fontAlgn="auto" latinLnBrk="0" hangingPunct="1">
              <a:lnSpc>
                <a:spcPct val="90000"/>
              </a:lnSpc>
              <a:spcBef>
                <a:spcPct val="0"/>
              </a:spcBef>
              <a:spcAft>
                <a:spcPct val="35000"/>
              </a:spcAft>
              <a:buClrTx/>
              <a:buSzTx/>
              <a:buFontTx/>
              <a:buNone/>
              <a:tabLst/>
              <a:defRPr/>
            </a:pPr>
            <a:r>
              <a:rPr kumimoji="0" lang="en-GB" sz="1000" b="0" i="0" u="none" strike="noStrike" kern="0" cap="none" spc="0" normalizeH="0" baseline="0" noProof="0" dirty="0">
                <a:ln>
                  <a:noFill/>
                </a:ln>
                <a:solidFill>
                  <a:srgbClr val="454545">
                    <a:hueOff val="0"/>
                    <a:satOff val="0"/>
                    <a:lumOff val="0"/>
                    <a:alphaOff val="0"/>
                  </a:srgbClr>
                </a:solidFill>
                <a:effectLst/>
                <a:uLnTx/>
                <a:uFillTx/>
                <a:latin typeface="Calibri" panose="020F0502020204030204" pitchFamily="34" charset="0"/>
                <a:cs typeface="Calibri" panose="020F0502020204030204" pitchFamily="34" charset="0"/>
              </a:rPr>
              <a:t>TCC Programme agreed</a:t>
            </a:r>
          </a:p>
        </p:txBody>
      </p:sp>
      <p:sp>
        <p:nvSpPr>
          <p:cNvPr id="40" name="Freeform 63">
            <a:extLst>
              <a:ext uri="{FF2B5EF4-FFF2-40B4-BE49-F238E27FC236}">
                <a16:creationId xmlns="" xmlns:a16="http://schemas.microsoft.com/office/drawing/2014/main" id="{51BFB103-20BB-46CF-9665-38A5C3CD174E}"/>
              </a:ext>
            </a:extLst>
          </p:cNvPr>
          <p:cNvSpPr/>
          <p:nvPr/>
        </p:nvSpPr>
        <p:spPr>
          <a:xfrm>
            <a:off x="2003967" y="3731088"/>
            <a:ext cx="1109728" cy="755323"/>
          </a:xfrm>
          <a:custGeom>
            <a:avLst/>
            <a:gdLst>
              <a:gd name="connsiteX0" fmla="*/ 0 w 1361263"/>
              <a:gd name="connsiteY0" fmla="*/ 96990 h 969900"/>
              <a:gd name="connsiteX1" fmla="*/ 96990 w 1361263"/>
              <a:gd name="connsiteY1" fmla="*/ 0 h 969900"/>
              <a:gd name="connsiteX2" fmla="*/ 1264273 w 1361263"/>
              <a:gd name="connsiteY2" fmla="*/ 0 h 969900"/>
              <a:gd name="connsiteX3" fmla="*/ 1361263 w 1361263"/>
              <a:gd name="connsiteY3" fmla="*/ 96990 h 969900"/>
              <a:gd name="connsiteX4" fmla="*/ 1361263 w 1361263"/>
              <a:gd name="connsiteY4" fmla="*/ 872910 h 969900"/>
              <a:gd name="connsiteX5" fmla="*/ 1264273 w 1361263"/>
              <a:gd name="connsiteY5" fmla="*/ 969900 h 969900"/>
              <a:gd name="connsiteX6" fmla="*/ 96990 w 1361263"/>
              <a:gd name="connsiteY6" fmla="*/ 969900 h 969900"/>
              <a:gd name="connsiteX7" fmla="*/ 0 w 1361263"/>
              <a:gd name="connsiteY7" fmla="*/ 872910 h 969900"/>
              <a:gd name="connsiteX8" fmla="*/ 0 w 1361263"/>
              <a:gd name="connsiteY8" fmla="*/ 96990 h 969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1263" h="969900">
                <a:moveTo>
                  <a:pt x="0" y="96990"/>
                </a:moveTo>
                <a:cubicBezTo>
                  <a:pt x="0" y="43424"/>
                  <a:pt x="43424" y="0"/>
                  <a:pt x="96990" y="0"/>
                </a:cubicBezTo>
                <a:lnTo>
                  <a:pt x="1264273" y="0"/>
                </a:lnTo>
                <a:cubicBezTo>
                  <a:pt x="1317839" y="0"/>
                  <a:pt x="1361263" y="43424"/>
                  <a:pt x="1361263" y="96990"/>
                </a:cubicBezTo>
                <a:lnTo>
                  <a:pt x="1361263" y="872910"/>
                </a:lnTo>
                <a:cubicBezTo>
                  <a:pt x="1361263" y="926476"/>
                  <a:pt x="1317839" y="969900"/>
                  <a:pt x="1264273" y="969900"/>
                </a:cubicBezTo>
                <a:lnTo>
                  <a:pt x="96990" y="969900"/>
                </a:lnTo>
                <a:cubicBezTo>
                  <a:pt x="43424" y="969900"/>
                  <a:pt x="0" y="926476"/>
                  <a:pt x="0" y="872910"/>
                </a:cubicBezTo>
                <a:lnTo>
                  <a:pt x="0" y="96990"/>
                </a:lnTo>
                <a:close/>
              </a:path>
            </a:pathLst>
          </a:custGeom>
          <a:solidFill>
            <a:sysClr val="window" lastClr="FFFFFF">
              <a:hueOff val="0"/>
              <a:satOff val="0"/>
              <a:lumOff val="0"/>
              <a:alphaOff val="0"/>
            </a:sysClr>
          </a:solidFill>
          <a:ln w="25400" cap="flat" cmpd="sng" algn="ctr">
            <a:solidFill>
              <a:srgbClr val="006A71"/>
            </a:solidFill>
            <a:prstDash val="solid"/>
          </a:ln>
          <a:effectLst/>
        </p:spPr>
        <p:txBody>
          <a:bodyPr spcFirstLastPara="0" vert="horz" wrap="square" lIns="74127" tIns="74127" rIns="74127" bIns="74127" numCol="1" spcCol="1270" anchor="ctr" anchorCtr="0">
            <a:noAutofit/>
          </a:bodyPr>
          <a:lstStyle/>
          <a:p>
            <a:pPr marL="0" marR="0" lvl="0" indent="0" algn="ctr" defTabSz="533400" eaLnBrk="1" fontAlgn="auto" latinLnBrk="0" hangingPunct="1">
              <a:lnSpc>
                <a:spcPct val="90000"/>
              </a:lnSpc>
              <a:spcBef>
                <a:spcPct val="0"/>
              </a:spcBef>
              <a:spcAft>
                <a:spcPct val="35000"/>
              </a:spcAft>
              <a:buClrTx/>
              <a:buSzTx/>
              <a:buFontTx/>
              <a:buNone/>
              <a:tabLst/>
              <a:defRPr/>
            </a:pPr>
            <a:r>
              <a:rPr kumimoji="0" lang="en-GB" sz="1000" b="0" i="0" u="none" strike="noStrike" kern="0" cap="none" spc="0" normalizeH="0" baseline="0" noProof="0" dirty="0">
                <a:ln>
                  <a:noFill/>
                </a:ln>
                <a:solidFill>
                  <a:srgbClr val="454545">
                    <a:hueOff val="0"/>
                    <a:satOff val="0"/>
                    <a:lumOff val="0"/>
                    <a:alphaOff val="0"/>
                  </a:srgbClr>
                </a:solidFill>
                <a:effectLst/>
                <a:uLnTx/>
                <a:uFillTx/>
                <a:latin typeface="Calibri" panose="020F0502020204030204" pitchFamily="34" charset="0"/>
                <a:cs typeface="Calibri" panose="020F0502020204030204" pitchFamily="34" charset="0"/>
              </a:rPr>
              <a:t>Investing in research and innovation</a:t>
            </a:r>
          </a:p>
        </p:txBody>
      </p:sp>
      <p:sp>
        <p:nvSpPr>
          <p:cNvPr id="41" name="Freeform 64">
            <a:extLst>
              <a:ext uri="{FF2B5EF4-FFF2-40B4-BE49-F238E27FC236}">
                <a16:creationId xmlns="" xmlns:a16="http://schemas.microsoft.com/office/drawing/2014/main" id="{9E25122B-D222-4D52-88B5-B4DF320BA414}"/>
              </a:ext>
            </a:extLst>
          </p:cNvPr>
          <p:cNvSpPr/>
          <p:nvPr/>
        </p:nvSpPr>
        <p:spPr>
          <a:xfrm>
            <a:off x="2003967" y="2820950"/>
            <a:ext cx="1109728" cy="755323"/>
          </a:xfrm>
          <a:custGeom>
            <a:avLst/>
            <a:gdLst>
              <a:gd name="connsiteX0" fmla="*/ 0 w 1361263"/>
              <a:gd name="connsiteY0" fmla="*/ 96990 h 969900"/>
              <a:gd name="connsiteX1" fmla="*/ 96990 w 1361263"/>
              <a:gd name="connsiteY1" fmla="*/ 0 h 969900"/>
              <a:gd name="connsiteX2" fmla="*/ 1264273 w 1361263"/>
              <a:gd name="connsiteY2" fmla="*/ 0 h 969900"/>
              <a:gd name="connsiteX3" fmla="*/ 1361263 w 1361263"/>
              <a:gd name="connsiteY3" fmla="*/ 96990 h 969900"/>
              <a:gd name="connsiteX4" fmla="*/ 1361263 w 1361263"/>
              <a:gd name="connsiteY4" fmla="*/ 872910 h 969900"/>
              <a:gd name="connsiteX5" fmla="*/ 1264273 w 1361263"/>
              <a:gd name="connsiteY5" fmla="*/ 969900 h 969900"/>
              <a:gd name="connsiteX6" fmla="*/ 96990 w 1361263"/>
              <a:gd name="connsiteY6" fmla="*/ 969900 h 969900"/>
              <a:gd name="connsiteX7" fmla="*/ 0 w 1361263"/>
              <a:gd name="connsiteY7" fmla="*/ 872910 h 969900"/>
              <a:gd name="connsiteX8" fmla="*/ 0 w 1361263"/>
              <a:gd name="connsiteY8" fmla="*/ 96990 h 969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1263" h="969900">
                <a:moveTo>
                  <a:pt x="0" y="96990"/>
                </a:moveTo>
                <a:cubicBezTo>
                  <a:pt x="0" y="43424"/>
                  <a:pt x="43424" y="0"/>
                  <a:pt x="96990" y="0"/>
                </a:cubicBezTo>
                <a:lnTo>
                  <a:pt x="1264273" y="0"/>
                </a:lnTo>
                <a:cubicBezTo>
                  <a:pt x="1317839" y="0"/>
                  <a:pt x="1361263" y="43424"/>
                  <a:pt x="1361263" y="96990"/>
                </a:cubicBezTo>
                <a:lnTo>
                  <a:pt x="1361263" y="872910"/>
                </a:lnTo>
                <a:cubicBezTo>
                  <a:pt x="1361263" y="926476"/>
                  <a:pt x="1317839" y="969900"/>
                  <a:pt x="1264273" y="969900"/>
                </a:cubicBezTo>
                <a:lnTo>
                  <a:pt x="96990" y="969900"/>
                </a:lnTo>
                <a:cubicBezTo>
                  <a:pt x="43424" y="969900"/>
                  <a:pt x="0" y="926476"/>
                  <a:pt x="0" y="872910"/>
                </a:cubicBezTo>
                <a:lnTo>
                  <a:pt x="0" y="96990"/>
                </a:lnTo>
                <a:close/>
              </a:path>
            </a:pathLst>
          </a:custGeom>
          <a:solidFill>
            <a:sysClr val="window" lastClr="FFFFFF">
              <a:hueOff val="0"/>
              <a:satOff val="0"/>
              <a:lumOff val="0"/>
              <a:alphaOff val="0"/>
            </a:sysClr>
          </a:solidFill>
          <a:ln w="25400" cap="flat" cmpd="sng" algn="ctr">
            <a:solidFill>
              <a:srgbClr val="006A71"/>
            </a:solidFill>
            <a:prstDash val="solid"/>
          </a:ln>
          <a:effectLst/>
        </p:spPr>
        <p:txBody>
          <a:bodyPr spcFirstLastPara="0" vert="horz" wrap="square" lIns="74127" tIns="74127" rIns="74127" bIns="74127" numCol="1" spcCol="1270" anchor="ctr" anchorCtr="0">
            <a:noAutofit/>
          </a:bodyPr>
          <a:lstStyle/>
          <a:p>
            <a:pPr marL="0" marR="0" lvl="0" indent="0" algn="ctr" defTabSz="533400" eaLnBrk="1" fontAlgn="auto" latinLnBrk="0" hangingPunct="1">
              <a:lnSpc>
                <a:spcPct val="90000"/>
              </a:lnSpc>
              <a:spcBef>
                <a:spcPct val="0"/>
              </a:spcBef>
              <a:spcAft>
                <a:spcPts val="0"/>
              </a:spcAft>
              <a:buClrTx/>
              <a:buSzTx/>
              <a:buFontTx/>
              <a:buNone/>
              <a:tabLst/>
              <a:defRPr/>
            </a:pPr>
            <a:r>
              <a:rPr kumimoji="0" lang="en-GB" sz="1000" b="0" i="0" u="none" strike="noStrike" kern="0" cap="none" spc="0" normalizeH="0" baseline="0" noProof="0" dirty="0">
                <a:ln>
                  <a:noFill/>
                </a:ln>
                <a:solidFill>
                  <a:srgbClr val="454545">
                    <a:hueOff val="0"/>
                    <a:satOff val="0"/>
                    <a:lumOff val="0"/>
                    <a:alphaOff val="0"/>
                  </a:srgbClr>
                </a:solidFill>
                <a:effectLst/>
                <a:uLnTx/>
                <a:uFillTx/>
                <a:latin typeface="Calibri" panose="020F0502020204030204" pitchFamily="34" charset="0"/>
                <a:cs typeface="Calibri" panose="020F0502020204030204" pitchFamily="34" charset="0"/>
              </a:rPr>
              <a:t>Collaborative system leadership</a:t>
            </a:r>
          </a:p>
        </p:txBody>
      </p:sp>
      <p:sp>
        <p:nvSpPr>
          <p:cNvPr id="42" name="Freeform 66">
            <a:extLst>
              <a:ext uri="{FF2B5EF4-FFF2-40B4-BE49-F238E27FC236}">
                <a16:creationId xmlns="" xmlns:a16="http://schemas.microsoft.com/office/drawing/2014/main" id="{394B33AE-F3B7-45B2-9918-E11ADC1EAFB6}"/>
              </a:ext>
            </a:extLst>
          </p:cNvPr>
          <p:cNvSpPr/>
          <p:nvPr/>
        </p:nvSpPr>
        <p:spPr>
          <a:xfrm>
            <a:off x="2013445" y="1968728"/>
            <a:ext cx="1099496" cy="755323"/>
          </a:xfrm>
          <a:custGeom>
            <a:avLst/>
            <a:gdLst>
              <a:gd name="connsiteX0" fmla="*/ 0 w 1361263"/>
              <a:gd name="connsiteY0" fmla="*/ 96990 h 969900"/>
              <a:gd name="connsiteX1" fmla="*/ 96990 w 1361263"/>
              <a:gd name="connsiteY1" fmla="*/ 0 h 969900"/>
              <a:gd name="connsiteX2" fmla="*/ 1264273 w 1361263"/>
              <a:gd name="connsiteY2" fmla="*/ 0 h 969900"/>
              <a:gd name="connsiteX3" fmla="*/ 1361263 w 1361263"/>
              <a:gd name="connsiteY3" fmla="*/ 96990 h 969900"/>
              <a:gd name="connsiteX4" fmla="*/ 1361263 w 1361263"/>
              <a:gd name="connsiteY4" fmla="*/ 872910 h 969900"/>
              <a:gd name="connsiteX5" fmla="*/ 1264273 w 1361263"/>
              <a:gd name="connsiteY5" fmla="*/ 969900 h 969900"/>
              <a:gd name="connsiteX6" fmla="*/ 96990 w 1361263"/>
              <a:gd name="connsiteY6" fmla="*/ 969900 h 969900"/>
              <a:gd name="connsiteX7" fmla="*/ 0 w 1361263"/>
              <a:gd name="connsiteY7" fmla="*/ 872910 h 969900"/>
              <a:gd name="connsiteX8" fmla="*/ 0 w 1361263"/>
              <a:gd name="connsiteY8" fmla="*/ 96990 h 969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1263" h="969900">
                <a:moveTo>
                  <a:pt x="0" y="96990"/>
                </a:moveTo>
                <a:cubicBezTo>
                  <a:pt x="0" y="43424"/>
                  <a:pt x="43424" y="0"/>
                  <a:pt x="96990" y="0"/>
                </a:cubicBezTo>
                <a:lnTo>
                  <a:pt x="1264273" y="0"/>
                </a:lnTo>
                <a:cubicBezTo>
                  <a:pt x="1317839" y="0"/>
                  <a:pt x="1361263" y="43424"/>
                  <a:pt x="1361263" y="96990"/>
                </a:cubicBezTo>
                <a:lnTo>
                  <a:pt x="1361263" y="872910"/>
                </a:lnTo>
                <a:cubicBezTo>
                  <a:pt x="1361263" y="926476"/>
                  <a:pt x="1317839" y="969900"/>
                  <a:pt x="1264273" y="969900"/>
                </a:cubicBezTo>
                <a:lnTo>
                  <a:pt x="96990" y="969900"/>
                </a:lnTo>
                <a:cubicBezTo>
                  <a:pt x="43424" y="969900"/>
                  <a:pt x="0" y="926476"/>
                  <a:pt x="0" y="872910"/>
                </a:cubicBezTo>
                <a:lnTo>
                  <a:pt x="0" y="96990"/>
                </a:lnTo>
                <a:close/>
              </a:path>
            </a:pathLst>
          </a:custGeom>
          <a:solidFill>
            <a:sysClr val="window" lastClr="FFFFFF">
              <a:hueOff val="0"/>
              <a:satOff val="0"/>
              <a:lumOff val="0"/>
              <a:alphaOff val="0"/>
            </a:sysClr>
          </a:solidFill>
          <a:ln w="25400" cap="flat" cmpd="sng" algn="ctr">
            <a:solidFill>
              <a:srgbClr val="006A71"/>
            </a:solidFill>
            <a:prstDash val="solid"/>
          </a:ln>
          <a:effectLst/>
        </p:spPr>
        <p:txBody>
          <a:bodyPr spcFirstLastPara="0" vert="horz" wrap="square" lIns="74127" tIns="74127" rIns="74127" bIns="74127" numCol="1" spcCol="1270" anchor="ctr" anchorCtr="0">
            <a:noAutofit/>
          </a:bodyPr>
          <a:lstStyle/>
          <a:p>
            <a:pPr marL="0" marR="0" lvl="0" indent="0" algn="ctr" defTabSz="533400" eaLnBrk="1" fontAlgn="auto" latinLnBrk="0" hangingPunct="1">
              <a:lnSpc>
                <a:spcPct val="90000"/>
              </a:lnSpc>
              <a:spcBef>
                <a:spcPct val="0"/>
              </a:spcBef>
              <a:spcAft>
                <a:spcPct val="35000"/>
              </a:spcAft>
              <a:buClrTx/>
              <a:buSzTx/>
              <a:buFontTx/>
              <a:buNone/>
              <a:tabLst/>
              <a:defRPr/>
            </a:pPr>
            <a:r>
              <a:rPr kumimoji="0" lang="en-GB" sz="1000" b="0" i="0" u="none" strike="noStrike" kern="0" cap="none" spc="0" normalizeH="0" baseline="0" noProof="0" dirty="0">
                <a:ln>
                  <a:noFill/>
                </a:ln>
                <a:solidFill>
                  <a:srgbClr val="454545">
                    <a:hueOff val="0"/>
                    <a:satOff val="0"/>
                    <a:lumOff val="0"/>
                    <a:alphaOff val="0"/>
                  </a:srgbClr>
                </a:solidFill>
                <a:effectLst/>
                <a:uLnTx/>
                <a:uFillTx/>
                <a:latin typeface="Calibri" panose="020F0502020204030204" pitchFamily="34" charset="0"/>
                <a:cs typeface="Calibri" panose="020F0502020204030204" pitchFamily="34" charset="0"/>
              </a:rPr>
              <a:t>Implementing CCC Liverpool and our new clinical model</a:t>
            </a:r>
          </a:p>
        </p:txBody>
      </p:sp>
      <p:sp>
        <p:nvSpPr>
          <p:cNvPr id="43" name="Freeform 63">
            <a:extLst>
              <a:ext uri="{FF2B5EF4-FFF2-40B4-BE49-F238E27FC236}">
                <a16:creationId xmlns="" xmlns:a16="http://schemas.microsoft.com/office/drawing/2014/main" id="{15C31A07-7525-4290-A5EC-E7A289BF1405}"/>
              </a:ext>
            </a:extLst>
          </p:cNvPr>
          <p:cNvSpPr/>
          <p:nvPr/>
        </p:nvSpPr>
        <p:spPr>
          <a:xfrm>
            <a:off x="1989159" y="4616007"/>
            <a:ext cx="1109728" cy="755323"/>
          </a:xfrm>
          <a:custGeom>
            <a:avLst/>
            <a:gdLst>
              <a:gd name="connsiteX0" fmla="*/ 0 w 1361263"/>
              <a:gd name="connsiteY0" fmla="*/ 96990 h 969900"/>
              <a:gd name="connsiteX1" fmla="*/ 96990 w 1361263"/>
              <a:gd name="connsiteY1" fmla="*/ 0 h 969900"/>
              <a:gd name="connsiteX2" fmla="*/ 1264273 w 1361263"/>
              <a:gd name="connsiteY2" fmla="*/ 0 h 969900"/>
              <a:gd name="connsiteX3" fmla="*/ 1361263 w 1361263"/>
              <a:gd name="connsiteY3" fmla="*/ 96990 h 969900"/>
              <a:gd name="connsiteX4" fmla="*/ 1361263 w 1361263"/>
              <a:gd name="connsiteY4" fmla="*/ 872910 h 969900"/>
              <a:gd name="connsiteX5" fmla="*/ 1264273 w 1361263"/>
              <a:gd name="connsiteY5" fmla="*/ 969900 h 969900"/>
              <a:gd name="connsiteX6" fmla="*/ 96990 w 1361263"/>
              <a:gd name="connsiteY6" fmla="*/ 969900 h 969900"/>
              <a:gd name="connsiteX7" fmla="*/ 0 w 1361263"/>
              <a:gd name="connsiteY7" fmla="*/ 872910 h 969900"/>
              <a:gd name="connsiteX8" fmla="*/ 0 w 1361263"/>
              <a:gd name="connsiteY8" fmla="*/ 96990 h 969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1263" h="969900">
                <a:moveTo>
                  <a:pt x="0" y="96990"/>
                </a:moveTo>
                <a:cubicBezTo>
                  <a:pt x="0" y="43424"/>
                  <a:pt x="43424" y="0"/>
                  <a:pt x="96990" y="0"/>
                </a:cubicBezTo>
                <a:lnTo>
                  <a:pt x="1264273" y="0"/>
                </a:lnTo>
                <a:cubicBezTo>
                  <a:pt x="1317839" y="0"/>
                  <a:pt x="1361263" y="43424"/>
                  <a:pt x="1361263" y="96990"/>
                </a:cubicBezTo>
                <a:lnTo>
                  <a:pt x="1361263" y="872910"/>
                </a:lnTo>
                <a:cubicBezTo>
                  <a:pt x="1361263" y="926476"/>
                  <a:pt x="1317839" y="969900"/>
                  <a:pt x="1264273" y="969900"/>
                </a:cubicBezTo>
                <a:lnTo>
                  <a:pt x="96990" y="969900"/>
                </a:lnTo>
                <a:cubicBezTo>
                  <a:pt x="43424" y="969900"/>
                  <a:pt x="0" y="926476"/>
                  <a:pt x="0" y="872910"/>
                </a:cubicBezTo>
                <a:lnTo>
                  <a:pt x="0" y="96990"/>
                </a:lnTo>
                <a:close/>
              </a:path>
            </a:pathLst>
          </a:custGeom>
          <a:solidFill>
            <a:sysClr val="window" lastClr="FFFFFF">
              <a:hueOff val="0"/>
              <a:satOff val="0"/>
              <a:lumOff val="0"/>
              <a:alphaOff val="0"/>
            </a:sysClr>
          </a:solidFill>
          <a:ln w="25400" cap="flat" cmpd="sng" algn="ctr">
            <a:solidFill>
              <a:srgbClr val="006A71"/>
            </a:solidFill>
            <a:prstDash val="solid"/>
          </a:ln>
          <a:effectLst/>
        </p:spPr>
        <p:txBody>
          <a:bodyPr spcFirstLastPara="0" vert="horz" wrap="square" lIns="0" tIns="36000" rIns="0" bIns="36000" numCol="1" spcCol="1270" anchor="ctr" anchorCtr="0">
            <a:noAutofit/>
          </a:bodyPr>
          <a:lstStyle/>
          <a:p>
            <a:pPr marL="0" marR="0" lvl="0" indent="0" algn="ctr" defTabSz="533400" eaLnBrk="1" fontAlgn="auto" latinLnBrk="0" hangingPunct="1">
              <a:lnSpc>
                <a:spcPct val="90000"/>
              </a:lnSpc>
              <a:spcBef>
                <a:spcPct val="0"/>
              </a:spcBef>
              <a:spcAft>
                <a:spcPct val="35000"/>
              </a:spcAft>
              <a:buClrTx/>
              <a:buSzTx/>
              <a:buFontTx/>
              <a:buNone/>
              <a:tabLst/>
              <a:defRPr/>
            </a:pPr>
            <a:r>
              <a:rPr kumimoji="0" lang="en-GB" sz="1000" b="0" i="0" u="none" strike="noStrike" kern="0" cap="none" spc="0" normalizeH="0" baseline="0" noProof="0" dirty="0">
                <a:ln>
                  <a:noFill/>
                </a:ln>
                <a:solidFill>
                  <a:srgbClr val="454545">
                    <a:hueOff val="0"/>
                    <a:satOff val="0"/>
                    <a:lumOff val="0"/>
                    <a:alphaOff val="0"/>
                  </a:srgbClr>
                </a:solidFill>
                <a:effectLst/>
                <a:uLnTx/>
                <a:uFillTx/>
                <a:latin typeface="Calibri" panose="020F0502020204030204" pitchFamily="34" charset="0"/>
                <a:cs typeface="Calibri" panose="020F0502020204030204" pitchFamily="34" charset="0"/>
              </a:rPr>
              <a:t>Developing our outstanding staff</a:t>
            </a:r>
          </a:p>
        </p:txBody>
      </p:sp>
      <p:sp>
        <p:nvSpPr>
          <p:cNvPr id="55" name="Freeform 63">
            <a:extLst>
              <a:ext uri="{FF2B5EF4-FFF2-40B4-BE49-F238E27FC236}">
                <a16:creationId xmlns="" xmlns:a16="http://schemas.microsoft.com/office/drawing/2014/main" id="{4C3745F5-0C0A-478F-8C47-E9FE9E42E2A8}"/>
              </a:ext>
            </a:extLst>
          </p:cNvPr>
          <p:cNvSpPr/>
          <p:nvPr/>
        </p:nvSpPr>
        <p:spPr>
          <a:xfrm>
            <a:off x="584379" y="5260781"/>
            <a:ext cx="1109728" cy="755323"/>
          </a:xfrm>
          <a:custGeom>
            <a:avLst/>
            <a:gdLst>
              <a:gd name="connsiteX0" fmla="*/ 0 w 1361263"/>
              <a:gd name="connsiteY0" fmla="*/ 96990 h 969900"/>
              <a:gd name="connsiteX1" fmla="*/ 96990 w 1361263"/>
              <a:gd name="connsiteY1" fmla="*/ 0 h 969900"/>
              <a:gd name="connsiteX2" fmla="*/ 1264273 w 1361263"/>
              <a:gd name="connsiteY2" fmla="*/ 0 h 969900"/>
              <a:gd name="connsiteX3" fmla="*/ 1361263 w 1361263"/>
              <a:gd name="connsiteY3" fmla="*/ 96990 h 969900"/>
              <a:gd name="connsiteX4" fmla="*/ 1361263 w 1361263"/>
              <a:gd name="connsiteY4" fmla="*/ 872910 h 969900"/>
              <a:gd name="connsiteX5" fmla="*/ 1264273 w 1361263"/>
              <a:gd name="connsiteY5" fmla="*/ 969900 h 969900"/>
              <a:gd name="connsiteX6" fmla="*/ 96990 w 1361263"/>
              <a:gd name="connsiteY6" fmla="*/ 969900 h 969900"/>
              <a:gd name="connsiteX7" fmla="*/ 0 w 1361263"/>
              <a:gd name="connsiteY7" fmla="*/ 872910 h 969900"/>
              <a:gd name="connsiteX8" fmla="*/ 0 w 1361263"/>
              <a:gd name="connsiteY8" fmla="*/ 96990 h 969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1263" h="969900">
                <a:moveTo>
                  <a:pt x="0" y="96990"/>
                </a:moveTo>
                <a:cubicBezTo>
                  <a:pt x="0" y="43424"/>
                  <a:pt x="43424" y="0"/>
                  <a:pt x="96990" y="0"/>
                </a:cubicBezTo>
                <a:lnTo>
                  <a:pt x="1264273" y="0"/>
                </a:lnTo>
                <a:cubicBezTo>
                  <a:pt x="1317839" y="0"/>
                  <a:pt x="1361263" y="43424"/>
                  <a:pt x="1361263" y="96990"/>
                </a:cubicBezTo>
                <a:lnTo>
                  <a:pt x="1361263" y="872910"/>
                </a:lnTo>
                <a:cubicBezTo>
                  <a:pt x="1361263" y="926476"/>
                  <a:pt x="1317839" y="969900"/>
                  <a:pt x="1264273" y="969900"/>
                </a:cubicBezTo>
                <a:lnTo>
                  <a:pt x="96990" y="969900"/>
                </a:lnTo>
                <a:cubicBezTo>
                  <a:pt x="43424" y="969900"/>
                  <a:pt x="0" y="926476"/>
                  <a:pt x="0" y="872910"/>
                </a:cubicBezTo>
                <a:lnTo>
                  <a:pt x="0" y="96990"/>
                </a:lnTo>
                <a:close/>
              </a:path>
            </a:pathLst>
          </a:custGeom>
          <a:solidFill>
            <a:sysClr val="window" lastClr="FFFFFF">
              <a:hueOff val="0"/>
              <a:satOff val="0"/>
              <a:lumOff val="0"/>
              <a:alphaOff val="0"/>
            </a:sysClr>
          </a:solidFill>
          <a:ln w="25400" cap="flat" cmpd="sng" algn="ctr">
            <a:solidFill>
              <a:srgbClr val="006A71"/>
            </a:solidFill>
            <a:prstDash val="solid"/>
          </a:ln>
          <a:effectLst/>
        </p:spPr>
        <p:txBody>
          <a:bodyPr spcFirstLastPara="0" vert="horz" wrap="square" lIns="74127" tIns="74127" rIns="74127" bIns="74127" numCol="1" spcCol="1270" anchor="ctr" anchorCtr="0">
            <a:noAutofit/>
          </a:bodyPr>
          <a:lstStyle/>
          <a:p>
            <a:pPr marL="0" marR="0" lvl="0" indent="0" algn="ctr" defTabSz="533400" eaLnBrk="1" fontAlgn="auto" latinLnBrk="0" hangingPunct="1">
              <a:lnSpc>
                <a:spcPct val="90000"/>
              </a:lnSpc>
              <a:spcBef>
                <a:spcPct val="0"/>
              </a:spcBef>
              <a:spcAft>
                <a:spcPct val="35000"/>
              </a:spcAft>
              <a:buClrTx/>
              <a:buSzTx/>
              <a:buFontTx/>
              <a:buNone/>
              <a:tabLst/>
              <a:defRPr/>
            </a:pPr>
            <a:r>
              <a:rPr lang="en-GB" sz="1000" kern="0" dirty="0">
                <a:solidFill>
                  <a:srgbClr val="454545">
                    <a:hueOff val="0"/>
                    <a:satOff val="0"/>
                    <a:lumOff val="0"/>
                    <a:alphaOff val="0"/>
                  </a:srgbClr>
                </a:solidFill>
                <a:latin typeface="Calibri" panose="020F0502020204030204" pitchFamily="34" charset="0"/>
                <a:cs typeface="Calibri" panose="020F0502020204030204" pitchFamily="34" charset="0"/>
              </a:rPr>
              <a:t>Research portfolio and treatment innovation</a:t>
            </a:r>
            <a:endParaRPr kumimoji="0" lang="en-GB" sz="1000" b="0" i="0" u="none" strike="noStrike" kern="0" cap="none" spc="0" normalizeH="0" baseline="0" noProof="0" dirty="0">
              <a:ln>
                <a:noFill/>
              </a:ln>
              <a:solidFill>
                <a:srgbClr val="454545">
                  <a:hueOff val="0"/>
                  <a:satOff val="0"/>
                  <a:lumOff val="0"/>
                  <a:alphaOff val="0"/>
                </a:srgbClr>
              </a:solidFill>
              <a:effectLst/>
              <a:uLnTx/>
              <a:uFillTx/>
              <a:latin typeface="Calibri" panose="020F0502020204030204" pitchFamily="34" charset="0"/>
              <a:cs typeface="Calibri" panose="020F0502020204030204" pitchFamily="34" charset="0"/>
            </a:endParaRPr>
          </a:p>
        </p:txBody>
      </p:sp>
      <p:sp>
        <p:nvSpPr>
          <p:cNvPr id="57" name="Freeform 58">
            <a:extLst>
              <a:ext uri="{FF2B5EF4-FFF2-40B4-BE49-F238E27FC236}">
                <a16:creationId xmlns="" xmlns:a16="http://schemas.microsoft.com/office/drawing/2014/main" id="{F1E49B6A-A265-49F2-8A2F-65E06F634678}"/>
              </a:ext>
            </a:extLst>
          </p:cNvPr>
          <p:cNvSpPr/>
          <p:nvPr/>
        </p:nvSpPr>
        <p:spPr>
          <a:xfrm>
            <a:off x="4641925" y="5233518"/>
            <a:ext cx="1109728" cy="755323"/>
          </a:xfrm>
          <a:custGeom>
            <a:avLst/>
            <a:gdLst>
              <a:gd name="connsiteX0" fmla="*/ 0 w 1361263"/>
              <a:gd name="connsiteY0" fmla="*/ 96990 h 969900"/>
              <a:gd name="connsiteX1" fmla="*/ 96990 w 1361263"/>
              <a:gd name="connsiteY1" fmla="*/ 0 h 969900"/>
              <a:gd name="connsiteX2" fmla="*/ 1264273 w 1361263"/>
              <a:gd name="connsiteY2" fmla="*/ 0 h 969900"/>
              <a:gd name="connsiteX3" fmla="*/ 1361263 w 1361263"/>
              <a:gd name="connsiteY3" fmla="*/ 96990 h 969900"/>
              <a:gd name="connsiteX4" fmla="*/ 1361263 w 1361263"/>
              <a:gd name="connsiteY4" fmla="*/ 872910 h 969900"/>
              <a:gd name="connsiteX5" fmla="*/ 1264273 w 1361263"/>
              <a:gd name="connsiteY5" fmla="*/ 969900 h 969900"/>
              <a:gd name="connsiteX6" fmla="*/ 96990 w 1361263"/>
              <a:gd name="connsiteY6" fmla="*/ 969900 h 969900"/>
              <a:gd name="connsiteX7" fmla="*/ 0 w 1361263"/>
              <a:gd name="connsiteY7" fmla="*/ 872910 h 969900"/>
              <a:gd name="connsiteX8" fmla="*/ 0 w 1361263"/>
              <a:gd name="connsiteY8" fmla="*/ 96990 h 969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1263" h="969900">
                <a:moveTo>
                  <a:pt x="0" y="96990"/>
                </a:moveTo>
                <a:cubicBezTo>
                  <a:pt x="0" y="43424"/>
                  <a:pt x="43424" y="0"/>
                  <a:pt x="96990" y="0"/>
                </a:cubicBezTo>
                <a:lnTo>
                  <a:pt x="1264273" y="0"/>
                </a:lnTo>
                <a:cubicBezTo>
                  <a:pt x="1317839" y="0"/>
                  <a:pt x="1361263" y="43424"/>
                  <a:pt x="1361263" y="96990"/>
                </a:cubicBezTo>
                <a:lnTo>
                  <a:pt x="1361263" y="872910"/>
                </a:lnTo>
                <a:cubicBezTo>
                  <a:pt x="1361263" y="926476"/>
                  <a:pt x="1317839" y="969900"/>
                  <a:pt x="1264273" y="969900"/>
                </a:cubicBezTo>
                <a:lnTo>
                  <a:pt x="96990" y="969900"/>
                </a:lnTo>
                <a:cubicBezTo>
                  <a:pt x="43424" y="969900"/>
                  <a:pt x="0" y="926476"/>
                  <a:pt x="0" y="872910"/>
                </a:cubicBezTo>
                <a:lnTo>
                  <a:pt x="0" y="96990"/>
                </a:lnTo>
                <a:close/>
              </a:path>
            </a:pathLst>
          </a:custGeom>
          <a:solidFill>
            <a:sysClr val="window" lastClr="FFFFFF">
              <a:hueOff val="0"/>
              <a:satOff val="0"/>
              <a:lumOff val="0"/>
              <a:alphaOff val="0"/>
            </a:sysClr>
          </a:solidFill>
          <a:ln w="25400" cap="flat" cmpd="sng" algn="ctr">
            <a:solidFill>
              <a:srgbClr val="006A71"/>
            </a:solidFill>
            <a:prstDash val="solid"/>
          </a:ln>
          <a:effectLst/>
        </p:spPr>
        <p:txBody>
          <a:bodyPr spcFirstLastPara="0" vert="horz" wrap="square" lIns="74127" tIns="74127" rIns="74127" bIns="74127" numCol="1" spcCol="1270" anchor="ctr" anchorCtr="0">
            <a:noAutofit/>
          </a:bodyPr>
          <a:lstStyle/>
          <a:p>
            <a:pPr algn="ctr" defTabSz="533400">
              <a:lnSpc>
                <a:spcPct val="90000"/>
              </a:lnSpc>
              <a:spcBef>
                <a:spcPct val="0"/>
              </a:spcBef>
              <a:spcAft>
                <a:spcPct val="35000"/>
              </a:spcAft>
              <a:defRPr/>
            </a:pPr>
            <a:r>
              <a:rPr lang="en-GB" sz="1000" kern="0" dirty="0">
                <a:latin typeface="Calibri" panose="020F0502020204030204" pitchFamily="34" charset="0"/>
                <a:cs typeface="Calibri" panose="020F0502020204030204" pitchFamily="34" charset="0"/>
              </a:rPr>
              <a:t>Patient experience top 10%</a:t>
            </a:r>
          </a:p>
        </p:txBody>
      </p:sp>
      <p:sp>
        <p:nvSpPr>
          <p:cNvPr id="58" name="Freeform 78">
            <a:extLst>
              <a:ext uri="{FF2B5EF4-FFF2-40B4-BE49-F238E27FC236}">
                <a16:creationId xmlns="" xmlns:a16="http://schemas.microsoft.com/office/drawing/2014/main" id="{18FCFD24-F2B6-4E9E-BBF4-E297EEE0F9CF}"/>
              </a:ext>
            </a:extLst>
          </p:cNvPr>
          <p:cNvSpPr/>
          <p:nvPr/>
        </p:nvSpPr>
        <p:spPr>
          <a:xfrm>
            <a:off x="3431820" y="5230741"/>
            <a:ext cx="1109728" cy="755323"/>
          </a:xfrm>
          <a:custGeom>
            <a:avLst/>
            <a:gdLst>
              <a:gd name="connsiteX0" fmla="*/ 0 w 1361263"/>
              <a:gd name="connsiteY0" fmla="*/ 96990 h 969900"/>
              <a:gd name="connsiteX1" fmla="*/ 96990 w 1361263"/>
              <a:gd name="connsiteY1" fmla="*/ 0 h 969900"/>
              <a:gd name="connsiteX2" fmla="*/ 1264273 w 1361263"/>
              <a:gd name="connsiteY2" fmla="*/ 0 h 969900"/>
              <a:gd name="connsiteX3" fmla="*/ 1361263 w 1361263"/>
              <a:gd name="connsiteY3" fmla="*/ 96990 h 969900"/>
              <a:gd name="connsiteX4" fmla="*/ 1361263 w 1361263"/>
              <a:gd name="connsiteY4" fmla="*/ 872910 h 969900"/>
              <a:gd name="connsiteX5" fmla="*/ 1264273 w 1361263"/>
              <a:gd name="connsiteY5" fmla="*/ 969900 h 969900"/>
              <a:gd name="connsiteX6" fmla="*/ 96990 w 1361263"/>
              <a:gd name="connsiteY6" fmla="*/ 969900 h 969900"/>
              <a:gd name="connsiteX7" fmla="*/ 0 w 1361263"/>
              <a:gd name="connsiteY7" fmla="*/ 872910 h 969900"/>
              <a:gd name="connsiteX8" fmla="*/ 0 w 1361263"/>
              <a:gd name="connsiteY8" fmla="*/ 96990 h 969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1263" h="969900">
                <a:moveTo>
                  <a:pt x="0" y="96990"/>
                </a:moveTo>
                <a:cubicBezTo>
                  <a:pt x="0" y="43424"/>
                  <a:pt x="43424" y="0"/>
                  <a:pt x="96990" y="0"/>
                </a:cubicBezTo>
                <a:lnTo>
                  <a:pt x="1264273" y="0"/>
                </a:lnTo>
                <a:cubicBezTo>
                  <a:pt x="1317839" y="0"/>
                  <a:pt x="1361263" y="43424"/>
                  <a:pt x="1361263" y="96990"/>
                </a:cubicBezTo>
                <a:lnTo>
                  <a:pt x="1361263" y="872910"/>
                </a:lnTo>
                <a:cubicBezTo>
                  <a:pt x="1361263" y="926476"/>
                  <a:pt x="1317839" y="969900"/>
                  <a:pt x="1264273" y="969900"/>
                </a:cubicBezTo>
                <a:lnTo>
                  <a:pt x="96990" y="969900"/>
                </a:lnTo>
                <a:cubicBezTo>
                  <a:pt x="43424" y="969900"/>
                  <a:pt x="0" y="926476"/>
                  <a:pt x="0" y="872910"/>
                </a:cubicBezTo>
                <a:lnTo>
                  <a:pt x="0" y="96990"/>
                </a:lnTo>
                <a:close/>
              </a:path>
            </a:pathLst>
          </a:custGeom>
          <a:solidFill>
            <a:sysClr val="window" lastClr="FFFFFF">
              <a:hueOff val="0"/>
              <a:satOff val="0"/>
              <a:lumOff val="0"/>
              <a:alphaOff val="0"/>
            </a:sysClr>
          </a:solidFill>
          <a:ln w="25400" cap="flat" cmpd="sng" algn="ctr">
            <a:solidFill>
              <a:srgbClr val="006A71"/>
            </a:solidFill>
            <a:prstDash val="solid"/>
          </a:ln>
          <a:effectLst/>
        </p:spPr>
        <p:txBody>
          <a:bodyPr spcFirstLastPara="0" vert="horz" wrap="square" lIns="74127" tIns="74127" rIns="74127" bIns="74127" numCol="1" spcCol="1270" anchor="ctr" anchorCtr="0">
            <a:noAutofit/>
          </a:bodyPr>
          <a:lstStyle/>
          <a:p>
            <a:pPr marL="0" marR="0" lvl="0" indent="0" algn="ctr" defTabSz="533400" eaLnBrk="1" fontAlgn="auto" latinLnBrk="0" hangingPunct="1">
              <a:lnSpc>
                <a:spcPct val="90000"/>
              </a:lnSpc>
              <a:spcBef>
                <a:spcPct val="0"/>
              </a:spcBef>
              <a:spcAft>
                <a:spcPct val="35000"/>
              </a:spcAft>
              <a:buClrTx/>
              <a:buSzTx/>
              <a:buFontTx/>
              <a:buNone/>
              <a:tabLst/>
              <a:defRPr/>
            </a:pPr>
            <a:r>
              <a:rPr lang="en-GB" sz="1000" kern="0" dirty="0">
                <a:latin typeface="Calibri" panose="020F0502020204030204" pitchFamily="34" charset="0"/>
                <a:cs typeface="Calibri" panose="020F0502020204030204" pitchFamily="34" charset="0"/>
              </a:rPr>
              <a:t>Better </a:t>
            </a:r>
            <a:r>
              <a:rPr lang="en-GB" sz="1000" kern="0" noProof="0" dirty="0">
                <a:latin typeface="Calibri" panose="020F0502020204030204" pitchFamily="34" charset="0"/>
                <a:cs typeface="Calibri" panose="020F0502020204030204" pitchFamily="34" charset="0"/>
              </a:rPr>
              <a:t> Collaborative System Leadership</a:t>
            </a:r>
            <a:endParaRPr kumimoji="0" lang="en-GB" sz="1000" b="0" i="0" u="none" strike="noStrike" kern="0" cap="none" spc="0" normalizeH="0" baseline="0" noProof="0" dirty="0">
              <a:ln>
                <a:noFill/>
              </a:ln>
              <a:effectLst/>
              <a:uLnTx/>
              <a:uFillTx/>
              <a:latin typeface="Calibri" panose="020F0502020204030204" pitchFamily="34" charset="0"/>
              <a:cs typeface="Calibri" panose="020F0502020204030204" pitchFamily="34" charset="0"/>
            </a:endParaRPr>
          </a:p>
        </p:txBody>
      </p:sp>
      <p:sp>
        <p:nvSpPr>
          <p:cNvPr id="59" name="Freeform 73">
            <a:extLst>
              <a:ext uri="{FF2B5EF4-FFF2-40B4-BE49-F238E27FC236}">
                <a16:creationId xmlns="" xmlns:a16="http://schemas.microsoft.com/office/drawing/2014/main" id="{13225CEF-906B-4AC1-B3A4-ED381FFD07FE}"/>
              </a:ext>
            </a:extLst>
          </p:cNvPr>
          <p:cNvSpPr/>
          <p:nvPr/>
        </p:nvSpPr>
        <p:spPr>
          <a:xfrm>
            <a:off x="7334040" y="2579144"/>
            <a:ext cx="1109728" cy="755323"/>
          </a:xfrm>
          <a:custGeom>
            <a:avLst/>
            <a:gdLst>
              <a:gd name="connsiteX0" fmla="*/ 0 w 1361263"/>
              <a:gd name="connsiteY0" fmla="*/ 96990 h 969900"/>
              <a:gd name="connsiteX1" fmla="*/ 96990 w 1361263"/>
              <a:gd name="connsiteY1" fmla="*/ 0 h 969900"/>
              <a:gd name="connsiteX2" fmla="*/ 1264273 w 1361263"/>
              <a:gd name="connsiteY2" fmla="*/ 0 h 969900"/>
              <a:gd name="connsiteX3" fmla="*/ 1361263 w 1361263"/>
              <a:gd name="connsiteY3" fmla="*/ 96990 h 969900"/>
              <a:gd name="connsiteX4" fmla="*/ 1361263 w 1361263"/>
              <a:gd name="connsiteY4" fmla="*/ 872910 h 969900"/>
              <a:gd name="connsiteX5" fmla="*/ 1264273 w 1361263"/>
              <a:gd name="connsiteY5" fmla="*/ 969900 h 969900"/>
              <a:gd name="connsiteX6" fmla="*/ 96990 w 1361263"/>
              <a:gd name="connsiteY6" fmla="*/ 969900 h 969900"/>
              <a:gd name="connsiteX7" fmla="*/ 0 w 1361263"/>
              <a:gd name="connsiteY7" fmla="*/ 872910 h 969900"/>
              <a:gd name="connsiteX8" fmla="*/ 0 w 1361263"/>
              <a:gd name="connsiteY8" fmla="*/ 96990 h 969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1263" h="969900">
                <a:moveTo>
                  <a:pt x="0" y="96990"/>
                </a:moveTo>
                <a:cubicBezTo>
                  <a:pt x="0" y="43424"/>
                  <a:pt x="43424" y="0"/>
                  <a:pt x="96990" y="0"/>
                </a:cubicBezTo>
                <a:lnTo>
                  <a:pt x="1264273" y="0"/>
                </a:lnTo>
                <a:cubicBezTo>
                  <a:pt x="1317839" y="0"/>
                  <a:pt x="1361263" y="43424"/>
                  <a:pt x="1361263" y="96990"/>
                </a:cubicBezTo>
                <a:lnTo>
                  <a:pt x="1361263" y="872910"/>
                </a:lnTo>
                <a:cubicBezTo>
                  <a:pt x="1361263" y="926476"/>
                  <a:pt x="1317839" y="969900"/>
                  <a:pt x="1264273" y="969900"/>
                </a:cubicBezTo>
                <a:lnTo>
                  <a:pt x="96990" y="969900"/>
                </a:lnTo>
                <a:cubicBezTo>
                  <a:pt x="43424" y="969900"/>
                  <a:pt x="0" y="926476"/>
                  <a:pt x="0" y="872910"/>
                </a:cubicBezTo>
                <a:lnTo>
                  <a:pt x="0" y="96990"/>
                </a:lnTo>
                <a:close/>
              </a:path>
            </a:pathLst>
          </a:custGeom>
          <a:solidFill>
            <a:schemeClr val="bg1"/>
          </a:solidFill>
          <a:ln w="25400" cap="flat" cmpd="sng" algn="ctr">
            <a:solidFill>
              <a:srgbClr val="006A71"/>
            </a:solidFill>
            <a:prstDash val="solid"/>
          </a:ln>
          <a:effectLst/>
        </p:spPr>
        <p:txBody>
          <a:bodyPr spcFirstLastPara="0" vert="horz" wrap="square" lIns="36000" tIns="74127" rIns="36000" bIns="74127" numCol="1" spcCol="1270" anchor="ctr" anchorCtr="0">
            <a:noAutofit/>
          </a:bodyPr>
          <a:lstStyle/>
          <a:p>
            <a:pPr marR="0" lvl="0" indent="0" algn="ctr" defTabSz="533400" fontAlgn="auto">
              <a:lnSpc>
                <a:spcPct val="90000"/>
              </a:lnSpc>
              <a:spcBef>
                <a:spcPct val="0"/>
              </a:spcBef>
              <a:spcAft>
                <a:spcPct val="35000"/>
              </a:spcAft>
              <a:buClrTx/>
              <a:buSzTx/>
              <a:buFontTx/>
              <a:buNone/>
              <a:tabLst/>
              <a:defRPr/>
            </a:pPr>
            <a:r>
              <a:rPr lang="en-GB" sz="1000" kern="0" dirty="0">
                <a:latin typeface="Calibri" panose="020F0502020204030204" pitchFamily="34" charset="0"/>
                <a:cs typeface="Calibri" panose="020F0502020204030204" pitchFamily="34" charset="0"/>
              </a:rPr>
              <a:t>CCC recognised as Outstanding by CQC – particularly ‘safe’ and ‘effective’ domains</a:t>
            </a:r>
          </a:p>
        </p:txBody>
      </p:sp>
      <p:sp>
        <p:nvSpPr>
          <p:cNvPr id="60" name="Freeform 74">
            <a:extLst>
              <a:ext uri="{FF2B5EF4-FFF2-40B4-BE49-F238E27FC236}">
                <a16:creationId xmlns="" xmlns:a16="http://schemas.microsoft.com/office/drawing/2014/main" id="{66B201C5-20E0-430F-95B3-B16BE08A0371}"/>
              </a:ext>
            </a:extLst>
          </p:cNvPr>
          <p:cNvSpPr/>
          <p:nvPr/>
        </p:nvSpPr>
        <p:spPr>
          <a:xfrm>
            <a:off x="6028781" y="2573876"/>
            <a:ext cx="1109728" cy="755323"/>
          </a:xfrm>
          <a:custGeom>
            <a:avLst/>
            <a:gdLst>
              <a:gd name="connsiteX0" fmla="*/ 0 w 1361263"/>
              <a:gd name="connsiteY0" fmla="*/ 96990 h 969900"/>
              <a:gd name="connsiteX1" fmla="*/ 96990 w 1361263"/>
              <a:gd name="connsiteY1" fmla="*/ 0 h 969900"/>
              <a:gd name="connsiteX2" fmla="*/ 1264273 w 1361263"/>
              <a:gd name="connsiteY2" fmla="*/ 0 h 969900"/>
              <a:gd name="connsiteX3" fmla="*/ 1361263 w 1361263"/>
              <a:gd name="connsiteY3" fmla="*/ 96990 h 969900"/>
              <a:gd name="connsiteX4" fmla="*/ 1361263 w 1361263"/>
              <a:gd name="connsiteY4" fmla="*/ 872910 h 969900"/>
              <a:gd name="connsiteX5" fmla="*/ 1264273 w 1361263"/>
              <a:gd name="connsiteY5" fmla="*/ 969900 h 969900"/>
              <a:gd name="connsiteX6" fmla="*/ 96990 w 1361263"/>
              <a:gd name="connsiteY6" fmla="*/ 969900 h 969900"/>
              <a:gd name="connsiteX7" fmla="*/ 0 w 1361263"/>
              <a:gd name="connsiteY7" fmla="*/ 872910 h 969900"/>
              <a:gd name="connsiteX8" fmla="*/ 0 w 1361263"/>
              <a:gd name="connsiteY8" fmla="*/ 96990 h 969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1263" h="969900">
                <a:moveTo>
                  <a:pt x="0" y="96990"/>
                </a:moveTo>
                <a:cubicBezTo>
                  <a:pt x="0" y="43424"/>
                  <a:pt x="43424" y="0"/>
                  <a:pt x="96990" y="0"/>
                </a:cubicBezTo>
                <a:lnTo>
                  <a:pt x="1264273" y="0"/>
                </a:lnTo>
                <a:cubicBezTo>
                  <a:pt x="1317839" y="0"/>
                  <a:pt x="1361263" y="43424"/>
                  <a:pt x="1361263" y="96990"/>
                </a:cubicBezTo>
                <a:lnTo>
                  <a:pt x="1361263" y="872910"/>
                </a:lnTo>
                <a:cubicBezTo>
                  <a:pt x="1361263" y="926476"/>
                  <a:pt x="1317839" y="969900"/>
                  <a:pt x="1264273" y="969900"/>
                </a:cubicBezTo>
                <a:lnTo>
                  <a:pt x="96990" y="969900"/>
                </a:lnTo>
                <a:cubicBezTo>
                  <a:pt x="43424" y="969900"/>
                  <a:pt x="0" y="926476"/>
                  <a:pt x="0" y="872910"/>
                </a:cubicBezTo>
                <a:lnTo>
                  <a:pt x="0" y="96990"/>
                </a:lnTo>
                <a:close/>
              </a:path>
            </a:pathLst>
          </a:custGeom>
          <a:solidFill>
            <a:schemeClr val="bg1"/>
          </a:solidFill>
          <a:ln w="25400" cap="flat" cmpd="sng" algn="ctr">
            <a:solidFill>
              <a:srgbClr val="006A71"/>
            </a:solidFill>
            <a:prstDash val="solid"/>
          </a:ln>
          <a:effectLst/>
        </p:spPr>
        <p:txBody>
          <a:bodyPr spcFirstLastPara="0" vert="horz" wrap="square" lIns="74127" tIns="74127" rIns="74127" bIns="74127" numCol="1" spcCol="1270" anchor="ctr" anchorCtr="0">
            <a:noAutofit/>
          </a:bodyPr>
          <a:lstStyle/>
          <a:p>
            <a:pPr algn="ctr" defTabSz="533400">
              <a:lnSpc>
                <a:spcPct val="90000"/>
              </a:lnSpc>
              <a:spcBef>
                <a:spcPct val="0"/>
              </a:spcBef>
              <a:spcAft>
                <a:spcPct val="35000"/>
              </a:spcAft>
            </a:pPr>
            <a:r>
              <a:rPr lang="en-GB" sz="1000" kern="0" dirty="0">
                <a:latin typeface="Calibri" panose="020F0502020204030204" pitchFamily="34" charset="0"/>
                <a:cs typeface="Calibri" panose="020F0502020204030204" pitchFamily="34" charset="0"/>
              </a:rPr>
              <a:t>Reduced mortality rate (lower than current 700 excess deaths)</a:t>
            </a:r>
          </a:p>
        </p:txBody>
      </p:sp>
      <p:pic>
        <p:nvPicPr>
          <p:cNvPr id="44" name="Picture 43">
            <a:extLst>
              <a:ext uri="{FF2B5EF4-FFF2-40B4-BE49-F238E27FC236}">
                <a16:creationId xmlns="" xmlns:a16="http://schemas.microsoft.com/office/drawing/2014/main" id="{329DEC12-04DE-4651-89EF-4740D66D5EA5}"/>
              </a:ext>
            </a:extLst>
          </p:cNvPr>
          <p:cNvPicPr>
            <a:picLocks noChangeAspect="1"/>
          </p:cNvPicPr>
          <p:nvPr/>
        </p:nvPicPr>
        <p:blipFill rotWithShape="1">
          <a:blip r:embed="rId2"/>
          <a:srcRect t="5347" r="63168"/>
          <a:stretch/>
        </p:blipFill>
        <p:spPr>
          <a:xfrm>
            <a:off x="493775" y="6225822"/>
            <a:ext cx="549581" cy="503330"/>
          </a:xfrm>
          <a:prstGeom prst="rect">
            <a:avLst/>
          </a:prstGeom>
        </p:spPr>
      </p:pic>
      <p:sp>
        <p:nvSpPr>
          <p:cNvPr id="45" name="Rectangle 44">
            <a:extLst>
              <a:ext uri="{FF2B5EF4-FFF2-40B4-BE49-F238E27FC236}">
                <a16:creationId xmlns="" xmlns:a16="http://schemas.microsoft.com/office/drawing/2014/main" id="{FDF4B8C8-A4E6-4DF9-B371-FEA4CEB31855}"/>
              </a:ext>
            </a:extLst>
          </p:cNvPr>
          <p:cNvSpPr/>
          <p:nvPr/>
        </p:nvSpPr>
        <p:spPr>
          <a:xfrm>
            <a:off x="1043356" y="6309380"/>
            <a:ext cx="3344185" cy="307777"/>
          </a:xfrm>
          <a:prstGeom prst="rect">
            <a:avLst/>
          </a:prstGeom>
        </p:spPr>
        <p:txBody>
          <a:bodyPr wrap="none">
            <a:spAutoFit/>
          </a:bodyPr>
          <a:lstStyle/>
          <a:p>
            <a:r>
              <a:rPr lang="en-GB" sz="1400" i="1" dirty="0">
                <a:solidFill>
                  <a:srgbClr val="006A71"/>
                </a:solidFill>
              </a:rPr>
              <a:t>Excellence in care, research and innovation</a:t>
            </a:r>
            <a:endParaRPr lang="en-GB" sz="1400" dirty="0"/>
          </a:p>
        </p:txBody>
      </p:sp>
    </p:spTree>
    <p:extLst>
      <p:ext uri="{BB962C8B-B14F-4D97-AF65-F5344CB8AC3E}">
        <p14:creationId xmlns:p14="http://schemas.microsoft.com/office/powerpoint/2010/main" val="28453676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FCE25BF2-518F-419D-8A23-A7B77B1A7FB6}"/>
              </a:ext>
            </a:extLst>
          </p:cNvPr>
          <p:cNvPicPr>
            <a:picLocks noChangeAspect="1"/>
          </p:cNvPicPr>
          <p:nvPr/>
        </p:nvPicPr>
        <p:blipFill rotWithShape="1">
          <a:blip r:embed="rId2"/>
          <a:srcRect r="63168"/>
          <a:stretch/>
        </p:blipFill>
        <p:spPr>
          <a:xfrm>
            <a:off x="3669566" y="2555824"/>
            <a:ext cx="1804867" cy="1746352"/>
          </a:xfrm>
          <a:prstGeom prst="rect">
            <a:avLst/>
          </a:prstGeom>
        </p:spPr>
      </p:pic>
    </p:spTree>
    <p:extLst>
      <p:ext uri="{BB962C8B-B14F-4D97-AF65-F5344CB8AC3E}">
        <p14:creationId xmlns:p14="http://schemas.microsoft.com/office/powerpoint/2010/main" val="1949524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0D56458-C0AB-4D37-A970-CD6301DCCCA9}"/>
              </a:ext>
            </a:extLst>
          </p:cNvPr>
          <p:cNvSpPr>
            <a:spLocks noGrp="1"/>
          </p:cNvSpPr>
          <p:nvPr>
            <p:ph type="title"/>
          </p:nvPr>
        </p:nvSpPr>
        <p:spPr/>
        <p:txBody>
          <a:bodyPr/>
          <a:lstStyle/>
          <a:p>
            <a:r>
              <a:rPr lang="en-GB" dirty="0"/>
              <a:t>Executive Summary </a:t>
            </a:r>
          </a:p>
        </p:txBody>
      </p:sp>
      <p:sp>
        <p:nvSpPr>
          <p:cNvPr id="4" name="Content Placeholder 3">
            <a:extLst>
              <a:ext uri="{FF2B5EF4-FFF2-40B4-BE49-F238E27FC236}">
                <a16:creationId xmlns="" xmlns:a16="http://schemas.microsoft.com/office/drawing/2014/main" id="{58FD5AB8-9203-47FC-A81C-49852C8128C2}"/>
              </a:ext>
            </a:extLst>
          </p:cNvPr>
          <p:cNvSpPr>
            <a:spLocks noGrp="1"/>
          </p:cNvSpPr>
          <p:nvPr>
            <p:ph sz="quarter" idx="14"/>
          </p:nvPr>
        </p:nvSpPr>
        <p:spPr>
          <a:xfrm>
            <a:off x="434340" y="3398520"/>
            <a:ext cx="8314373" cy="2802255"/>
          </a:xfrm>
        </p:spPr>
        <p:txBody>
          <a:bodyPr numCol="2" spcCol="180000"/>
          <a:lstStyle/>
          <a:p>
            <a:pPr marL="171450" indent="-171450">
              <a:spcAft>
                <a:spcPts val="300"/>
              </a:spcAft>
              <a:buFont typeface="Arial" panose="020B0604020202020204" pitchFamily="34" charset="0"/>
              <a:buChar char="•"/>
            </a:pPr>
            <a:r>
              <a:rPr lang="en-GB" sz="950" b="1" dirty="0">
                <a:solidFill>
                  <a:schemeClr val="tx1"/>
                </a:solidFill>
              </a:rPr>
              <a:t>Our new clinical model (p.8-13) </a:t>
            </a:r>
            <a:r>
              <a:rPr lang="en-GB" sz="950" dirty="0">
                <a:solidFill>
                  <a:schemeClr val="tx1"/>
                </a:solidFill>
              </a:rPr>
              <a:t>will provide high-quality, sustainable care, meet significantly growing expectations and demand for treatment, integrate care and research, and maximise accessibility. Our four ‘hubs’ will provide the majority of care for common cancers, significantly increasing the range of treatment which is provided closer to patients’ homes. Our new hospital in Liverpool will physically integrate complex cancer care, acute oncology services, and research centres of excellence. Finally, all elements of our care will be underpinned with digital transformation through our ‘Connecting for the Future’ programme. </a:t>
            </a:r>
          </a:p>
          <a:p>
            <a:pPr marL="171450" indent="-171450">
              <a:spcAft>
                <a:spcPts val="300"/>
              </a:spcAft>
              <a:buFont typeface="Arial" panose="020B0604020202020204" pitchFamily="34" charset="0"/>
              <a:buChar char="•"/>
            </a:pPr>
            <a:r>
              <a:rPr lang="en-GB" sz="950" b="1" dirty="0">
                <a:solidFill>
                  <a:schemeClr val="tx1"/>
                </a:solidFill>
              </a:rPr>
              <a:t>Playing a key role in system collaboration and implementation (p.14-15): </a:t>
            </a:r>
            <a:r>
              <a:rPr lang="en-GB" sz="950" dirty="0">
                <a:solidFill>
                  <a:schemeClr val="tx1"/>
                </a:solidFill>
              </a:rPr>
              <a:t>We will only continue to deliver for our patients if we broaden our influence and leadership </a:t>
            </a:r>
            <a:r>
              <a:rPr lang="en-GB" sz="950" kern="0" dirty="0">
                <a:solidFill>
                  <a:schemeClr val="tx1"/>
                </a:solidFill>
              </a:rPr>
              <a:t>– both locally and more widely.</a:t>
            </a:r>
            <a:r>
              <a:rPr lang="en-GB" sz="950" b="1" dirty="0">
                <a:solidFill>
                  <a:schemeClr val="tx1"/>
                </a:solidFill>
              </a:rPr>
              <a:t> </a:t>
            </a:r>
            <a:r>
              <a:rPr lang="en-GB" sz="950" dirty="0">
                <a:solidFill>
                  <a:schemeClr val="tx1"/>
                </a:solidFill>
              </a:rPr>
              <a:t>We </a:t>
            </a:r>
            <a:r>
              <a:rPr lang="en-GB" sz="950" dirty="0" smtClean="0">
                <a:solidFill>
                  <a:schemeClr val="tx1"/>
                </a:solidFill>
              </a:rPr>
              <a:t>will play a leadership role in the C&amp;M </a:t>
            </a:r>
            <a:r>
              <a:rPr lang="en-GB" sz="950" dirty="0">
                <a:solidFill>
                  <a:schemeClr val="tx1"/>
                </a:solidFill>
              </a:rPr>
              <a:t>Cancer Alliance to lead the development of a ten-year plan for cancer across C&amp;M (on behalf of our Cancer Alliance). This will be a systemwide plan taking in all aspects of the cancer pathway – from screening and prevention through to specialist care. We will also continue to work collaboratively across the system, nationally and internationally to advance excellence in both research and care.  </a:t>
            </a:r>
            <a:br>
              <a:rPr lang="en-GB" sz="950" dirty="0">
                <a:solidFill>
                  <a:schemeClr val="tx1"/>
                </a:solidFill>
              </a:rPr>
            </a:br>
            <a:r>
              <a:rPr lang="en-GB" sz="950" b="1" dirty="0" smtClean="0">
                <a:solidFill>
                  <a:schemeClr val="tx1"/>
                </a:solidFill>
              </a:rPr>
              <a:t>Investing </a:t>
            </a:r>
            <a:r>
              <a:rPr lang="en-GB" sz="950" b="1" dirty="0">
                <a:solidFill>
                  <a:schemeClr val="tx1"/>
                </a:solidFill>
              </a:rPr>
              <a:t>in research and innovation (p.16-18): </a:t>
            </a:r>
            <a:r>
              <a:rPr lang="en-GB" sz="950" dirty="0">
                <a:solidFill>
                  <a:schemeClr val="tx1"/>
                </a:solidFill>
              </a:rPr>
              <a:t>We will transform CCC into a ‘research active hospital.’ This will include doubling participation in clinical trials and the number of studies we sponsor, and ensuring we retain our Experimental Cancer Medicine Centre (“ECMC”) status. We will work with our research partners, in the Liverpool Knowledge Quarter any beyond, to advice cancer research across C&amp;M, and to translate research from ‘bench to bedside.’ Complementing this, we will also maximise our opportunities to be at the forefront of innovation – including by adopting new clinical and digital technologies and applying innovative approaches to service delivery.</a:t>
            </a:r>
          </a:p>
          <a:p>
            <a:pPr marL="171450" indent="-171450">
              <a:spcAft>
                <a:spcPts val="300"/>
              </a:spcAft>
              <a:buFont typeface="Arial" panose="020B0604020202020204" pitchFamily="34" charset="0"/>
              <a:buChar char="•"/>
            </a:pPr>
            <a:r>
              <a:rPr lang="en-GB" sz="950" b="1" dirty="0">
                <a:solidFill>
                  <a:schemeClr val="tx1"/>
                </a:solidFill>
              </a:rPr>
              <a:t>Developing our outstanding staff (p.19-20): </a:t>
            </a:r>
            <a:r>
              <a:rPr lang="en-GB" sz="950" dirty="0">
                <a:solidFill>
                  <a:schemeClr val="tx1"/>
                </a:solidFill>
              </a:rPr>
              <a:t>Our</a:t>
            </a:r>
            <a:r>
              <a:rPr lang="en-GB" sz="950" b="1" dirty="0">
                <a:solidFill>
                  <a:schemeClr val="tx1"/>
                </a:solidFill>
              </a:rPr>
              <a:t> </a:t>
            </a:r>
            <a:r>
              <a:rPr lang="en-GB" sz="950" dirty="0">
                <a:solidFill>
                  <a:schemeClr val="tx1"/>
                </a:solidFill>
              </a:rPr>
              <a:t>organisational development strategy will support our people to focus on improvement and excellence – and to embed our values in everything they do. </a:t>
            </a:r>
          </a:p>
          <a:p>
            <a:pPr>
              <a:spcAft>
                <a:spcPts val="600"/>
              </a:spcAft>
            </a:pPr>
            <a:r>
              <a:rPr lang="en-GB" sz="950" dirty="0">
                <a:solidFill>
                  <a:schemeClr val="tx1"/>
                </a:solidFill>
              </a:rPr>
              <a:t>We must also ensure a constant focus on the future. These four priorities are therefore complemented by early thinking about longer-term change – across a 10 year horizon </a:t>
            </a:r>
            <a:r>
              <a:rPr lang="en-GB" sz="950" b="1" dirty="0">
                <a:solidFill>
                  <a:schemeClr val="tx1"/>
                </a:solidFill>
              </a:rPr>
              <a:t>(p.21).  </a:t>
            </a:r>
            <a:r>
              <a:rPr lang="en-GB" sz="950" dirty="0">
                <a:solidFill>
                  <a:schemeClr val="tx1"/>
                </a:solidFill>
              </a:rPr>
              <a:t>Finally, we bring our priorities together to show what they will mean for our patients, staff and partners, and how they will be implemented </a:t>
            </a:r>
            <a:r>
              <a:rPr lang="en-GB" sz="950" b="1" dirty="0">
                <a:solidFill>
                  <a:schemeClr val="tx1"/>
                </a:solidFill>
              </a:rPr>
              <a:t>(p. 22-25).</a:t>
            </a:r>
          </a:p>
        </p:txBody>
      </p:sp>
      <p:sp>
        <p:nvSpPr>
          <p:cNvPr id="5" name="Slide Number Placeholder 4">
            <a:extLst>
              <a:ext uri="{FF2B5EF4-FFF2-40B4-BE49-F238E27FC236}">
                <a16:creationId xmlns="" xmlns:a16="http://schemas.microsoft.com/office/drawing/2014/main" id="{5059E472-5386-401C-98FA-9C5B3393C501}"/>
              </a:ext>
            </a:extLst>
          </p:cNvPr>
          <p:cNvSpPr>
            <a:spLocks noGrp="1"/>
          </p:cNvSpPr>
          <p:nvPr>
            <p:ph type="sldNum" sz="quarter" idx="12"/>
          </p:nvPr>
        </p:nvSpPr>
        <p:spPr/>
        <p:txBody>
          <a:bodyPr/>
          <a:lstStyle/>
          <a:p>
            <a:fld id="{00E6A5BD-C011-4A45-AA3A-201790FB7F2B}" type="slidenum">
              <a:rPr lang="en-CA" smtClean="0"/>
              <a:pPr/>
              <a:t>3</a:t>
            </a:fld>
            <a:endParaRPr lang="en-CA" dirty="0"/>
          </a:p>
        </p:txBody>
      </p:sp>
      <p:pic>
        <p:nvPicPr>
          <p:cNvPr id="7" name="Picture 6">
            <a:extLst>
              <a:ext uri="{FF2B5EF4-FFF2-40B4-BE49-F238E27FC236}">
                <a16:creationId xmlns="" xmlns:a16="http://schemas.microsoft.com/office/drawing/2014/main" id="{EDF9E5E6-0900-41DA-956D-09340825BC6A}"/>
              </a:ext>
            </a:extLst>
          </p:cNvPr>
          <p:cNvPicPr>
            <a:picLocks noChangeAspect="1"/>
          </p:cNvPicPr>
          <p:nvPr/>
        </p:nvPicPr>
        <p:blipFill>
          <a:blip r:embed="rId2"/>
          <a:stretch>
            <a:fillRect/>
          </a:stretch>
        </p:blipFill>
        <p:spPr>
          <a:xfrm>
            <a:off x="5569212" y="1091415"/>
            <a:ext cx="2393757" cy="2304438"/>
          </a:xfrm>
          <a:prstGeom prst="rect">
            <a:avLst/>
          </a:prstGeom>
        </p:spPr>
      </p:pic>
      <p:sp>
        <p:nvSpPr>
          <p:cNvPr id="3" name="Rectangle 2"/>
          <p:cNvSpPr/>
          <p:nvPr/>
        </p:nvSpPr>
        <p:spPr>
          <a:xfrm>
            <a:off x="4263854" y="423547"/>
            <a:ext cx="4572000" cy="1015663"/>
          </a:xfrm>
          <a:prstGeom prst="rect">
            <a:avLst/>
          </a:prstGeom>
        </p:spPr>
        <p:txBody>
          <a:bodyPr>
            <a:spAutoFit/>
          </a:bodyPr>
          <a:lstStyle/>
          <a:p>
            <a:pPr algn="r"/>
            <a:r>
              <a:rPr lang="en-GB" sz="1000" b="1" dirty="0">
                <a:latin typeface="Arial" panose="020B0604020202020204" pitchFamily="34" charset="0"/>
                <a:cs typeface="Arial" panose="020B0604020202020204" pitchFamily="34" charset="0"/>
              </a:rPr>
              <a:t>Our Values</a:t>
            </a:r>
          </a:p>
          <a:p>
            <a:pPr algn="r"/>
            <a:r>
              <a:rPr lang="en-GB" sz="1000" dirty="0">
                <a:latin typeface="Arial" panose="020B0604020202020204" pitchFamily="34" charset="0"/>
                <a:cs typeface="Arial" panose="020B0604020202020204" pitchFamily="34" charset="0"/>
              </a:rPr>
              <a:t>Putting people first</a:t>
            </a:r>
          </a:p>
          <a:p>
            <a:pPr algn="r"/>
            <a:r>
              <a:rPr lang="en-GB" sz="1000" dirty="0">
                <a:latin typeface="Arial" panose="020B0604020202020204" pitchFamily="34" charset="0"/>
                <a:cs typeface="Arial" panose="020B0604020202020204" pitchFamily="34" charset="0"/>
              </a:rPr>
              <a:t>Achieving excellence</a:t>
            </a:r>
          </a:p>
          <a:p>
            <a:pPr algn="r"/>
            <a:r>
              <a:rPr lang="en-GB" sz="1000" dirty="0">
                <a:latin typeface="Arial" panose="020B0604020202020204" pitchFamily="34" charset="0"/>
                <a:cs typeface="Arial" panose="020B0604020202020204" pitchFamily="34" charset="0"/>
              </a:rPr>
              <a:t>Passionate about what we do</a:t>
            </a:r>
          </a:p>
          <a:p>
            <a:pPr algn="r"/>
            <a:r>
              <a:rPr lang="en-GB" sz="1000" dirty="0">
                <a:latin typeface="Arial" panose="020B0604020202020204" pitchFamily="34" charset="0"/>
                <a:cs typeface="Arial" panose="020B0604020202020204" pitchFamily="34" charset="0"/>
              </a:rPr>
              <a:t>Always improving our care</a:t>
            </a:r>
          </a:p>
          <a:p>
            <a:pPr algn="r"/>
            <a:r>
              <a:rPr lang="en-GB" sz="1000" dirty="0">
                <a:latin typeface="Arial" panose="020B0604020202020204" pitchFamily="34" charset="0"/>
                <a:cs typeface="Arial" panose="020B0604020202020204" pitchFamily="34" charset="0"/>
              </a:rPr>
              <a:t>Looking to the future</a:t>
            </a:r>
          </a:p>
        </p:txBody>
      </p:sp>
      <p:sp>
        <p:nvSpPr>
          <p:cNvPr id="6" name="Rectangle 5">
            <a:extLst>
              <a:ext uri="{FF2B5EF4-FFF2-40B4-BE49-F238E27FC236}">
                <a16:creationId xmlns="" xmlns:a16="http://schemas.microsoft.com/office/drawing/2014/main" id="{77A307D6-4F7F-42FD-80C2-76F679D996DA}"/>
              </a:ext>
            </a:extLst>
          </p:cNvPr>
          <p:cNvSpPr/>
          <p:nvPr/>
        </p:nvSpPr>
        <p:spPr>
          <a:xfrm>
            <a:off x="344586" y="1658970"/>
            <a:ext cx="5446614" cy="1888209"/>
          </a:xfrm>
          <a:prstGeom prst="rect">
            <a:avLst/>
          </a:prstGeom>
        </p:spPr>
        <p:txBody>
          <a:bodyPr wrap="square">
            <a:spAutoFit/>
          </a:bodyPr>
          <a:lstStyle/>
          <a:p>
            <a:pPr>
              <a:spcAft>
                <a:spcPts val="600"/>
              </a:spcAft>
            </a:pPr>
            <a:r>
              <a:rPr lang="en-GB" sz="950" dirty="0">
                <a:latin typeface="Arial" panose="020B0604020202020204" pitchFamily="34" charset="0"/>
                <a:cs typeface="Arial" panose="020B0604020202020204" pitchFamily="34" charset="0"/>
              </a:rPr>
              <a:t>CCC provides outstanding care, and is investing in a significant transformation programme. However, the continued challenge of cancer outcomes across Cheshire and Merseyside (“C&amp;M”), and indeed for England as a whole, means that we must strive for continued improvement. We must also ensure that we can harness – and indeed drive – the transformative potential of new treatments and research in one of the most innovative areas of medicine.</a:t>
            </a:r>
          </a:p>
          <a:p>
            <a:pPr>
              <a:spcAft>
                <a:spcPts val="600"/>
              </a:spcAft>
            </a:pPr>
            <a:r>
              <a:rPr lang="en-GB" sz="950" dirty="0">
                <a:latin typeface="Arial" panose="020B0604020202020204" pitchFamily="34" charset="0"/>
                <a:cs typeface="Arial" panose="020B0604020202020204" pitchFamily="34" charset="0"/>
              </a:rPr>
              <a:t>Our four major priorities (shown right) form a mutually-reinforcing programme to allow us to meet these challenges and realise our ambitions.  Our two other supporting strategic priorities (making six in total) - being enterprising and maintaining our excellent quality, operational and financial performance, both deliver the stable cross-cutting platform necessary to drive transformational change.</a:t>
            </a:r>
          </a:p>
          <a:p>
            <a:pPr>
              <a:spcAft>
                <a:spcPts val="600"/>
              </a:spcAft>
            </a:pPr>
            <a:endParaRPr lang="en-GB" sz="950" dirty="0">
              <a:latin typeface="Arial" panose="020B0604020202020204" pitchFamily="34" charset="0"/>
              <a:cs typeface="Arial" panose="020B0604020202020204" pitchFamily="34" charset="0"/>
            </a:endParaRPr>
          </a:p>
        </p:txBody>
      </p:sp>
      <p:sp>
        <p:nvSpPr>
          <p:cNvPr id="8" name="Rectangle 7">
            <a:extLst>
              <a:ext uri="{FF2B5EF4-FFF2-40B4-BE49-F238E27FC236}">
                <a16:creationId xmlns="" xmlns:a16="http://schemas.microsoft.com/office/drawing/2014/main" id="{A61C330F-C810-413E-B3D9-FF1CA1DECE36}"/>
              </a:ext>
            </a:extLst>
          </p:cNvPr>
          <p:cNvSpPr/>
          <p:nvPr/>
        </p:nvSpPr>
        <p:spPr>
          <a:xfrm>
            <a:off x="343362" y="1013870"/>
            <a:ext cx="6047278" cy="677108"/>
          </a:xfrm>
          <a:prstGeom prst="rect">
            <a:avLst/>
          </a:prstGeom>
        </p:spPr>
        <p:txBody>
          <a:bodyPr wrap="square">
            <a:spAutoFit/>
          </a:bodyPr>
          <a:lstStyle/>
          <a:p>
            <a:pPr>
              <a:spcAft>
                <a:spcPts val="600"/>
              </a:spcAft>
            </a:pPr>
            <a:r>
              <a:rPr lang="en-GB" sz="950" dirty="0">
                <a:latin typeface="Arial" panose="020B0604020202020204" pitchFamily="34" charset="0"/>
                <a:cs typeface="Arial" panose="020B0604020202020204" pitchFamily="34" charset="0"/>
              </a:rPr>
              <a:t>The Clatterbridge Cancer Centre (“CCC”) is one of the UK's leading cancer centres, bringing together expert staff, high-quality care and excellence in research. This strategy sets out how we will take the care and research we provide to the next level by transforming our organisation over the next four years, as well as early thinking about our contribution across the system to 2027. </a:t>
            </a:r>
          </a:p>
        </p:txBody>
      </p:sp>
      <p:pic>
        <p:nvPicPr>
          <p:cNvPr id="10" name="Picture 9">
            <a:extLst>
              <a:ext uri="{FF2B5EF4-FFF2-40B4-BE49-F238E27FC236}">
                <a16:creationId xmlns="" xmlns:a16="http://schemas.microsoft.com/office/drawing/2014/main" id="{BBFE7C62-1FD8-4299-88B2-E0A575068C15}"/>
              </a:ext>
            </a:extLst>
          </p:cNvPr>
          <p:cNvPicPr>
            <a:picLocks noChangeAspect="1"/>
          </p:cNvPicPr>
          <p:nvPr/>
        </p:nvPicPr>
        <p:blipFill rotWithShape="1">
          <a:blip r:embed="rId3"/>
          <a:srcRect r="63168"/>
          <a:stretch/>
        </p:blipFill>
        <p:spPr>
          <a:xfrm>
            <a:off x="493775" y="6197389"/>
            <a:ext cx="549581" cy="531763"/>
          </a:xfrm>
          <a:prstGeom prst="rect">
            <a:avLst/>
          </a:prstGeom>
        </p:spPr>
      </p:pic>
      <p:sp>
        <p:nvSpPr>
          <p:cNvPr id="11" name="Rectangle 10">
            <a:extLst>
              <a:ext uri="{FF2B5EF4-FFF2-40B4-BE49-F238E27FC236}">
                <a16:creationId xmlns="" xmlns:a16="http://schemas.microsoft.com/office/drawing/2014/main" id="{D3F3A3C7-08BD-43B5-B90B-D7608429F02B}"/>
              </a:ext>
            </a:extLst>
          </p:cNvPr>
          <p:cNvSpPr/>
          <p:nvPr/>
        </p:nvSpPr>
        <p:spPr>
          <a:xfrm>
            <a:off x="1043356" y="6309380"/>
            <a:ext cx="3344185" cy="307777"/>
          </a:xfrm>
          <a:prstGeom prst="rect">
            <a:avLst/>
          </a:prstGeom>
        </p:spPr>
        <p:txBody>
          <a:bodyPr wrap="none">
            <a:spAutoFit/>
          </a:bodyPr>
          <a:lstStyle/>
          <a:p>
            <a:r>
              <a:rPr lang="en-GB" sz="1400" i="1" dirty="0">
                <a:solidFill>
                  <a:srgbClr val="006A71"/>
                </a:solidFill>
              </a:rPr>
              <a:t>Excellence in care, research and innovation</a:t>
            </a:r>
            <a:endParaRPr lang="en-GB" sz="1400" dirty="0"/>
          </a:p>
        </p:txBody>
      </p:sp>
    </p:spTree>
    <p:extLst>
      <p:ext uri="{BB962C8B-B14F-4D97-AF65-F5344CB8AC3E}">
        <p14:creationId xmlns:p14="http://schemas.microsoft.com/office/powerpoint/2010/main" val="32034427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 xmlns:a16="http://schemas.microsoft.com/office/drawing/2014/main" id="{FB3CFFE7-F24F-4DC9-A86C-75B01B1E59F0}"/>
              </a:ext>
            </a:extLst>
          </p:cNvPr>
          <p:cNvGraphicFramePr>
            <a:graphicFrameLocks noChangeAspect="1"/>
          </p:cNvGraphicFramePr>
          <p:nvPr>
            <p:custDataLst>
              <p:tags r:id="rId2"/>
            </p:custDataLst>
            <p:extLst>
              <p:ext uri="{D42A27DB-BD31-4B8C-83A1-F6EECF244321}">
                <p14:modId xmlns:p14="http://schemas.microsoft.com/office/powerpoint/2010/main" val="57807436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153" name="think-cell Slide" r:id="rId4" imgW="523" imgH="499" progId="TCLayout.ActiveDocument.1">
                  <p:embed/>
                </p:oleObj>
              </mc:Choice>
              <mc:Fallback>
                <p:oleObj name="think-cell Slide" r:id="rId4" imgW="523" imgH="499" progId="TCLayout.ActiveDocument.1">
                  <p:embed/>
                  <p:pic>
                    <p:nvPicPr>
                      <p:cNvPr id="9" name="Object 8" hidden="1">
                        <a:extLst>
                          <a:ext uri="{FF2B5EF4-FFF2-40B4-BE49-F238E27FC236}">
                            <a16:creationId xmlns="" xmlns:a16="http://schemas.microsoft.com/office/drawing/2014/main" id="{FB3CFFE7-F24F-4DC9-A86C-75B01B1E59F0}"/>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a:extLst>
              <a:ext uri="{FF2B5EF4-FFF2-40B4-BE49-F238E27FC236}">
                <a16:creationId xmlns="" xmlns:a16="http://schemas.microsoft.com/office/drawing/2014/main" id="{57746F13-B155-47DE-B53D-6EA20CC6D91D}"/>
              </a:ext>
            </a:extLst>
          </p:cNvPr>
          <p:cNvSpPr>
            <a:spLocks noGrp="1"/>
          </p:cNvSpPr>
          <p:nvPr>
            <p:ph type="title"/>
          </p:nvPr>
        </p:nvSpPr>
        <p:spPr/>
        <p:txBody>
          <a:bodyPr/>
          <a:lstStyle/>
          <a:p>
            <a:r>
              <a:rPr lang="en-GB" dirty="0"/>
              <a:t>About the Clatterbridge Cancer Centre</a:t>
            </a:r>
          </a:p>
        </p:txBody>
      </p:sp>
      <p:sp>
        <p:nvSpPr>
          <p:cNvPr id="4" name="Content Placeholder 3">
            <a:extLst>
              <a:ext uri="{FF2B5EF4-FFF2-40B4-BE49-F238E27FC236}">
                <a16:creationId xmlns="" xmlns:a16="http://schemas.microsoft.com/office/drawing/2014/main" id="{5D735847-89D4-4743-AF47-E241688EAAFA}"/>
              </a:ext>
            </a:extLst>
          </p:cNvPr>
          <p:cNvSpPr>
            <a:spLocks noGrp="1"/>
          </p:cNvSpPr>
          <p:nvPr>
            <p:ph sz="quarter" idx="14"/>
          </p:nvPr>
        </p:nvSpPr>
        <p:spPr>
          <a:xfrm>
            <a:off x="431800" y="1089025"/>
            <a:ext cx="8316913" cy="5101463"/>
          </a:xfrm>
        </p:spPr>
        <p:txBody>
          <a:bodyPr numCol="2" spcCol="180000"/>
          <a:lstStyle/>
          <a:p>
            <a:pPr>
              <a:spcAft>
                <a:spcPts val="600"/>
              </a:spcAft>
            </a:pPr>
            <a:r>
              <a:rPr lang="en-GB" sz="1000" b="1" dirty="0">
                <a:solidFill>
                  <a:schemeClr val="tx1"/>
                </a:solidFill>
              </a:rPr>
              <a:t>About the Clatterbridge Cancer Centre:</a:t>
            </a:r>
          </a:p>
          <a:p>
            <a:pPr>
              <a:spcAft>
                <a:spcPts val="600"/>
              </a:spcAft>
            </a:pPr>
            <a:r>
              <a:rPr lang="en-GB" sz="1000" dirty="0">
                <a:solidFill>
                  <a:schemeClr val="tx1"/>
                </a:solidFill>
              </a:rPr>
              <a:t>The Clatterbridge Cancer Centre is one of the UK's leading cancer centres. We bring together expert staff, high-quality treatment and excellence in research to provide outstanding care and drive forward leading-edge drugs and therapies.</a:t>
            </a:r>
          </a:p>
          <a:p>
            <a:pPr>
              <a:spcAft>
                <a:spcPts val="600"/>
              </a:spcAft>
            </a:pPr>
            <a:r>
              <a:rPr lang="en-GB" sz="1000" dirty="0">
                <a:solidFill>
                  <a:schemeClr val="tx1"/>
                </a:solidFill>
              </a:rPr>
              <a:t>We provide specialist, non-surgical cancer care for solid tumours and blood cancers to a population of 2.4m people across Cheshire, Merseyside and the surrounding areas including the Isle of Man. We also provide highly specialist services on a national and international basis.</a:t>
            </a:r>
          </a:p>
          <a:p>
            <a:pPr>
              <a:spcAft>
                <a:spcPts val="600"/>
              </a:spcAft>
            </a:pPr>
            <a:r>
              <a:rPr lang="en-GB" sz="1000" dirty="0">
                <a:solidFill>
                  <a:schemeClr val="tx1"/>
                </a:solidFill>
              </a:rPr>
              <a:t>We are based in Wirral, supported by a radiotherapy treatment centre in Aintree, Liverpool. We also operate specialist chemotherapy clinics in seven of Merseyside’s district hospitals and deliver a pioneering Treatment at Home service, which has grown significantly in recent years. Together, this enables us to provide a comprehensive range of inpatient care, advanced radiotherapy, chemotherapy and other systemic anti-cancer therapies (i.e. medicines) including gene therapies and immunotherapies. From July 2017, we also began to provide regional specialist services for patients with blood cancers. We are also the only facility in the UK providing low-energy proton beam therapy to treat rare eye cancers and host the region’s Teenage and Young Adult Unit, (supported by the Teenage Cancer Trust).</a:t>
            </a:r>
          </a:p>
          <a:p>
            <a:pPr>
              <a:spcAft>
                <a:spcPts val="600"/>
              </a:spcAft>
            </a:pPr>
            <a:r>
              <a:rPr lang="en-GB" sz="1000" dirty="0">
                <a:solidFill>
                  <a:schemeClr val="tx1"/>
                </a:solidFill>
              </a:rPr>
              <a:t>More than 1,200 staff are employed at the Centre, with volunteers providing additional support and services. The Trust spends approximately £133m per year on all aspects of cancer treatment, diagnosis and care.</a:t>
            </a:r>
          </a:p>
          <a:p>
            <a:pPr>
              <a:spcAft>
                <a:spcPts val="600"/>
              </a:spcAft>
            </a:pPr>
            <a:r>
              <a:rPr lang="en-GB" sz="1000" dirty="0">
                <a:solidFill>
                  <a:schemeClr val="tx1"/>
                </a:solidFill>
              </a:rPr>
              <a:t>We work closely with our partners regionally, nationally and internationally. We host the Cheshire and Merseyside Cancer Alliance and are members of the Health and Care Partnership for Cheshire and Merseyside.</a:t>
            </a:r>
            <a:endParaRPr lang="en-GB" sz="1000" b="1" dirty="0">
              <a:solidFill>
                <a:schemeClr val="tx1"/>
              </a:solidFill>
            </a:endParaRPr>
          </a:p>
          <a:p>
            <a:pPr>
              <a:spcAft>
                <a:spcPts val="600"/>
              </a:spcAft>
            </a:pPr>
            <a:endParaRPr lang="en-GB" sz="1000" b="1" dirty="0">
              <a:solidFill>
                <a:schemeClr val="tx1"/>
              </a:solidFill>
            </a:endParaRPr>
          </a:p>
          <a:p>
            <a:pPr>
              <a:spcAft>
                <a:spcPts val="600"/>
              </a:spcAft>
            </a:pPr>
            <a:endParaRPr lang="en-GB" sz="1000" b="1" dirty="0">
              <a:solidFill>
                <a:schemeClr val="tx1"/>
              </a:solidFill>
            </a:endParaRPr>
          </a:p>
          <a:p>
            <a:pPr>
              <a:spcAft>
                <a:spcPts val="600"/>
              </a:spcAft>
            </a:pPr>
            <a:endParaRPr lang="en-GB" sz="1000" b="1" dirty="0">
              <a:solidFill>
                <a:schemeClr val="tx1"/>
              </a:solidFill>
            </a:endParaRPr>
          </a:p>
          <a:p>
            <a:pPr>
              <a:spcAft>
                <a:spcPts val="600"/>
              </a:spcAft>
            </a:pPr>
            <a:endParaRPr lang="en-GB" sz="1000" b="1" dirty="0">
              <a:solidFill>
                <a:schemeClr val="tx1"/>
              </a:solidFill>
            </a:endParaRPr>
          </a:p>
          <a:p>
            <a:pPr>
              <a:spcAft>
                <a:spcPts val="600"/>
              </a:spcAft>
            </a:pPr>
            <a:endParaRPr lang="en-GB" sz="1000" b="1" dirty="0">
              <a:solidFill>
                <a:schemeClr val="tx1"/>
              </a:solidFill>
            </a:endParaRPr>
          </a:p>
          <a:p>
            <a:pPr>
              <a:spcAft>
                <a:spcPts val="600"/>
              </a:spcAft>
            </a:pPr>
            <a:endParaRPr lang="en-GB" sz="1000" b="1" dirty="0">
              <a:solidFill>
                <a:schemeClr val="tx1"/>
              </a:solidFill>
            </a:endParaRPr>
          </a:p>
          <a:p>
            <a:pPr>
              <a:spcAft>
                <a:spcPts val="600"/>
              </a:spcAft>
            </a:pPr>
            <a:endParaRPr lang="en-GB" sz="1000" b="1" dirty="0">
              <a:solidFill>
                <a:schemeClr val="tx1"/>
              </a:solidFill>
            </a:endParaRPr>
          </a:p>
          <a:p>
            <a:pPr>
              <a:spcAft>
                <a:spcPts val="600"/>
              </a:spcAft>
            </a:pPr>
            <a:endParaRPr lang="en-GB" sz="1000" b="1" dirty="0">
              <a:solidFill>
                <a:schemeClr val="tx1"/>
              </a:solidFill>
            </a:endParaRPr>
          </a:p>
          <a:p>
            <a:pPr>
              <a:spcAft>
                <a:spcPts val="600"/>
              </a:spcAft>
            </a:pPr>
            <a:endParaRPr lang="en-GB" sz="1000" b="1" dirty="0">
              <a:solidFill>
                <a:schemeClr val="tx1"/>
              </a:solidFill>
            </a:endParaRPr>
          </a:p>
          <a:p>
            <a:pPr>
              <a:spcAft>
                <a:spcPts val="600"/>
              </a:spcAft>
            </a:pPr>
            <a:endParaRPr lang="en-GB" sz="1000" b="1" dirty="0">
              <a:solidFill>
                <a:schemeClr val="tx1"/>
              </a:solidFill>
            </a:endParaRPr>
          </a:p>
          <a:p>
            <a:pPr>
              <a:spcAft>
                <a:spcPts val="600"/>
              </a:spcAft>
            </a:pPr>
            <a:r>
              <a:rPr lang="en-GB" sz="1000" b="1" dirty="0">
                <a:solidFill>
                  <a:schemeClr val="tx1"/>
                </a:solidFill>
              </a:rPr>
              <a:t/>
            </a:r>
            <a:br>
              <a:rPr lang="en-GB" sz="1000" b="1" dirty="0">
                <a:solidFill>
                  <a:schemeClr val="tx1"/>
                </a:solidFill>
              </a:rPr>
            </a:br>
            <a:r>
              <a:rPr lang="en-GB" sz="1000" b="1" dirty="0">
                <a:solidFill>
                  <a:schemeClr val="tx1"/>
                </a:solidFill>
              </a:rPr>
              <a:t>Organisational context for this strategy:</a:t>
            </a:r>
          </a:p>
          <a:p>
            <a:pPr>
              <a:spcAft>
                <a:spcPts val="600"/>
              </a:spcAft>
            </a:pPr>
            <a:r>
              <a:rPr lang="en-GB" sz="1000" dirty="0">
                <a:solidFill>
                  <a:schemeClr val="tx1"/>
                </a:solidFill>
              </a:rPr>
              <a:t>This strategy sets out how we will take the care and research we provide to the next level by transforming our organisation over the next four years, as well as early thinking about our contribution across the system to 2027. </a:t>
            </a:r>
          </a:p>
          <a:p>
            <a:pPr>
              <a:spcAft>
                <a:spcPts val="600"/>
              </a:spcAft>
            </a:pPr>
            <a:r>
              <a:rPr lang="en-GB" sz="1000" dirty="0">
                <a:solidFill>
                  <a:schemeClr val="tx1"/>
                </a:solidFill>
              </a:rPr>
              <a:t>Our level of ambition is built on a position of strength developed over many years: </a:t>
            </a:r>
          </a:p>
          <a:p>
            <a:pPr marL="171450" indent="-171450">
              <a:spcAft>
                <a:spcPts val="600"/>
              </a:spcAft>
              <a:buFont typeface="Arial" panose="020B0604020202020204" pitchFamily="34" charset="0"/>
              <a:buChar char="•"/>
            </a:pPr>
            <a:r>
              <a:rPr lang="en-GB" sz="1000" dirty="0">
                <a:solidFill>
                  <a:schemeClr val="tx1"/>
                </a:solidFill>
              </a:rPr>
              <a:t>The CQC rated us as Outstanding in their 2017 inspection.</a:t>
            </a:r>
          </a:p>
          <a:p>
            <a:pPr marL="171450" indent="-171450">
              <a:spcAft>
                <a:spcPts val="600"/>
              </a:spcAft>
              <a:buFont typeface="Arial" panose="020B0604020202020204" pitchFamily="34" charset="0"/>
              <a:buChar char="•"/>
            </a:pPr>
            <a:r>
              <a:rPr lang="en-GB" sz="1000" dirty="0">
                <a:solidFill>
                  <a:schemeClr val="tx1"/>
                </a:solidFill>
              </a:rPr>
              <a:t>To underpin transformation of our services, we have committed significant investment of £162m into the building of our new hospital in central Liverpool and the refurbishment our current hospital site. </a:t>
            </a:r>
          </a:p>
          <a:p>
            <a:pPr marL="171450" indent="-171450">
              <a:spcAft>
                <a:spcPts val="600"/>
              </a:spcAft>
              <a:buFont typeface="Arial" panose="020B0604020202020204" pitchFamily="34" charset="0"/>
              <a:buChar char="•"/>
            </a:pPr>
            <a:r>
              <a:rPr lang="en-GB" sz="1000" dirty="0">
                <a:solidFill>
                  <a:schemeClr val="tx1"/>
                </a:solidFill>
              </a:rPr>
              <a:t>We have committed significant investment (including £2.2m in 18/19) to support the delivery of common cancer care (Breast, Lung, Colorectal and Urological) closer to home, wherever safe and practical.</a:t>
            </a:r>
          </a:p>
          <a:p>
            <a:pPr marL="171450" indent="-171450">
              <a:spcAft>
                <a:spcPts val="600"/>
              </a:spcAft>
              <a:buFont typeface="Arial" panose="020B0604020202020204" pitchFamily="34" charset="0"/>
              <a:buChar char="•"/>
            </a:pPr>
            <a:r>
              <a:rPr lang="en-GB" sz="1000" dirty="0">
                <a:solidFill>
                  <a:schemeClr val="tx1"/>
                </a:solidFill>
              </a:rPr>
              <a:t>We have identified additional investment of £1.8m over 3 years in our cancer research to build on our reputation and retain Experimental Cancer Medicine Centre (ECMC) status in 2022.</a:t>
            </a:r>
          </a:p>
          <a:p>
            <a:pPr>
              <a:spcAft>
                <a:spcPts val="600"/>
              </a:spcAft>
            </a:pPr>
            <a:endParaRPr lang="en-GB" sz="1000" b="1" dirty="0">
              <a:solidFill>
                <a:schemeClr val="tx1"/>
              </a:solidFill>
            </a:endParaRPr>
          </a:p>
        </p:txBody>
      </p:sp>
      <p:sp>
        <p:nvSpPr>
          <p:cNvPr id="5" name="Slide Number Placeholder 4">
            <a:extLst>
              <a:ext uri="{FF2B5EF4-FFF2-40B4-BE49-F238E27FC236}">
                <a16:creationId xmlns="" xmlns:a16="http://schemas.microsoft.com/office/drawing/2014/main" id="{019D2568-09A6-4E33-A834-5BF178C9D545}"/>
              </a:ext>
            </a:extLst>
          </p:cNvPr>
          <p:cNvSpPr>
            <a:spLocks noGrp="1"/>
          </p:cNvSpPr>
          <p:nvPr>
            <p:ph type="sldNum" sz="quarter" idx="12"/>
          </p:nvPr>
        </p:nvSpPr>
        <p:spPr/>
        <p:txBody>
          <a:bodyPr/>
          <a:lstStyle/>
          <a:p>
            <a:fld id="{00E6A5BD-C011-4A45-AA3A-201790FB7F2B}" type="slidenum">
              <a:rPr lang="en-CA" smtClean="0"/>
              <a:pPr/>
              <a:t>4</a:t>
            </a:fld>
            <a:endParaRPr lang="en-CA" dirty="0"/>
          </a:p>
        </p:txBody>
      </p:sp>
      <p:pic>
        <p:nvPicPr>
          <p:cNvPr id="8" name="Picture 7">
            <a:extLst>
              <a:ext uri="{FF2B5EF4-FFF2-40B4-BE49-F238E27FC236}">
                <a16:creationId xmlns="" xmlns:a16="http://schemas.microsoft.com/office/drawing/2014/main" id="{30A01F29-868A-47A1-9215-63AE545482A8}"/>
              </a:ext>
            </a:extLst>
          </p:cNvPr>
          <p:cNvPicPr>
            <a:picLocks noChangeAspect="1"/>
          </p:cNvPicPr>
          <p:nvPr/>
        </p:nvPicPr>
        <p:blipFill>
          <a:blip r:embed="rId6"/>
          <a:stretch>
            <a:fillRect/>
          </a:stretch>
        </p:blipFill>
        <p:spPr>
          <a:xfrm>
            <a:off x="4489497" y="1113721"/>
            <a:ext cx="1995857" cy="1262379"/>
          </a:xfrm>
          <a:prstGeom prst="rect">
            <a:avLst/>
          </a:prstGeom>
          <a:ln>
            <a:solidFill>
              <a:schemeClr val="tx1"/>
            </a:solidFill>
          </a:ln>
          <a:effectLst>
            <a:outerShdw blurRad="50800" dist="38100" dir="2700000" algn="tl" rotWithShape="0">
              <a:prstClr val="black">
                <a:alpha val="40000"/>
              </a:prstClr>
            </a:outerShdw>
          </a:effectLst>
        </p:spPr>
      </p:pic>
      <p:pic>
        <p:nvPicPr>
          <p:cNvPr id="4137" name="Picture 41" descr="Image result for CCC aintree">
            <a:extLst>
              <a:ext uri="{FF2B5EF4-FFF2-40B4-BE49-F238E27FC236}">
                <a16:creationId xmlns="" xmlns:a16="http://schemas.microsoft.com/office/drawing/2014/main" id="{C4DC5668-BE96-4A06-80DA-55C8A2AD42BE}"/>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716343" y="1119759"/>
            <a:ext cx="1995857" cy="1329241"/>
          </a:xfrm>
          <a:prstGeom prst="rect">
            <a:avLst/>
          </a:prstGeom>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142" name="Picture 46" descr="Related image">
            <a:extLst>
              <a:ext uri="{FF2B5EF4-FFF2-40B4-BE49-F238E27FC236}">
                <a16:creationId xmlns="" xmlns:a16="http://schemas.microsoft.com/office/drawing/2014/main" id="{FB4096EC-14A5-4B5A-9AB8-42C7163A8D07}"/>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402895" y="1731322"/>
            <a:ext cx="1995857" cy="1264389"/>
          </a:xfrm>
          <a:prstGeom prst="rect">
            <a:avLst/>
          </a:prstGeom>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 xmlns:a16="http://schemas.microsoft.com/office/drawing/2014/main" id="{FE626B30-0FD1-49F5-8CE8-F21C4DFF1CC3}"/>
              </a:ext>
            </a:extLst>
          </p:cNvPr>
          <p:cNvPicPr>
            <a:picLocks noChangeAspect="1"/>
          </p:cNvPicPr>
          <p:nvPr/>
        </p:nvPicPr>
        <p:blipFill rotWithShape="1">
          <a:blip r:embed="rId9"/>
          <a:srcRect r="63168"/>
          <a:stretch/>
        </p:blipFill>
        <p:spPr>
          <a:xfrm>
            <a:off x="493775" y="6197389"/>
            <a:ext cx="549581" cy="531763"/>
          </a:xfrm>
          <a:prstGeom prst="rect">
            <a:avLst/>
          </a:prstGeom>
        </p:spPr>
      </p:pic>
      <p:sp>
        <p:nvSpPr>
          <p:cNvPr id="12" name="Rectangle 11">
            <a:extLst>
              <a:ext uri="{FF2B5EF4-FFF2-40B4-BE49-F238E27FC236}">
                <a16:creationId xmlns="" xmlns:a16="http://schemas.microsoft.com/office/drawing/2014/main" id="{16C03D3F-B8E0-4422-8995-D9EC048951F3}"/>
              </a:ext>
            </a:extLst>
          </p:cNvPr>
          <p:cNvSpPr/>
          <p:nvPr/>
        </p:nvSpPr>
        <p:spPr>
          <a:xfrm>
            <a:off x="1043356" y="6309380"/>
            <a:ext cx="3344185" cy="307777"/>
          </a:xfrm>
          <a:prstGeom prst="rect">
            <a:avLst/>
          </a:prstGeom>
        </p:spPr>
        <p:txBody>
          <a:bodyPr wrap="none">
            <a:spAutoFit/>
          </a:bodyPr>
          <a:lstStyle/>
          <a:p>
            <a:r>
              <a:rPr lang="en-GB" sz="1400" i="1" dirty="0">
                <a:solidFill>
                  <a:srgbClr val="006A71"/>
                </a:solidFill>
              </a:rPr>
              <a:t>Excellence in care, research and innovation</a:t>
            </a:r>
            <a:endParaRPr lang="en-GB" sz="1400" dirty="0"/>
          </a:p>
        </p:txBody>
      </p:sp>
      <p:pic>
        <p:nvPicPr>
          <p:cNvPr id="13" name="Picture 12">
            <a:extLst>
              <a:ext uri="{FF2B5EF4-FFF2-40B4-BE49-F238E27FC236}">
                <a16:creationId xmlns="" xmlns:a16="http://schemas.microsoft.com/office/drawing/2014/main" id="{86B64DEE-D2C5-4876-9517-C301A4C99907}"/>
              </a:ext>
            </a:extLst>
          </p:cNvPr>
          <p:cNvPicPr>
            <a:picLocks noChangeAspect="1"/>
          </p:cNvPicPr>
          <p:nvPr/>
        </p:nvPicPr>
        <p:blipFill>
          <a:blip r:embed="rId10"/>
          <a:stretch>
            <a:fillRect/>
          </a:stretch>
        </p:blipFill>
        <p:spPr>
          <a:xfrm>
            <a:off x="7282684" y="2324559"/>
            <a:ext cx="1355360" cy="938713"/>
          </a:xfrm>
          <a:prstGeom prst="rect">
            <a:avLst/>
          </a:prstGeom>
        </p:spPr>
      </p:pic>
    </p:spTree>
    <p:extLst>
      <p:ext uri="{BB962C8B-B14F-4D97-AF65-F5344CB8AC3E}">
        <p14:creationId xmlns:p14="http://schemas.microsoft.com/office/powerpoint/2010/main" val="32764200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F6F1150-4192-4825-B9F1-CCF21AAF992D}"/>
              </a:ext>
            </a:extLst>
          </p:cNvPr>
          <p:cNvSpPr>
            <a:spLocks noGrp="1"/>
          </p:cNvSpPr>
          <p:nvPr>
            <p:ph type="title"/>
          </p:nvPr>
        </p:nvSpPr>
        <p:spPr/>
        <p:txBody>
          <a:bodyPr anchor="t"/>
          <a:lstStyle/>
          <a:p>
            <a:r>
              <a:rPr lang="en-GB" dirty="0"/>
              <a:t>The Challenge – local, national, and international</a:t>
            </a:r>
          </a:p>
        </p:txBody>
      </p:sp>
      <p:sp>
        <p:nvSpPr>
          <p:cNvPr id="4" name="Content Placeholder 3">
            <a:extLst>
              <a:ext uri="{FF2B5EF4-FFF2-40B4-BE49-F238E27FC236}">
                <a16:creationId xmlns="" xmlns:a16="http://schemas.microsoft.com/office/drawing/2014/main" id="{F337EBEE-4804-440D-AB33-9DD36E2BB648}"/>
              </a:ext>
            </a:extLst>
          </p:cNvPr>
          <p:cNvSpPr>
            <a:spLocks noGrp="1"/>
          </p:cNvSpPr>
          <p:nvPr>
            <p:ph sz="quarter" idx="14"/>
          </p:nvPr>
        </p:nvSpPr>
        <p:spPr>
          <a:xfrm>
            <a:off x="431800" y="1089025"/>
            <a:ext cx="8316913" cy="4996369"/>
          </a:xfrm>
        </p:spPr>
        <p:txBody>
          <a:bodyPr numCol="2" spcCol="180000"/>
          <a:lstStyle/>
          <a:p>
            <a:pPr>
              <a:spcAft>
                <a:spcPts val="600"/>
              </a:spcAft>
            </a:pPr>
            <a:r>
              <a:rPr lang="en-GB" sz="1000" b="1" dirty="0">
                <a:solidFill>
                  <a:schemeClr val="tx1"/>
                </a:solidFill>
              </a:rPr>
              <a:t>The cancer challenge in Cheshire and Merseyside:</a:t>
            </a:r>
          </a:p>
          <a:p>
            <a:pPr>
              <a:spcAft>
                <a:spcPts val="600"/>
              </a:spcAft>
            </a:pPr>
            <a:r>
              <a:rPr lang="en-GB" sz="1000" dirty="0">
                <a:solidFill>
                  <a:schemeClr val="tx1"/>
                </a:solidFill>
              </a:rPr>
              <a:t>Each year nearly 18,000 people are diagnosed with cancer in Cheshire and Merseyside (“C&amp;M”) and more than 8,000 die from the condition. Compared to England as a whole, that represents 1,100 excess cases and over 700 excess deaths per year. This is despite the fact that C&amp;M has been at the forefront of significant public health initiatives, such as the pioneering Healthy Lung campaign, and also delivers cancer support and information services through partners such as Macmillan and Maggie’s.</a:t>
            </a:r>
          </a:p>
          <a:p>
            <a:pPr>
              <a:spcAft>
                <a:spcPts val="600"/>
              </a:spcAft>
            </a:pPr>
            <a:endParaRPr lang="en-GB" sz="1000" dirty="0">
              <a:solidFill>
                <a:schemeClr val="tx1"/>
              </a:solidFill>
            </a:endParaRPr>
          </a:p>
          <a:p>
            <a:pPr>
              <a:spcAft>
                <a:spcPts val="600"/>
              </a:spcAft>
            </a:pPr>
            <a:endParaRPr lang="en-GB" sz="1000" dirty="0">
              <a:solidFill>
                <a:schemeClr val="tx1"/>
              </a:solidFill>
            </a:endParaRPr>
          </a:p>
          <a:p>
            <a:pPr>
              <a:spcAft>
                <a:spcPts val="600"/>
              </a:spcAft>
            </a:pPr>
            <a:endParaRPr lang="en-GB" sz="1000" dirty="0">
              <a:solidFill>
                <a:schemeClr val="tx1"/>
              </a:solidFill>
            </a:endParaRPr>
          </a:p>
          <a:p>
            <a:pPr>
              <a:spcAft>
                <a:spcPts val="600"/>
              </a:spcAft>
            </a:pPr>
            <a:endParaRPr lang="en-GB" sz="1000" dirty="0">
              <a:solidFill>
                <a:schemeClr val="tx1"/>
              </a:solidFill>
            </a:endParaRPr>
          </a:p>
          <a:p>
            <a:pPr>
              <a:spcAft>
                <a:spcPts val="600"/>
              </a:spcAft>
            </a:pPr>
            <a:endParaRPr lang="en-GB" sz="1000" dirty="0">
              <a:solidFill>
                <a:schemeClr val="tx1"/>
              </a:solidFill>
            </a:endParaRPr>
          </a:p>
          <a:p>
            <a:pPr>
              <a:spcAft>
                <a:spcPts val="600"/>
              </a:spcAft>
            </a:pPr>
            <a:endParaRPr lang="en-GB" sz="1000" dirty="0">
              <a:solidFill>
                <a:schemeClr val="tx1"/>
              </a:solidFill>
            </a:endParaRPr>
          </a:p>
          <a:p>
            <a:pPr>
              <a:spcAft>
                <a:spcPts val="600"/>
              </a:spcAft>
            </a:pPr>
            <a:endParaRPr lang="en-GB" sz="1000" dirty="0">
              <a:solidFill>
                <a:schemeClr val="tx1"/>
              </a:solidFill>
            </a:endParaRPr>
          </a:p>
          <a:p>
            <a:pPr>
              <a:spcAft>
                <a:spcPts val="600"/>
              </a:spcAft>
            </a:pPr>
            <a:endParaRPr lang="en-GB" sz="1000" dirty="0">
              <a:solidFill>
                <a:schemeClr val="tx1"/>
              </a:solidFill>
            </a:endParaRPr>
          </a:p>
          <a:p>
            <a:pPr>
              <a:spcAft>
                <a:spcPts val="600"/>
              </a:spcAft>
            </a:pPr>
            <a:endParaRPr lang="en-GB" sz="1000" dirty="0">
              <a:solidFill>
                <a:schemeClr val="tx1"/>
              </a:solidFill>
            </a:endParaRPr>
          </a:p>
          <a:p>
            <a:pPr>
              <a:spcAft>
                <a:spcPts val="600"/>
              </a:spcAft>
            </a:pPr>
            <a:endParaRPr lang="en-GB" sz="1000" dirty="0">
              <a:solidFill>
                <a:schemeClr val="tx1"/>
              </a:solidFill>
            </a:endParaRPr>
          </a:p>
          <a:p>
            <a:pPr>
              <a:spcAft>
                <a:spcPts val="600"/>
              </a:spcAft>
            </a:pPr>
            <a:r>
              <a:rPr lang="en-GB" sz="1000" dirty="0">
                <a:solidFill>
                  <a:schemeClr val="tx1"/>
                </a:solidFill>
              </a:rPr>
              <a:t>Cancer incidence has risen across Cheshire and Merseyside at double the rate seen nationally.  There are high levels of variation across the region (for example between Knowsley, Liverpool or Halton CCGs and Vale Royal CCG), meaning that cancer is a key population health challenge.</a:t>
            </a:r>
          </a:p>
          <a:p>
            <a:pPr>
              <a:spcAft>
                <a:spcPts val="600"/>
              </a:spcAft>
            </a:pPr>
            <a:r>
              <a:rPr lang="en-GB" sz="1000" dirty="0">
                <a:solidFill>
                  <a:schemeClr val="tx1"/>
                </a:solidFill>
              </a:rPr>
              <a:t>Over the same period, mortality rates from cancer have declined –reflecting a combination of improvements in prevention, earlier diagnosis and better treatment. However, relatively greater improvements in other areas mean that cancer still accounts for the highest proportion of deaths across the region each year. It is also a key contributor to health inequalities, accounting for 22-24% of the total difference in life expectancy between the most and least deprived areas (quintiles) nationally.  </a:t>
            </a:r>
          </a:p>
          <a:p>
            <a:pPr>
              <a:spcAft>
                <a:spcPts val="600"/>
              </a:spcAft>
            </a:pPr>
            <a:r>
              <a:rPr lang="en-GB" sz="1000" dirty="0">
                <a:solidFill>
                  <a:schemeClr val="tx1"/>
                </a:solidFill>
              </a:rPr>
              <a:t>Reducing cancer mortality is a key population health priority across the region (as well as more widely).</a:t>
            </a:r>
            <a:endParaRPr lang="en-GB" sz="1000" b="1" dirty="0">
              <a:solidFill>
                <a:schemeClr val="tx1"/>
              </a:solidFill>
            </a:endParaRPr>
          </a:p>
          <a:p>
            <a:pPr>
              <a:spcAft>
                <a:spcPts val="600"/>
              </a:spcAft>
            </a:pPr>
            <a:r>
              <a:rPr lang="en-GB" sz="1000" b="1" dirty="0">
                <a:solidFill>
                  <a:schemeClr val="tx1"/>
                </a:solidFill>
              </a:rPr>
              <a:t>Improving cancer outcomes – the local, national and global challenge:</a:t>
            </a:r>
          </a:p>
          <a:p>
            <a:pPr>
              <a:spcAft>
                <a:spcPts val="600"/>
              </a:spcAft>
            </a:pPr>
            <a:r>
              <a:rPr lang="en-GB" sz="1000" dirty="0">
                <a:solidFill>
                  <a:schemeClr val="tx1"/>
                </a:solidFill>
              </a:rPr>
              <a:t>As a leading specialist centre, we must aspire not only to provide excellent care in our region, but also to lead national efforts to improve cancer outcomes and to advance research and care. </a:t>
            </a:r>
          </a:p>
          <a:p>
            <a:pPr>
              <a:spcAft>
                <a:spcPts val="600"/>
              </a:spcAft>
            </a:pPr>
            <a:r>
              <a:rPr lang="en-GB" sz="1000" dirty="0">
                <a:solidFill>
                  <a:schemeClr val="tx1"/>
                </a:solidFill>
              </a:rPr>
              <a:t>Improving cancer outcomes has been a high-profile NHS priority for</a:t>
            </a:r>
          </a:p>
          <a:p>
            <a:pPr>
              <a:spcAft>
                <a:spcPts val="600"/>
              </a:spcAft>
            </a:pPr>
            <a:r>
              <a:rPr lang="en-GB" sz="1000" dirty="0">
                <a:solidFill>
                  <a:schemeClr val="tx1"/>
                </a:solidFill>
              </a:rPr>
              <a:t>some time. For example, t</a:t>
            </a:r>
            <a:r>
              <a:rPr lang="en-GB" sz="1000" kern="0" dirty="0">
                <a:solidFill>
                  <a:schemeClr val="tx1"/>
                </a:solidFill>
              </a:rPr>
              <a:t>he National Cancer Strategy sets ambitious goals for improving one-year and ten-year survival rates to 75% and 57% respectively. Current survival rates in C&amp;M are 70% (1 year) and 49% (10 years).</a:t>
            </a:r>
          </a:p>
          <a:p>
            <a:pPr>
              <a:spcAft>
                <a:spcPts val="600"/>
              </a:spcAft>
            </a:pPr>
            <a:r>
              <a:rPr lang="en-GB" sz="1000" dirty="0">
                <a:solidFill>
                  <a:schemeClr val="tx1"/>
                </a:solidFill>
              </a:rPr>
              <a:t>It is certain that this high national profile and focus on cancer will continue into the future. The National Cancer Strategy expires in 2020, and will likely be succeeded by a further level of ambition. One of five priorities for the national 10 year plan for the NHS, which is currently in development, will be “</a:t>
            </a:r>
            <a:r>
              <a:rPr lang="en-GB" sz="1000" i="1" dirty="0">
                <a:solidFill>
                  <a:schemeClr val="tx1"/>
                </a:solidFill>
              </a:rPr>
              <a:t>transforming cancer care so that patient outcomes move towards the very best in Europe</a:t>
            </a:r>
            <a:r>
              <a:rPr lang="en-GB" sz="1000" dirty="0">
                <a:solidFill>
                  <a:schemeClr val="tx1"/>
                </a:solidFill>
              </a:rPr>
              <a:t>.” This is not the case at the moment (see box overleaf).</a:t>
            </a:r>
          </a:p>
          <a:p>
            <a:pPr>
              <a:spcAft>
                <a:spcPts val="600"/>
              </a:spcAft>
            </a:pPr>
            <a:endParaRPr lang="en-GB" sz="1000" b="1" dirty="0">
              <a:solidFill>
                <a:schemeClr val="tx1"/>
              </a:solidFill>
            </a:endParaRPr>
          </a:p>
        </p:txBody>
      </p:sp>
      <p:sp>
        <p:nvSpPr>
          <p:cNvPr id="5" name="Slide Number Placeholder 4">
            <a:extLst>
              <a:ext uri="{FF2B5EF4-FFF2-40B4-BE49-F238E27FC236}">
                <a16:creationId xmlns="" xmlns:a16="http://schemas.microsoft.com/office/drawing/2014/main" id="{849FD97A-5FF9-413E-8C31-CAE7C8DF7591}"/>
              </a:ext>
            </a:extLst>
          </p:cNvPr>
          <p:cNvSpPr>
            <a:spLocks noGrp="1"/>
          </p:cNvSpPr>
          <p:nvPr>
            <p:ph type="sldNum" sz="quarter" idx="12"/>
          </p:nvPr>
        </p:nvSpPr>
        <p:spPr/>
        <p:txBody>
          <a:bodyPr/>
          <a:lstStyle/>
          <a:p>
            <a:fld id="{00E6A5BD-C011-4A45-AA3A-201790FB7F2B}" type="slidenum">
              <a:rPr lang="en-CA" smtClean="0"/>
              <a:pPr/>
              <a:t>5</a:t>
            </a:fld>
            <a:endParaRPr lang="en-CA" dirty="0"/>
          </a:p>
        </p:txBody>
      </p:sp>
      <p:pic>
        <p:nvPicPr>
          <p:cNvPr id="7" name="Picture 6">
            <a:extLst>
              <a:ext uri="{FF2B5EF4-FFF2-40B4-BE49-F238E27FC236}">
                <a16:creationId xmlns="" xmlns:a16="http://schemas.microsoft.com/office/drawing/2014/main" id="{FEAB14C6-C184-48DF-B688-A217AD7C2568}"/>
              </a:ext>
            </a:extLst>
          </p:cNvPr>
          <p:cNvPicPr>
            <a:picLocks noChangeAspect="1"/>
          </p:cNvPicPr>
          <p:nvPr/>
        </p:nvPicPr>
        <p:blipFill rotWithShape="1">
          <a:blip r:embed="rId2"/>
          <a:srcRect r="63168"/>
          <a:stretch/>
        </p:blipFill>
        <p:spPr>
          <a:xfrm>
            <a:off x="493775" y="6197389"/>
            <a:ext cx="549581" cy="531763"/>
          </a:xfrm>
          <a:prstGeom prst="rect">
            <a:avLst/>
          </a:prstGeom>
        </p:spPr>
      </p:pic>
      <p:sp>
        <p:nvSpPr>
          <p:cNvPr id="8" name="Rectangle 7">
            <a:extLst>
              <a:ext uri="{FF2B5EF4-FFF2-40B4-BE49-F238E27FC236}">
                <a16:creationId xmlns="" xmlns:a16="http://schemas.microsoft.com/office/drawing/2014/main" id="{DB01A94A-6A35-442D-A863-43D84C376B1E}"/>
              </a:ext>
            </a:extLst>
          </p:cNvPr>
          <p:cNvSpPr/>
          <p:nvPr/>
        </p:nvSpPr>
        <p:spPr>
          <a:xfrm>
            <a:off x="1043356" y="6309380"/>
            <a:ext cx="3344185" cy="307777"/>
          </a:xfrm>
          <a:prstGeom prst="rect">
            <a:avLst/>
          </a:prstGeom>
        </p:spPr>
        <p:txBody>
          <a:bodyPr wrap="none">
            <a:spAutoFit/>
          </a:bodyPr>
          <a:lstStyle/>
          <a:p>
            <a:r>
              <a:rPr lang="en-GB" sz="1400" i="1" dirty="0">
                <a:solidFill>
                  <a:srgbClr val="006A71"/>
                </a:solidFill>
              </a:rPr>
              <a:t>Excellence in care, research and innovation</a:t>
            </a:r>
            <a:endParaRPr lang="en-GB" sz="1400" dirty="0"/>
          </a:p>
        </p:txBody>
      </p:sp>
      <p:pic>
        <p:nvPicPr>
          <p:cNvPr id="14" name="Picture 13" descr="A picture containing indoor, person&#10;&#10;Description generated with very high confidence">
            <a:extLst>
              <a:ext uri="{FF2B5EF4-FFF2-40B4-BE49-F238E27FC236}">
                <a16:creationId xmlns="" xmlns:a16="http://schemas.microsoft.com/office/drawing/2014/main" id="{3302FDB6-7156-4A9A-9F02-F061F4B1687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005" b="7160"/>
          <a:stretch/>
        </p:blipFill>
        <p:spPr>
          <a:xfrm>
            <a:off x="431801" y="2602992"/>
            <a:ext cx="4140200" cy="2231136"/>
          </a:xfrm>
          <a:prstGeom prst="rect">
            <a:avLst/>
          </a:prstGeom>
        </p:spPr>
      </p:pic>
    </p:spTree>
    <p:extLst>
      <p:ext uri="{BB962C8B-B14F-4D97-AF65-F5344CB8AC3E}">
        <p14:creationId xmlns:p14="http://schemas.microsoft.com/office/powerpoint/2010/main" val="32288905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F6F1150-4192-4825-B9F1-CCF21AAF992D}"/>
              </a:ext>
            </a:extLst>
          </p:cNvPr>
          <p:cNvSpPr>
            <a:spLocks noGrp="1"/>
          </p:cNvSpPr>
          <p:nvPr>
            <p:ph type="title"/>
          </p:nvPr>
        </p:nvSpPr>
        <p:spPr/>
        <p:txBody>
          <a:bodyPr anchor="t"/>
          <a:lstStyle/>
          <a:p>
            <a:r>
              <a:rPr lang="en-GB" dirty="0"/>
              <a:t>The Challenge – local, national, and international</a:t>
            </a:r>
          </a:p>
        </p:txBody>
      </p:sp>
      <p:sp>
        <p:nvSpPr>
          <p:cNvPr id="4" name="Content Placeholder 3">
            <a:extLst>
              <a:ext uri="{FF2B5EF4-FFF2-40B4-BE49-F238E27FC236}">
                <a16:creationId xmlns="" xmlns:a16="http://schemas.microsoft.com/office/drawing/2014/main" id="{F337EBEE-4804-440D-AB33-9DD36E2BB648}"/>
              </a:ext>
            </a:extLst>
          </p:cNvPr>
          <p:cNvSpPr>
            <a:spLocks noGrp="1"/>
          </p:cNvSpPr>
          <p:nvPr>
            <p:ph sz="quarter" idx="14"/>
          </p:nvPr>
        </p:nvSpPr>
        <p:spPr>
          <a:xfrm>
            <a:off x="431800" y="1089025"/>
            <a:ext cx="8316913" cy="3068447"/>
          </a:xfrm>
        </p:spPr>
        <p:txBody>
          <a:bodyPr numCol="2" spcCol="180000"/>
          <a:lstStyle/>
          <a:p>
            <a:pPr>
              <a:spcAft>
                <a:spcPts val="600"/>
              </a:spcAft>
            </a:pPr>
            <a:endParaRPr lang="en-GB" sz="1000" b="1" dirty="0">
              <a:solidFill>
                <a:schemeClr val="tx1"/>
              </a:solidFill>
            </a:endParaRPr>
          </a:p>
          <a:p>
            <a:pPr>
              <a:spcAft>
                <a:spcPts val="600"/>
              </a:spcAft>
            </a:pPr>
            <a:endParaRPr lang="en-GB" sz="1000" b="1" dirty="0">
              <a:solidFill>
                <a:schemeClr val="tx1"/>
              </a:solidFill>
            </a:endParaRPr>
          </a:p>
          <a:p>
            <a:pPr>
              <a:spcAft>
                <a:spcPts val="600"/>
              </a:spcAft>
            </a:pPr>
            <a:endParaRPr lang="en-GB" sz="1000" b="1" dirty="0">
              <a:solidFill>
                <a:schemeClr val="tx1"/>
              </a:solidFill>
            </a:endParaRPr>
          </a:p>
          <a:p>
            <a:pPr>
              <a:spcAft>
                <a:spcPts val="600"/>
              </a:spcAft>
            </a:pPr>
            <a:endParaRPr lang="en-GB" sz="1000" b="1" dirty="0">
              <a:solidFill>
                <a:schemeClr val="tx1"/>
              </a:solidFill>
            </a:endParaRPr>
          </a:p>
          <a:p>
            <a:pPr>
              <a:spcAft>
                <a:spcPts val="600"/>
              </a:spcAft>
            </a:pPr>
            <a:endParaRPr lang="en-GB" sz="1000" b="1" dirty="0">
              <a:solidFill>
                <a:schemeClr val="tx1"/>
              </a:solidFill>
            </a:endParaRPr>
          </a:p>
          <a:p>
            <a:pPr>
              <a:spcAft>
                <a:spcPts val="600"/>
              </a:spcAft>
            </a:pPr>
            <a:endParaRPr lang="en-GB" sz="1000" b="1" dirty="0">
              <a:solidFill>
                <a:schemeClr val="tx1"/>
              </a:solidFill>
            </a:endParaRPr>
          </a:p>
          <a:p>
            <a:pPr>
              <a:spcAft>
                <a:spcPts val="600"/>
              </a:spcAft>
            </a:pPr>
            <a:endParaRPr lang="en-GB" sz="1000" b="1" dirty="0">
              <a:solidFill>
                <a:schemeClr val="tx1"/>
              </a:solidFill>
            </a:endParaRPr>
          </a:p>
          <a:p>
            <a:pPr>
              <a:spcAft>
                <a:spcPts val="600"/>
              </a:spcAft>
            </a:pPr>
            <a:endParaRPr lang="en-GB" sz="1000" b="1" dirty="0">
              <a:solidFill>
                <a:schemeClr val="tx1"/>
              </a:solidFill>
            </a:endParaRPr>
          </a:p>
          <a:p>
            <a:pPr>
              <a:spcAft>
                <a:spcPts val="600"/>
              </a:spcAft>
            </a:pPr>
            <a:r>
              <a:rPr lang="en-GB" sz="1000" b="1" dirty="0">
                <a:solidFill>
                  <a:schemeClr val="tx1"/>
                </a:solidFill>
              </a:rPr>
              <a:t>The challenge and opportunity of research and innovation:</a:t>
            </a:r>
          </a:p>
          <a:p>
            <a:pPr>
              <a:spcAft>
                <a:spcPts val="600"/>
              </a:spcAft>
            </a:pPr>
            <a:r>
              <a:rPr lang="en-GB" sz="1000" dirty="0">
                <a:solidFill>
                  <a:schemeClr val="tx1"/>
                </a:solidFill>
              </a:rPr>
              <a:t>The imperative to improve outcomes arises partly from the sheer potential of breakthroughs in research and innovative treatments. </a:t>
            </a:r>
          </a:p>
          <a:p>
            <a:pPr>
              <a:spcAft>
                <a:spcPts val="600"/>
              </a:spcAft>
            </a:pPr>
            <a:r>
              <a:rPr lang="en-GB" sz="1000" dirty="0">
                <a:solidFill>
                  <a:schemeClr val="tx1"/>
                </a:solidFill>
              </a:rPr>
              <a:t>Cancer care is one of the most innovative areas of medicine, and the next few years could see the realisation of whole new fields of treatment. Genomic medicine and immunotherapies will realise the potential of personalised medicine for cancer patients, and artificial intelligence is already developing breakthroughs in cancer diagnosis (for example in detecting cancerous tumours).</a:t>
            </a:r>
          </a:p>
          <a:p>
            <a:pPr>
              <a:spcAft>
                <a:spcPts val="600"/>
              </a:spcAft>
            </a:pPr>
            <a:r>
              <a:rPr lang="en-GB" sz="1000" dirty="0">
                <a:solidFill>
                  <a:schemeClr val="tx1"/>
                </a:solidFill>
              </a:rPr>
              <a:t>The fact that cancer care is such an innovative and fast-moving area means that it will be increasingly important for providers to focus on – and build their capability in relation to - both care/treatment and research and innovation. To do otherwise risks clinical teams being disconnected from innovations which could further improve the care they provide and the associated patient outcomes.</a:t>
            </a:r>
          </a:p>
          <a:p>
            <a:pPr>
              <a:spcAft>
                <a:spcPts val="600"/>
              </a:spcAft>
            </a:pPr>
            <a:r>
              <a:rPr lang="en-GB" sz="1000" b="1" dirty="0">
                <a:solidFill>
                  <a:schemeClr val="tx1"/>
                </a:solidFill>
              </a:rPr>
              <a:t>The NHS provider challenge:</a:t>
            </a:r>
          </a:p>
          <a:p>
            <a:pPr>
              <a:spcAft>
                <a:spcPts val="600"/>
              </a:spcAft>
            </a:pPr>
            <a:r>
              <a:rPr lang="en-GB" sz="1000" dirty="0">
                <a:solidFill>
                  <a:schemeClr val="tx1"/>
                </a:solidFill>
              </a:rPr>
              <a:t>In addition to the future cancer challenge – both locally and more widely – we must of course operate within an increasingly challenging NHS context.  </a:t>
            </a:r>
          </a:p>
          <a:p>
            <a:pPr>
              <a:spcAft>
                <a:spcPts val="600"/>
              </a:spcAft>
            </a:pPr>
            <a:endParaRPr lang="en-GB" sz="1000" dirty="0">
              <a:solidFill>
                <a:schemeClr val="tx1"/>
              </a:solidFill>
            </a:endParaRPr>
          </a:p>
          <a:p>
            <a:pPr>
              <a:spcAft>
                <a:spcPts val="600"/>
              </a:spcAft>
            </a:pPr>
            <a:r>
              <a:rPr lang="en-GB" sz="1000" dirty="0">
                <a:solidFill>
                  <a:schemeClr val="tx1"/>
                </a:solidFill>
              </a:rPr>
              <a:t>All NHS providers are expected to both find efficiencies year on year, and to contribute to the transformation of services – working across their local health and care economies – in order to make them fit for the future. They must do this while continuing to meet challenging performance standards, as well as wider patient and public expectations about the quality, timelines and experience of care.</a:t>
            </a:r>
          </a:p>
          <a:p>
            <a:pPr>
              <a:spcAft>
                <a:spcPts val="600"/>
              </a:spcAft>
            </a:pPr>
            <a:r>
              <a:rPr lang="en-GB" sz="1000" b="1" dirty="0">
                <a:solidFill>
                  <a:schemeClr val="tx1"/>
                </a:solidFill>
              </a:rPr>
              <a:t>Implications for CCC:</a:t>
            </a:r>
          </a:p>
          <a:p>
            <a:pPr>
              <a:spcAft>
                <a:spcPts val="600"/>
              </a:spcAft>
            </a:pPr>
            <a:r>
              <a:rPr lang="en-GB" sz="1000" dirty="0">
                <a:solidFill>
                  <a:schemeClr val="tx1"/>
                </a:solidFill>
              </a:rPr>
              <a:t>Responding to more people living longer with cancer provides a number of implications for CCC, including that:</a:t>
            </a:r>
          </a:p>
          <a:p>
            <a:pPr marL="171450" indent="-171450">
              <a:spcAft>
                <a:spcPts val="600"/>
              </a:spcAft>
              <a:buFont typeface="Arial" panose="020B0604020202020204" pitchFamily="34" charset="0"/>
              <a:buChar char="•"/>
            </a:pPr>
            <a:r>
              <a:rPr lang="en-GB" sz="1000" dirty="0">
                <a:solidFill>
                  <a:schemeClr val="tx1"/>
                </a:solidFill>
              </a:rPr>
              <a:t>We must continue to focus on providing an outstanding,  caring, and patient-focussed service to our population, as well as on improving efficiency and maintaining excellent operational performance. All other ambitions must be built on this solid foundation.</a:t>
            </a:r>
          </a:p>
          <a:p>
            <a:pPr marL="171450" indent="-171450">
              <a:spcAft>
                <a:spcPts val="600"/>
              </a:spcAft>
              <a:buFont typeface="Arial" panose="020B0604020202020204" pitchFamily="34" charset="0"/>
              <a:buChar char="•"/>
            </a:pPr>
            <a:r>
              <a:rPr lang="en-GB" sz="1000" dirty="0">
                <a:solidFill>
                  <a:schemeClr val="tx1"/>
                </a:solidFill>
              </a:rPr>
              <a:t>Improving cancer outcomes will require us to work with others across C&amp;M, to integrate care and to promote prevention and early diagnosis. We must work together to continue to close the outcomes gap with other areas of the country.</a:t>
            </a:r>
          </a:p>
          <a:p>
            <a:pPr marL="171450" indent="-171450">
              <a:spcAft>
                <a:spcPts val="600"/>
              </a:spcAft>
              <a:buFont typeface="Arial" panose="020B0604020202020204" pitchFamily="34" charset="0"/>
              <a:buChar char="•"/>
            </a:pPr>
            <a:r>
              <a:rPr lang="en-GB" sz="1000" dirty="0">
                <a:solidFill>
                  <a:schemeClr val="tx1"/>
                </a:solidFill>
              </a:rPr>
              <a:t>As part of this system wide integration, we must consider how we can provide more of our services closer to – or in – patients’ homes, as well as continually improving our patients’ and their families experience of care.</a:t>
            </a:r>
          </a:p>
          <a:p>
            <a:pPr marL="171450" indent="-171450">
              <a:spcAft>
                <a:spcPts val="600"/>
              </a:spcAft>
              <a:buFont typeface="Arial" panose="020B0604020202020204" pitchFamily="34" charset="0"/>
              <a:buChar char="•"/>
            </a:pPr>
            <a:r>
              <a:rPr lang="en-GB" sz="1000" dirty="0">
                <a:solidFill>
                  <a:schemeClr val="tx1"/>
                </a:solidFill>
              </a:rPr>
              <a:t>We must ensure that CCC is an excellent place to work. We will only realise our ambitions if we can attract, retain and develop the best people – as well as meeting the future workforce challenges which all NHS providers will face.</a:t>
            </a:r>
          </a:p>
          <a:p>
            <a:pPr marL="171450" indent="-171450">
              <a:spcAft>
                <a:spcPts val="600"/>
              </a:spcAft>
              <a:buFont typeface="Arial" panose="020B0604020202020204" pitchFamily="34" charset="0"/>
              <a:buChar char="•"/>
            </a:pPr>
            <a:r>
              <a:rPr lang="en-GB" sz="1000" dirty="0">
                <a:solidFill>
                  <a:schemeClr val="tx1"/>
                </a:solidFill>
              </a:rPr>
              <a:t>We must support our clinicians to continue to work at the forefront of care and treatment, bringing innovation from ‘bench to bedside.’</a:t>
            </a:r>
          </a:p>
          <a:p>
            <a:pPr>
              <a:spcAft>
                <a:spcPts val="600"/>
              </a:spcAft>
            </a:pPr>
            <a:r>
              <a:rPr lang="en-GB" sz="1000" b="1" dirty="0">
                <a:solidFill>
                  <a:schemeClr val="tx1"/>
                </a:solidFill>
              </a:rPr>
              <a:t>The following sections set out our strategic priorities for responding to this challenge to 2022, as well as early thinking about longer-term change.</a:t>
            </a:r>
          </a:p>
        </p:txBody>
      </p:sp>
      <p:sp>
        <p:nvSpPr>
          <p:cNvPr id="5" name="Slide Number Placeholder 4">
            <a:extLst>
              <a:ext uri="{FF2B5EF4-FFF2-40B4-BE49-F238E27FC236}">
                <a16:creationId xmlns="" xmlns:a16="http://schemas.microsoft.com/office/drawing/2014/main" id="{849FD97A-5FF9-413E-8C31-CAE7C8DF7591}"/>
              </a:ext>
            </a:extLst>
          </p:cNvPr>
          <p:cNvSpPr>
            <a:spLocks noGrp="1"/>
          </p:cNvSpPr>
          <p:nvPr>
            <p:ph type="sldNum" sz="quarter" idx="12"/>
          </p:nvPr>
        </p:nvSpPr>
        <p:spPr/>
        <p:txBody>
          <a:bodyPr/>
          <a:lstStyle/>
          <a:p>
            <a:fld id="{00E6A5BD-C011-4A45-AA3A-201790FB7F2B}" type="slidenum">
              <a:rPr lang="en-CA" smtClean="0"/>
              <a:pPr/>
              <a:t>6</a:t>
            </a:fld>
            <a:endParaRPr lang="en-CA" dirty="0"/>
          </a:p>
        </p:txBody>
      </p:sp>
      <p:pic>
        <p:nvPicPr>
          <p:cNvPr id="6" name="Picture 5">
            <a:extLst>
              <a:ext uri="{FF2B5EF4-FFF2-40B4-BE49-F238E27FC236}">
                <a16:creationId xmlns="" xmlns:a16="http://schemas.microsoft.com/office/drawing/2014/main" id="{3C1E367A-42D9-4199-B239-4DD49E9C1C6C}"/>
              </a:ext>
            </a:extLst>
          </p:cNvPr>
          <p:cNvPicPr>
            <a:picLocks noChangeAspect="1"/>
          </p:cNvPicPr>
          <p:nvPr/>
        </p:nvPicPr>
        <p:blipFill rotWithShape="1">
          <a:blip r:embed="rId2"/>
          <a:srcRect r="63168"/>
          <a:stretch/>
        </p:blipFill>
        <p:spPr>
          <a:xfrm>
            <a:off x="493775" y="6197389"/>
            <a:ext cx="549581" cy="531763"/>
          </a:xfrm>
          <a:prstGeom prst="rect">
            <a:avLst/>
          </a:prstGeom>
        </p:spPr>
      </p:pic>
      <p:sp>
        <p:nvSpPr>
          <p:cNvPr id="7" name="Rectangle 6">
            <a:extLst>
              <a:ext uri="{FF2B5EF4-FFF2-40B4-BE49-F238E27FC236}">
                <a16:creationId xmlns="" xmlns:a16="http://schemas.microsoft.com/office/drawing/2014/main" id="{ACA7F9EF-4346-458C-BFCB-B434564EBF31}"/>
              </a:ext>
            </a:extLst>
          </p:cNvPr>
          <p:cNvSpPr/>
          <p:nvPr/>
        </p:nvSpPr>
        <p:spPr>
          <a:xfrm>
            <a:off x="1043356" y="6309380"/>
            <a:ext cx="3344185" cy="307777"/>
          </a:xfrm>
          <a:prstGeom prst="rect">
            <a:avLst/>
          </a:prstGeom>
        </p:spPr>
        <p:txBody>
          <a:bodyPr wrap="none">
            <a:spAutoFit/>
          </a:bodyPr>
          <a:lstStyle/>
          <a:p>
            <a:r>
              <a:rPr lang="en-GB" sz="1400" i="1" dirty="0">
                <a:solidFill>
                  <a:srgbClr val="006A71"/>
                </a:solidFill>
              </a:rPr>
              <a:t>Excellence in care, research and innovation</a:t>
            </a:r>
            <a:endParaRPr lang="en-GB" sz="1400" dirty="0"/>
          </a:p>
        </p:txBody>
      </p:sp>
      <p:sp>
        <p:nvSpPr>
          <p:cNvPr id="8" name="Rectangle 7">
            <a:extLst>
              <a:ext uri="{FF2B5EF4-FFF2-40B4-BE49-F238E27FC236}">
                <a16:creationId xmlns="" xmlns:a16="http://schemas.microsoft.com/office/drawing/2014/main" id="{DA9C2239-22E6-41E5-A51C-A777A83BB912}"/>
              </a:ext>
            </a:extLst>
          </p:cNvPr>
          <p:cNvSpPr/>
          <p:nvPr/>
        </p:nvSpPr>
        <p:spPr>
          <a:xfrm>
            <a:off x="431800" y="1089025"/>
            <a:ext cx="4140200" cy="1751711"/>
          </a:xfrm>
          <a:prstGeom prst="rect">
            <a:avLst/>
          </a:prstGeom>
          <a:solidFill>
            <a:srgbClr val="CCE4E6"/>
          </a:solidFill>
          <a:ln w="9525">
            <a:solidFill>
              <a:srgbClr val="006A7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a:spcAft>
                <a:spcPts val="600"/>
              </a:spcAft>
            </a:pPr>
            <a:r>
              <a:rPr lang="en-GB" sz="1000" dirty="0">
                <a:solidFill>
                  <a:schemeClr val="tx1"/>
                </a:solidFill>
                <a:latin typeface="Arial" panose="020B0604020202020204" pitchFamily="34" charset="0"/>
                <a:cs typeface="Arial" panose="020B0604020202020204" pitchFamily="34" charset="0"/>
              </a:rPr>
              <a:t>“Four types of cancer are among the 12 top causes of death in wealthy countries: lung, colorectal, breast and pancreatic. Survival rates […] are a widely recognised measure for comparing the quality of cancer care. </a:t>
            </a:r>
          </a:p>
          <a:p>
            <a:pPr>
              <a:spcAft>
                <a:spcPts val="600"/>
              </a:spcAft>
            </a:pPr>
            <a:r>
              <a:rPr lang="en-GB" sz="1000" dirty="0">
                <a:solidFill>
                  <a:schemeClr val="tx1"/>
                </a:solidFill>
                <a:latin typeface="Arial" panose="020B0604020202020204" pitchFamily="34" charset="0"/>
                <a:cs typeface="Arial" panose="020B0604020202020204" pitchFamily="34" charset="0"/>
              </a:rPr>
              <a:t>Judged on this basis the UK is below average for people with all these types of cancer – although we are gradually closing the gap. For lung, colon, and pancreatic cancer, the UK does especially poorly. Among the cohort of comparison countries, we are the worst for pancreatic and colon cancer and the second-worst for lung cancer.”</a:t>
            </a:r>
          </a:p>
          <a:p>
            <a:pPr>
              <a:spcAft>
                <a:spcPts val="600"/>
              </a:spcAft>
            </a:pPr>
            <a:r>
              <a:rPr lang="en-GB" sz="1000" i="1" dirty="0">
                <a:solidFill>
                  <a:schemeClr val="tx1"/>
                </a:solidFill>
                <a:latin typeface="Arial" panose="020B0604020202020204" pitchFamily="34" charset="0"/>
                <a:cs typeface="Arial" panose="020B0604020202020204" pitchFamily="34" charset="0"/>
              </a:rPr>
              <a:t>The Health Foundation, Institute for Fiscal Studies, The King’s Fund and the Nuffield Trust, 2018: The NHS at 70 – How Good is the NHS?</a:t>
            </a:r>
          </a:p>
        </p:txBody>
      </p:sp>
    </p:spTree>
    <p:extLst>
      <p:ext uri="{BB962C8B-B14F-4D97-AF65-F5344CB8AC3E}">
        <p14:creationId xmlns:p14="http://schemas.microsoft.com/office/powerpoint/2010/main" val="26548465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213D556-5494-4672-BFED-CBBE82633B9F}"/>
              </a:ext>
            </a:extLst>
          </p:cNvPr>
          <p:cNvSpPr>
            <a:spLocks noGrp="1"/>
          </p:cNvSpPr>
          <p:nvPr>
            <p:ph type="title"/>
          </p:nvPr>
        </p:nvSpPr>
        <p:spPr>
          <a:xfrm>
            <a:off x="493776" y="219456"/>
            <a:ext cx="8539388" cy="411480"/>
          </a:xfrm>
        </p:spPr>
        <p:txBody>
          <a:bodyPr/>
          <a:lstStyle/>
          <a:p>
            <a:r>
              <a:rPr lang="en-GB" dirty="0"/>
              <a:t>Meeting the Challenge – our strategic priorities for 2018-22</a:t>
            </a:r>
          </a:p>
        </p:txBody>
      </p:sp>
      <p:sp>
        <p:nvSpPr>
          <p:cNvPr id="3" name="Text Placeholder 2">
            <a:extLst>
              <a:ext uri="{FF2B5EF4-FFF2-40B4-BE49-F238E27FC236}">
                <a16:creationId xmlns="" xmlns:a16="http://schemas.microsoft.com/office/drawing/2014/main" id="{3158C2B9-1F4F-4E94-A658-AC7DDF065A5F}"/>
              </a:ext>
            </a:extLst>
          </p:cNvPr>
          <p:cNvSpPr>
            <a:spLocks noGrp="1"/>
          </p:cNvSpPr>
          <p:nvPr>
            <p:ph type="body" sz="quarter" idx="13"/>
          </p:nvPr>
        </p:nvSpPr>
        <p:spPr>
          <a:xfrm>
            <a:off x="431800" y="645880"/>
            <a:ext cx="8323750" cy="501111"/>
          </a:xfrm>
        </p:spPr>
        <p:txBody>
          <a:bodyPr>
            <a:noAutofit/>
          </a:bodyPr>
          <a:lstStyle/>
          <a:p>
            <a:r>
              <a:rPr lang="en-GB" sz="1100" dirty="0"/>
              <a:t>Our strategy for 2018-22 focusses on four major priorities, delivered via being enterprising and also maintaining excellent quality, financial, and operational performance. Taken together, they represent a major investment - transforming both the care we provide to our patients, and our leadership role in treatment and research.</a:t>
            </a:r>
          </a:p>
        </p:txBody>
      </p:sp>
      <p:sp>
        <p:nvSpPr>
          <p:cNvPr id="5" name="Slide Number Placeholder 4">
            <a:extLst>
              <a:ext uri="{FF2B5EF4-FFF2-40B4-BE49-F238E27FC236}">
                <a16:creationId xmlns="" xmlns:a16="http://schemas.microsoft.com/office/drawing/2014/main" id="{98500058-4758-48F9-B1E3-E7C177F9E86C}"/>
              </a:ext>
            </a:extLst>
          </p:cNvPr>
          <p:cNvSpPr>
            <a:spLocks noGrp="1"/>
          </p:cNvSpPr>
          <p:nvPr>
            <p:ph type="sldNum" sz="quarter" idx="12"/>
          </p:nvPr>
        </p:nvSpPr>
        <p:spPr>
          <a:xfrm>
            <a:off x="8447904" y="6333698"/>
            <a:ext cx="359823" cy="182880"/>
          </a:xfrm>
        </p:spPr>
        <p:txBody>
          <a:bodyPr/>
          <a:lstStyle/>
          <a:p>
            <a:fld id="{00E6A5BD-C011-4A45-AA3A-201790FB7F2B}" type="slidenum">
              <a:rPr lang="en-CA" sz="900" smtClean="0">
                <a:latin typeface="Arial" panose="020B0604020202020204" pitchFamily="34" charset="0"/>
                <a:cs typeface="Arial" panose="020B0604020202020204" pitchFamily="34" charset="0"/>
              </a:rPr>
              <a:pPr/>
              <a:t>7</a:t>
            </a:fld>
            <a:endParaRPr lang="en-CA" sz="900" dirty="0">
              <a:latin typeface="Arial" panose="020B0604020202020204" pitchFamily="34" charset="0"/>
              <a:cs typeface="Arial" panose="020B0604020202020204" pitchFamily="34" charset="0"/>
            </a:endParaRPr>
          </a:p>
        </p:txBody>
      </p:sp>
      <p:sp>
        <p:nvSpPr>
          <p:cNvPr id="4" name="Rectangle 3">
            <a:extLst>
              <a:ext uri="{FF2B5EF4-FFF2-40B4-BE49-F238E27FC236}">
                <a16:creationId xmlns="" xmlns:a16="http://schemas.microsoft.com/office/drawing/2014/main" id="{F8F630C5-050E-4CA6-BE1C-EC02FDB26144}"/>
              </a:ext>
            </a:extLst>
          </p:cNvPr>
          <p:cNvSpPr/>
          <p:nvPr/>
        </p:nvSpPr>
        <p:spPr>
          <a:xfrm>
            <a:off x="333885" y="1233489"/>
            <a:ext cx="3726324" cy="1061829"/>
          </a:xfrm>
          <a:prstGeom prst="rect">
            <a:avLst/>
          </a:prstGeom>
        </p:spPr>
        <p:txBody>
          <a:bodyPr wrap="square">
            <a:spAutoFit/>
          </a:bodyPr>
          <a:lstStyle/>
          <a:p>
            <a:r>
              <a:rPr lang="en-GB" sz="1050" dirty="0">
                <a:latin typeface="Arial" panose="020B0604020202020204" pitchFamily="34" charset="0"/>
                <a:cs typeface="Arial" panose="020B0604020202020204" pitchFamily="34" charset="0"/>
              </a:rPr>
              <a:t>Our four major priorities (shown right) form a mutually-reinforcing programme of action to allow us to realise our vision.  These are deliverable within an overall environment of maintaining our excellent quality, operational and financial performance, which  also encourages us to be enterprising (our two supporting priorities).</a:t>
            </a:r>
            <a:endParaRPr lang="en-GB" sz="1050" b="1" dirty="0">
              <a:latin typeface="Arial" panose="020B0604020202020204" pitchFamily="34" charset="0"/>
              <a:cs typeface="Arial" panose="020B0604020202020204" pitchFamily="34" charset="0"/>
            </a:endParaRPr>
          </a:p>
        </p:txBody>
      </p:sp>
      <p:sp>
        <p:nvSpPr>
          <p:cNvPr id="17" name="Rectangle 16">
            <a:extLst>
              <a:ext uri="{FF2B5EF4-FFF2-40B4-BE49-F238E27FC236}">
                <a16:creationId xmlns="" xmlns:a16="http://schemas.microsoft.com/office/drawing/2014/main" id="{C1DE064C-2B73-4EEA-99B6-4DC2098EFBE2}"/>
              </a:ext>
            </a:extLst>
          </p:cNvPr>
          <p:cNvSpPr/>
          <p:nvPr/>
        </p:nvSpPr>
        <p:spPr>
          <a:xfrm>
            <a:off x="4060209" y="1233055"/>
            <a:ext cx="4688503" cy="1320733"/>
          </a:xfrm>
          <a:prstGeom prst="rect">
            <a:avLst/>
          </a:prstGeom>
          <a:solidFill>
            <a:srgbClr val="A0CDD0"/>
          </a:solidFill>
          <a:ln w="9525">
            <a:solidFill>
              <a:srgbClr val="006A7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200"/>
              </a:spcAft>
            </a:pPr>
            <a:r>
              <a:rPr lang="en-GB" sz="900" b="1" dirty="0">
                <a:solidFill>
                  <a:schemeClr val="tx1"/>
                </a:solidFill>
                <a:latin typeface="Arial" panose="020B0604020202020204" pitchFamily="34" charset="0"/>
                <a:cs typeface="Arial" panose="020B0604020202020204" pitchFamily="34" charset="0"/>
              </a:rPr>
              <a:t>Responding to more people living longer with cancer:</a:t>
            </a:r>
            <a:r>
              <a:rPr lang="en-GB" sz="880" b="1" dirty="0">
                <a:solidFill>
                  <a:schemeClr val="tx1"/>
                </a:solidFill>
                <a:latin typeface="Arial" panose="020B0604020202020204" pitchFamily="34" charset="0"/>
                <a:cs typeface="Arial" panose="020B0604020202020204" pitchFamily="34" charset="0"/>
              </a:rPr>
              <a:t> Our new clinical model</a:t>
            </a:r>
          </a:p>
          <a:p>
            <a:pPr marL="171450" indent="-171450">
              <a:spcAft>
                <a:spcPts val="200"/>
              </a:spcAft>
              <a:buFont typeface="Wingdings" panose="05000000000000000000" pitchFamily="2" charset="2"/>
              <a:buChar char="ü"/>
            </a:pPr>
            <a:r>
              <a:rPr lang="en-GB" sz="880" dirty="0">
                <a:solidFill>
                  <a:schemeClr val="tx1"/>
                </a:solidFill>
                <a:latin typeface="Arial" panose="020B0604020202020204" pitchFamily="34" charset="0"/>
                <a:cs typeface="Arial" panose="020B0604020202020204" pitchFamily="34" charset="0"/>
              </a:rPr>
              <a:t>A new model of care: Local where possible, centralised where necessary, and based around delivering equitable access to high quality care and research.</a:t>
            </a:r>
          </a:p>
          <a:p>
            <a:pPr marL="171450" indent="-171450">
              <a:spcAft>
                <a:spcPts val="200"/>
              </a:spcAft>
              <a:buFont typeface="Wingdings" panose="05000000000000000000" pitchFamily="2" charset="2"/>
              <a:buChar char="ü"/>
            </a:pPr>
            <a:r>
              <a:rPr lang="en-GB" sz="880" dirty="0">
                <a:solidFill>
                  <a:schemeClr val="tx1"/>
                </a:solidFill>
                <a:latin typeface="Arial" panose="020B0604020202020204" pitchFamily="34" charset="0"/>
                <a:cs typeface="Arial" panose="020B0604020202020204" pitchFamily="34" charset="0"/>
              </a:rPr>
              <a:t>A new flagship hospital in Liverpool, integrating acute oncology services and research centres of excellence. </a:t>
            </a:r>
          </a:p>
          <a:p>
            <a:pPr marL="171450" indent="-171450">
              <a:spcAft>
                <a:spcPts val="200"/>
              </a:spcAft>
              <a:buFont typeface="Wingdings" panose="05000000000000000000" pitchFamily="2" charset="2"/>
              <a:buChar char="ü"/>
            </a:pPr>
            <a:r>
              <a:rPr lang="en-GB" sz="880" dirty="0">
                <a:solidFill>
                  <a:schemeClr val="tx1"/>
                </a:solidFill>
                <a:latin typeface="Arial" panose="020B0604020202020204" pitchFamily="34" charset="0"/>
                <a:cs typeface="Arial" panose="020B0604020202020204" pitchFamily="34" charset="0"/>
              </a:rPr>
              <a:t>The next phase of integration of non-surgical oncology (haemato-oncology services) across the region.</a:t>
            </a:r>
          </a:p>
          <a:p>
            <a:pPr marL="171450" indent="-171450">
              <a:spcAft>
                <a:spcPts val="200"/>
              </a:spcAft>
              <a:buFont typeface="Wingdings" panose="05000000000000000000" pitchFamily="2" charset="2"/>
              <a:buChar char="ü"/>
            </a:pPr>
            <a:r>
              <a:rPr lang="en-GB" sz="880" dirty="0">
                <a:solidFill>
                  <a:schemeClr val="tx1"/>
                </a:solidFill>
                <a:latin typeface="Arial" panose="020B0604020202020204" pitchFamily="34" charset="0"/>
                <a:cs typeface="Arial" panose="020B0604020202020204" pitchFamily="34" charset="0"/>
              </a:rPr>
              <a:t>Complete digital transformation through our ‘connecting for the future’ programme.</a:t>
            </a:r>
            <a:endParaRPr lang="en-GB" sz="880" b="1" i="1" dirty="0">
              <a:solidFill>
                <a:schemeClr val="tx1"/>
              </a:solidFill>
              <a:latin typeface="Arial" panose="020B0604020202020204" pitchFamily="34" charset="0"/>
              <a:cs typeface="Arial" panose="020B0604020202020204" pitchFamily="34" charset="0"/>
            </a:endParaRPr>
          </a:p>
          <a:p>
            <a:pPr>
              <a:spcAft>
                <a:spcPts val="200"/>
              </a:spcAft>
            </a:pPr>
            <a:endParaRPr lang="en-GB" sz="880" b="1" i="1" dirty="0">
              <a:solidFill>
                <a:schemeClr val="tx1"/>
              </a:solidFill>
              <a:highlight>
                <a:srgbClr val="FFFF00"/>
              </a:highlight>
              <a:latin typeface="Arial" panose="020B0604020202020204" pitchFamily="34" charset="0"/>
              <a:cs typeface="Arial" panose="020B0604020202020204" pitchFamily="34" charset="0"/>
            </a:endParaRPr>
          </a:p>
        </p:txBody>
      </p:sp>
      <p:sp>
        <p:nvSpPr>
          <p:cNvPr id="18" name="Rectangle 17">
            <a:extLst>
              <a:ext uri="{FF2B5EF4-FFF2-40B4-BE49-F238E27FC236}">
                <a16:creationId xmlns="" xmlns:a16="http://schemas.microsoft.com/office/drawing/2014/main" id="{4860A4EB-B606-489F-9155-B966909DA9E9}"/>
              </a:ext>
            </a:extLst>
          </p:cNvPr>
          <p:cNvSpPr/>
          <p:nvPr/>
        </p:nvSpPr>
        <p:spPr>
          <a:xfrm>
            <a:off x="4060209" y="2594663"/>
            <a:ext cx="4687413" cy="1386193"/>
          </a:xfrm>
          <a:prstGeom prst="rect">
            <a:avLst/>
          </a:prstGeom>
          <a:solidFill>
            <a:srgbClr val="BCDCDE"/>
          </a:solidFill>
          <a:ln w="9525">
            <a:solidFill>
              <a:srgbClr val="006A7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200"/>
              </a:spcAft>
            </a:pPr>
            <a:r>
              <a:rPr lang="en-GB" sz="880" b="1" dirty="0">
                <a:solidFill>
                  <a:schemeClr val="tx1"/>
                </a:solidFill>
                <a:latin typeface="Arial" panose="020B0604020202020204" pitchFamily="34" charset="0"/>
                <a:cs typeface="Arial" panose="020B0604020202020204" pitchFamily="34" charset="0"/>
              </a:rPr>
              <a:t>Collaborative System Leadership:</a:t>
            </a:r>
          </a:p>
          <a:p>
            <a:pPr marL="171450" indent="-171450">
              <a:spcAft>
                <a:spcPts val="200"/>
              </a:spcAft>
              <a:buFont typeface="Wingdings" panose="05000000000000000000" pitchFamily="2" charset="2"/>
              <a:buChar char="ü"/>
            </a:pPr>
            <a:r>
              <a:rPr lang="en-GB" sz="880" dirty="0">
                <a:solidFill>
                  <a:schemeClr val="tx1"/>
                </a:solidFill>
                <a:latin typeface="Arial" panose="020B0604020202020204" pitchFamily="34" charset="0"/>
                <a:cs typeface="Arial" panose="020B0604020202020204" pitchFamily="34" charset="0"/>
              </a:rPr>
              <a:t>Lead the development of a systemwide ten-year strategy and implementation plan for cancer across C&amp;M.</a:t>
            </a:r>
          </a:p>
          <a:p>
            <a:pPr marL="171450" indent="-171450">
              <a:spcAft>
                <a:spcPts val="200"/>
              </a:spcAft>
              <a:buFont typeface="Wingdings" panose="05000000000000000000" pitchFamily="2" charset="2"/>
              <a:buChar char="ü"/>
            </a:pPr>
            <a:r>
              <a:rPr lang="en-GB" sz="880" dirty="0">
                <a:solidFill>
                  <a:schemeClr val="tx1"/>
                </a:solidFill>
                <a:latin typeface="Arial" panose="020B0604020202020204" pitchFamily="34" charset="0"/>
                <a:cs typeface="Arial" panose="020B0604020202020204" pitchFamily="34" charset="0"/>
              </a:rPr>
              <a:t>Continue to contribute to - and lead - locally and nationally in key areas of care and research, including through embedding our new clinical model. </a:t>
            </a:r>
          </a:p>
          <a:p>
            <a:pPr marL="171450" indent="-171450">
              <a:spcAft>
                <a:spcPts val="200"/>
              </a:spcAft>
              <a:buFont typeface="Wingdings" panose="05000000000000000000" pitchFamily="2" charset="2"/>
              <a:buChar char="ü"/>
            </a:pPr>
            <a:r>
              <a:rPr lang="en-GB" sz="880" dirty="0">
                <a:solidFill>
                  <a:schemeClr val="tx1"/>
                </a:solidFill>
                <a:latin typeface="Arial" panose="020B0604020202020204" pitchFamily="34" charset="0"/>
                <a:cs typeface="Arial" panose="020B0604020202020204" pitchFamily="34" charset="0"/>
              </a:rPr>
              <a:t>Support the development of a radiotherapy network with Greater Manchester and South Lancashire, covering a population of over 6 million people. </a:t>
            </a:r>
          </a:p>
          <a:p>
            <a:pPr marL="171450" indent="-171450">
              <a:spcAft>
                <a:spcPts val="200"/>
              </a:spcAft>
              <a:buFont typeface="Wingdings" panose="05000000000000000000" pitchFamily="2" charset="2"/>
              <a:buChar char="ü"/>
            </a:pPr>
            <a:r>
              <a:rPr lang="en-GB" sz="880" dirty="0">
                <a:solidFill>
                  <a:schemeClr val="tx1"/>
                </a:solidFill>
                <a:latin typeface="Arial" panose="020B0604020202020204" pitchFamily="34" charset="0"/>
                <a:cs typeface="Arial" panose="020B0604020202020204" pitchFamily="34" charset="0"/>
              </a:rPr>
              <a:t>Play a significant role in the design of leading-edge integrated care and research models across Cheshire and Merseyside.</a:t>
            </a:r>
          </a:p>
          <a:p>
            <a:pPr>
              <a:spcAft>
                <a:spcPts val="200"/>
              </a:spcAft>
            </a:pPr>
            <a:endParaRPr lang="en-GB" sz="880" dirty="0">
              <a:solidFill>
                <a:schemeClr val="tx1"/>
              </a:solidFill>
              <a:highlight>
                <a:srgbClr val="FFFF00"/>
              </a:highlight>
              <a:latin typeface="Arial" panose="020B0604020202020204" pitchFamily="34" charset="0"/>
              <a:cs typeface="Arial" panose="020B0604020202020204" pitchFamily="34" charset="0"/>
            </a:endParaRPr>
          </a:p>
          <a:p>
            <a:pPr marL="171450" indent="-171450">
              <a:spcAft>
                <a:spcPts val="200"/>
              </a:spcAft>
              <a:buFont typeface="Wingdings" panose="05000000000000000000" pitchFamily="2" charset="2"/>
              <a:buChar char="ü"/>
            </a:pPr>
            <a:endParaRPr lang="en-GB" sz="880" dirty="0">
              <a:solidFill>
                <a:schemeClr val="tx1"/>
              </a:solidFill>
              <a:highlight>
                <a:srgbClr val="FFFF00"/>
              </a:highlight>
              <a:latin typeface="Arial" panose="020B0604020202020204" pitchFamily="34" charset="0"/>
              <a:cs typeface="Arial" panose="020B0604020202020204" pitchFamily="34" charset="0"/>
            </a:endParaRPr>
          </a:p>
        </p:txBody>
      </p:sp>
      <p:sp>
        <p:nvSpPr>
          <p:cNvPr id="19" name="Rectangle 18">
            <a:extLst>
              <a:ext uri="{FF2B5EF4-FFF2-40B4-BE49-F238E27FC236}">
                <a16:creationId xmlns="" xmlns:a16="http://schemas.microsoft.com/office/drawing/2014/main" id="{6A83F53E-2344-4E38-AA31-3EB61B8CE1E8}"/>
              </a:ext>
            </a:extLst>
          </p:cNvPr>
          <p:cNvSpPr/>
          <p:nvPr/>
        </p:nvSpPr>
        <p:spPr>
          <a:xfrm>
            <a:off x="4060209" y="5319575"/>
            <a:ext cx="4687413" cy="1014123"/>
          </a:xfrm>
          <a:prstGeom prst="rect">
            <a:avLst/>
          </a:prstGeom>
          <a:solidFill>
            <a:srgbClr val="F5FAFA"/>
          </a:solidFill>
          <a:ln w="9525">
            <a:solidFill>
              <a:srgbClr val="006A7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200"/>
              </a:spcAft>
            </a:pPr>
            <a:r>
              <a:rPr lang="en-GB" sz="880" b="1" dirty="0">
                <a:solidFill>
                  <a:schemeClr val="tx1"/>
                </a:solidFill>
                <a:latin typeface="Arial" panose="020B0604020202020204" pitchFamily="34" charset="0"/>
                <a:cs typeface="Arial" panose="020B0604020202020204" pitchFamily="34" charset="0"/>
              </a:rPr>
              <a:t>Developing our outstanding staff:</a:t>
            </a:r>
          </a:p>
          <a:p>
            <a:pPr marL="171450" indent="-171450">
              <a:spcAft>
                <a:spcPts val="200"/>
              </a:spcAft>
              <a:buFont typeface="Wingdings" panose="05000000000000000000" pitchFamily="2" charset="2"/>
              <a:buChar char="ü"/>
            </a:pPr>
            <a:r>
              <a:rPr lang="en-GB" sz="880" dirty="0">
                <a:solidFill>
                  <a:schemeClr val="tx1"/>
                </a:solidFill>
                <a:latin typeface="Arial" panose="020B0604020202020204" pitchFamily="34" charset="0"/>
                <a:cs typeface="Arial" panose="020B0604020202020204" pitchFamily="34" charset="0"/>
              </a:rPr>
              <a:t>Embedding our values in everything we do.</a:t>
            </a:r>
          </a:p>
          <a:p>
            <a:pPr marL="171450" indent="-171450">
              <a:spcAft>
                <a:spcPts val="200"/>
              </a:spcAft>
              <a:buFont typeface="Wingdings" panose="05000000000000000000" pitchFamily="2" charset="2"/>
              <a:buChar char="ü"/>
            </a:pPr>
            <a:r>
              <a:rPr lang="en-GB" sz="880" dirty="0">
                <a:solidFill>
                  <a:schemeClr val="tx1"/>
                </a:solidFill>
                <a:latin typeface="Arial" panose="020B0604020202020204" pitchFamily="34" charset="0"/>
                <a:cs typeface="Arial" panose="020B0604020202020204" pitchFamily="34" charset="0"/>
              </a:rPr>
              <a:t>A consistent approach to quality improvement.</a:t>
            </a:r>
          </a:p>
          <a:p>
            <a:pPr marL="171450" indent="-171450">
              <a:spcAft>
                <a:spcPts val="200"/>
              </a:spcAft>
              <a:buFont typeface="Wingdings" panose="05000000000000000000" pitchFamily="2" charset="2"/>
              <a:buChar char="ü"/>
            </a:pPr>
            <a:r>
              <a:rPr lang="en-GB" sz="880" dirty="0">
                <a:solidFill>
                  <a:schemeClr val="tx1"/>
                </a:solidFill>
                <a:latin typeface="Arial" panose="020B0604020202020204" pitchFamily="34" charset="0"/>
                <a:cs typeface="Arial" panose="020B0604020202020204" pitchFamily="34" charset="0"/>
              </a:rPr>
              <a:t>Developing a comprehensive approach to Education and Training</a:t>
            </a:r>
          </a:p>
          <a:p>
            <a:pPr marL="171450" indent="-171450">
              <a:spcAft>
                <a:spcPts val="200"/>
              </a:spcAft>
              <a:buFont typeface="Wingdings" panose="05000000000000000000" pitchFamily="2" charset="2"/>
              <a:buChar char="ü"/>
            </a:pPr>
            <a:r>
              <a:rPr lang="en-GB" sz="880" dirty="0">
                <a:solidFill>
                  <a:schemeClr val="tx1"/>
                </a:solidFill>
                <a:latin typeface="Arial" panose="020B0604020202020204" pitchFamily="34" charset="0"/>
                <a:cs typeface="Arial" panose="020B0604020202020204" pitchFamily="34" charset="0"/>
              </a:rPr>
              <a:t>A focus on engaging and empowering staff.</a:t>
            </a:r>
          </a:p>
          <a:p>
            <a:pPr marL="171450" indent="-171450">
              <a:spcAft>
                <a:spcPts val="200"/>
              </a:spcAft>
              <a:buFont typeface="Wingdings" panose="05000000000000000000" pitchFamily="2" charset="2"/>
              <a:buChar char="ü"/>
            </a:pPr>
            <a:r>
              <a:rPr lang="en-GB" sz="880" dirty="0">
                <a:solidFill>
                  <a:schemeClr val="tx1"/>
                </a:solidFill>
                <a:latin typeface="Arial" panose="020B0604020202020204" pitchFamily="34" charset="0"/>
                <a:cs typeface="Arial" panose="020B0604020202020204" pitchFamily="34" charset="0"/>
              </a:rPr>
              <a:t>Leadership development and succession planning to meet our workforce challenges.</a:t>
            </a:r>
          </a:p>
          <a:p>
            <a:pPr>
              <a:spcAft>
                <a:spcPts val="200"/>
              </a:spcAft>
            </a:pPr>
            <a:endParaRPr lang="en-GB" sz="880" dirty="0">
              <a:solidFill>
                <a:schemeClr val="tx1"/>
              </a:solidFill>
              <a:latin typeface="Arial" panose="020B0604020202020204" pitchFamily="34" charset="0"/>
              <a:cs typeface="Arial" panose="020B0604020202020204" pitchFamily="34" charset="0"/>
            </a:endParaRPr>
          </a:p>
          <a:p>
            <a:pPr>
              <a:spcAft>
                <a:spcPts val="200"/>
              </a:spcAft>
            </a:pPr>
            <a:endParaRPr lang="en-GB" sz="880" b="1" i="1" dirty="0">
              <a:solidFill>
                <a:schemeClr val="tx1"/>
              </a:solidFill>
              <a:highlight>
                <a:srgbClr val="FFFF00"/>
              </a:highlight>
              <a:latin typeface="Arial" panose="020B0604020202020204" pitchFamily="34" charset="0"/>
              <a:cs typeface="Arial" panose="020B0604020202020204" pitchFamily="34" charset="0"/>
            </a:endParaRPr>
          </a:p>
        </p:txBody>
      </p:sp>
      <p:sp>
        <p:nvSpPr>
          <p:cNvPr id="20" name="Rectangle 19">
            <a:extLst>
              <a:ext uri="{FF2B5EF4-FFF2-40B4-BE49-F238E27FC236}">
                <a16:creationId xmlns="" xmlns:a16="http://schemas.microsoft.com/office/drawing/2014/main" id="{F64B9EC1-0985-4A26-A29A-5FD558ACF497}"/>
              </a:ext>
            </a:extLst>
          </p:cNvPr>
          <p:cNvSpPr/>
          <p:nvPr/>
        </p:nvSpPr>
        <p:spPr>
          <a:xfrm>
            <a:off x="4060209" y="4027391"/>
            <a:ext cx="4695341" cy="1245649"/>
          </a:xfrm>
          <a:prstGeom prst="rect">
            <a:avLst/>
          </a:prstGeom>
          <a:solidFill>
            <a:srgbClr val="D9EBEC"/>
          </a:solidFill>
          <a:ln w="9525">
            <a:solidFill>
              <a:srgbClr val="006A7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200"/>
              </a:spcAft>
            </a:pPr>
            <a:r>
              <a:rPr lang="en-GB" sz="880" b="1" dirty="0">
                <a:solidFill>
                  <a:schemeClr val="tx1"/>
                </a:solidFill>
                <a:latin typeface="Arial" panose="020B0604020202020204" pitchFamily="34" charset="0"/>
                <a:cs typeface="Arial" panose="020B0604020202020204" pitchFamily="34" charset="0"/>
              </a:rPr>
              <a:t>Investing in research and innovation: </a:t>
            </a:r>
          </a:p>
          <a:p>
            <a:pPr marL="171450" indent="-171450">
              <a:spcAft>
                <a:spcPts val="200"/>
              </a:spcAft>
              <a:buFont typeface="Wingdings" panose="05000000000000000000" pitchFamily="2" charset="2"/>
              <a:buChar char="ü"/>
            </a:pPr>
            <a:r>
              <a:rPr lang="en-GB" sz="880" dirty="0">
                <a:solidFill>
                  <a:schemeClr val="tx1"/>
                </a:solidFill>
                <a:latin typeface="Arial" panose="020B0604020202020204" pitchFamily="34" charset="0"/>
                <a:cs typeface="Arial" panose="020B0604020202020204" pitchFamily="34" charset="0"/>
              </a:rPr>
              <a:t>Double participation in clinical trials, double the number of CCC-sponsored studies, and become renowned for qualitative research.</a:t>
            </a:r>
          </a:p>
          <a:p>
            <a:pPr marL="171450" indent="-171450">
              <a:spcAft>
                <a:spcPts val="200"/>
              </a:spcAft>
              <a:buFont typeface="Wingdings" panose="05000000000000000000" pitchFamily="2" charset="2"/>
              <a:buChar char="ü"/>
            </a:pPr>
            <a:r>
              <a:rPr lang="en-GB" sz="880" dirty="0">
                <a:solidFill>
                  <a:schemeClr val="tx1"/>
                </a:solidFill>
                <a:latin typeface="Arial" panose="020B0604020202020204" pitchFamily="34" charset="0"/>
                <a:cs typeface="Arial" panose="020B0604020202020204" pitchFamily="34" charset="0"/>
              </a:rPr>
              <a:t>Ensure continued access to cutting-edge research through ECMC status. </a:t>
            </a:r>
          </a:p>
          <a:p>
            <a:pPr marL="171450" indent="-171450">
              <a:spcAft>
                <a:spcPts val="200"/>
              </a:spcAft>
              <a:buFont typeface="Wingdings" panose="05000000000000000000" pitchFamily="2" charset="2"/>
              <a:buChar char="ü"/>
            </a:pPr>
            <a:r>
              <a:rPr lang="en-GB" sz="880" dirty="0">
                <a:solidFill>
                  <a:schemeClr val="tx1"/>
                </a:solidFill>
                <a:latin typeface="Arial" panose="020B0604020202020204" pitchFamily="34" charset="0"/>
                <a:cs typeface="Arial" panose="020B0604020202020204" pitchFamily="34" charset="0"/>
              </a:rPr>
              <a:t>Lead the research and innovation agenda through taking an active leadership role in Liverpool Health Partners, the Liverpool Knowledge Quarter, the North West Coast Innovation Agency and the </a:t>
            </a:r>
            <a:r>
              <a:rPr lang="en-GB" sz="880" dirty="0" smtClean="0">
                <a:solidFill>
                  <a:schemeClr val="tx1"/>
                </a:solidFill>
                <a:latin typeface="Arial" panose="020B0604020202020204" pitchFamily="34" charset="0"/>
                <a:cs typeface="Arial" panose="020B0604020202020204" pitchFamily="34" charset="0"/>
              </a:rPr>
              <a:t>Clinical Research </a:t>
            </a:r>
            <a:r>
              <a:rPr lang="en-GB" sz="880" dirty="0">
                <a:solidFill>
                  <a:schemeClr val="tx1"/>
                </a:solidFill>
                <a:latin typeface="Arial" panose="020B0604020202020204" pitchFamily="34" charset="0"/>
                <a:cs typeface="Arial" panose="020B0604020202020204" pitchFamily="34" charset="0"/>
              </a:rPr>
              <a:t>Network (“CRN”).  </a:t>
            </a:r>
          </a:p>
          <a:p>
            <a:pPr marL="171450" indent="-171450">
              <a:spcAft>
                <a:spcPts val="200"/>
              </a:spcAft>
              <a:buFont typeface="Wingdings" panose="05000000000000000000" pitchFamily="2" charset="2"/>
              <a:buChar char="ü"/>
            </a:pPr>
            <a:r>
              <a:rPr lang="en-GB" sz="880" dirty="0">
                <a:solidFill>
                  <a:schemeClr val="tx1"/>
                </a:solidFill>
                <a:latin typeface="Arial" panose="020B0604020202020204" pitchFamily="34" charset="0"/>
                <a:cs typeface="Arial" panose="020B0604020202020204" pitchFamily="34" charset="0"/>
              </a:rPr>
              <a:t>Maximise our opportunities to be at the forefront of innovation.</a:t>
            </a:r>
          </a:p>
        </p:txBody>
      </p:sp>
      <p:pic>
        <p:nvPicPr>
          <p:cNvPr id="8" name="Picture 7">
            <a:extLst>
              <a:ext uri="{FF2B5EF4-FFF2-40B4-BE49-F238E27FC236}">
                <a16:creationId xmlns="" xmlns:a16="http://schemas.microsoft.com/office/drawing/2014/main" id="{40B5088B-EB69-4955-A243-6930529207B0}"/>
              </a:ext>
            </a:extLst>
          </p:cNvPr>
          <p:cNvPicPr>
            <a:picLocks noChangeAspect="1"/>
          </p:cNvPicPr>
          <p:nvPr/>
        </p:nvPicPr>
        <p:blipFill>
          <a:blip r:embed="rId2"/>
          <a:stretch>
            <a:fillRect/>
          </a:stretch>
        </p:blipFill>
        <p:spPr>
          <a:xfrm>
            <a:off x="468313" y="2304743"/>
            <a:ext cx="3457467" cy="3328457"/>
          </a:xfrm>
          <a:prstGeom prst="rect">
            <a:avLst/>
          </a:prstGeom>
        </p:spPr>
      </p:pic>
      <p:sp>
        <p:nvSpPr>
          <p:cNvPr id="7" name="Rectangle 6">
            <a:extLst>
              <a:ext uri="{FF2B5EF4-FFF2-40B4-BE49-F238E27FC236}">
                <a16:creationId xmlns="" xmlns:a16="http://schemas.microsoft.com/office/drawing/2014/main" id="{0502F197-E0EB-4987-9B78-88D877996D24}"/>
              </a:ext>
            </a:extLst>
          </p:cNvPr>
          <p:cNvSpPr/>
          <p:nvPr/>
        </p:nvSpPr>
        <p:spPr>
          <a:xfrm>
            <a:off x="740910" y="5656818"/>
            <a:ext cx="3089683" cy="553998"/>
          </a:xfrm>
          <a:prstGeom prst="rect">
            <a:avLst/>
          </a:prstGeom>
        </p:spPr>
        <p:txBody>
          <a:bodyPr wrap="square">
            <a:spAutoFit/>
          </a:bodyPr>
          <a:lstStyle/>
          <a:p>
            <a:pPr algn="ctr"/>
            <a:r>
              <a:rPr lang="en-GB" sz="1000" dirty="0">
                <a:latin typeface="Arial" panose="020B0604020202020204" pitchFamily="34" charset="0"/>
                <a:cs typeface="Arial" panose="020B0604020202020204" pitchFamily="34" charset="0"/>
              </a:rPr>
              <a:t>A brief analysis of how the key actions within each priority reinforce each other is enclosed at </a:t>
            </a:r>
            <a:r>
              <a:rPr lang="en-GB" sz="1000" b="1" dirty="0">
                <a:latin typeface="Arial" panose="020B0604020202020204" pitchFamily="34" charset="0"/>
                <a:cs typeface="Arial" panose="020B0604020202020204" pitchFamily="34" charset="0"/>
              </a:rPr>
              <a:t>Appendix A.</a:t>
            </a:r>
            <a:endParaRPr lang="en-GB" sz="1000" dirty="0"/>
          </a:p>
        </p:txBody>
      </p:sp>
      <p:pic>
        <p:nvPicPr>
          <p:cNvPr id="12" name="Picture 11">
            <a:extLst>
              <a:ext uri="{FF2B5EF4-FFF2-40B4-BE49-F238E27FC236}">
                <a16:creationId xmlns="" xmlns:a16="http://schemas.microsoft.com/office/drawing/2014/main" id="{20082D08-FECD-4FE1-AD18-7409B1F10AAA}"/>
              </a:ext>
            </a:extLst>
          </p:cNvPr>
          <p:cNvPicPr>
            <a:picLocks noChangeAspect="1"/>
          </p:cNvPicPr>
          <p:nvPr/>
        </p:nvPicPr>
        <p:blipFill rotWithShape="1">
          <a:blip r:embed="rId3"/>
          <a:srcRect r="63168"/>
          <a:stretch/>
        </p:blipFill>
        <p:spPr>
          <a:xfrm>
            <a:off x="493775" y="6197389"/>
            <a:ext cx="549581" cy="531763"/>
          </a:xfrm>
          <a:prstGeom prst="rect">
            <a:avLst/>
          </a:prstGeom>
        </p:spPr>
      </p:pic>
      <p:sp>
        <p:nvSpPr>
          <p:cNvPr id="13" name="Rectangle 12">
            <a:extLst>
              <a:ext uri="{FF2B5EF4-FFF2-40B4-BE49-F238E27FC236}">
                <a16:creationId xmlns="" xmlns:a16="http://schemas.microsoft.com/office/drawing/2014/main" id="{A16CB2E1-9C21-483C-9690-AB6A13376234}"/>
              </a:ext>
            </a:extLst>
          </p:cNvPr>
          <p:cNvSpPr/>
          <p:nvPr/>
        </p:nvSpPr>
        <p:spPr>
          <a:xfrm>
            <a:off x="1043356" y="6309380"/>
            <a:ext cx="3344185" cy="307777"/>
          </a:xfrm>
          <a:prstGeom prst="rect">
            <a:avLst/>
          </a:prstGeom>
        </p:spPr>
        <p:txBody>
          <a:bodyPr wrap="none">
            <a:spAutoFit/>
          </a:bodyPr>
          <a:lstStyle/>
          <a:p>
            <a:r>
              <a:rPr lang="en-GB" sz="1400" i="1" dirty="0">
                <a:solidFill>
                  <a:srgbClr val="006A71"/>
                </a:solidFill>
              </a:rPr>
              <a:t>Excellence in care, research and innovation</a:t>
            </a:r>
            <a:endParaRPr lang="en-GB" sz="1400" dirty="0"/>
          </a:p>
        </p:txBody>
      </p:sp>
    </p:spTree>
    <p:extLst>
      <p:ext uri="{BB962C8B-B14F-4D97-AF65-F5344CB8AC3E}">
        <p14:creationId xmlns:p14="http://schemas.microsoft.com/office/powerpoint/2010/main" val="16725839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C2F94BB-2B6B-4020-AAA8-04CC8B58F54F}"/>
              </a:ext>
            </a:extLst>
          </p:cNvPr>
          <p:cNvSpPr>
            <a:spLocks noGrp="1"/>
          </p:cNvSpPr>
          <p:nvPr>
            <p:ph type="title"/>
          </p:nvPr>
        </p:nvSpPr>
        <p:spPr/>
        <p:txBody>
          <a:bodyPr anchor="t"/>
          <a:lstStyle/>
          <a:p>
            <a:r>
              <a:rPr lang="en-GB" dirty="0">
                <a:solidFill>
                  <a:srgbClr val="006A71"/>
                </a:solidFill>
              </a:rPr>
              <a:t>Transforming Cancer Care: Our new clinical model</a:t>
            </a:r>
          </a:p>
        </p:txBody>
      </p:sp>
      <p:sp>
        <p:nvSpPr>
          <p:cNvPr id="22" name="Text Placeholder 21">
            <a:extLst>
              <a:ext uri="{FF2B5EF4-FFF2-40B4-BE49-F238E27FC236}">
                <a16:creationId xmlns="" xmlns:a16="http://schemas.microsoft.com/office/drawing/2014/main" id="{A10A3E39-6C1F-442C-AD2D-9668CBBE580C}"/>
              </a:ext>
            </a:extLst>
          </p:cNvPr>
          <p:cNvSpPr>
            <a:spLocks noGrp="1"/>
          </p:cNvSpPr>
          <p:nvPr>
            <p:ph type="body" sz="quarter" idx="13"/>
          </p:nvPr>
        </p:nvSpPr>
        <p:spPr>
          <a:xfrm>
            <a:off x="493776" y="633524"/>
            <a:ext cx="6953504" cy="490941"/>
          </a:xfrm>
        </p:spPr>
        <p:txBody>
          <a:bodyPr anchor="t">
            <a:normAutofit/>
          </a:bodyPr>
          <a:lstStyle/>
          <a:p>
            <a:r>
              <a:rPr lang="en-GB" sz="1100" dirty="0"/>
              <a:t>Our new clinical model will deliver high quality, equitable and sustainable cancer care services, provided around the needs of the patient.  </a:t>
            </a:r>
          </a:p>
        </p:txBody>
      </p:sp>
      <p:sp>
        <p:nvSpPr>
          <p:cNvPr id="4" name="Content Placeholder 3">
            <a:extLst>
              <a:ext uri="{FF2B5EF4-FFF2-40B4-BE49-F238E27FC236}">
                <a16:creationId xmlns="" xmlns:a16="http://schemas.microsoft.com/office/drawing/2014/main" id="{63B6F1C6-67B1-44DB-A560-09CF6DDBCAF7}"/>
              </a:ext>
            </a:extLst>
          </p:cNvPr>
          <p:cNvSpPr>
            <a:spLocks noGrp="1"/>
          </p:cNvSpPr>
          <p:nvPr>
            <p:ph sz="quarter" idx="14"/>
          </p:nvPr>
        </p:nvSpPr>
        <p:spPr>
          <a:xfrm>
            <a:off x="431801" y="1089026"/>
            <a:ext cx="8316912" cy="5111750"/>
          </a:xfrm>
        </p:spPr>
        <p:txBody>
          <a:bodyPr numCol="2" spcCol="180000"/>
          <a:lstStyle/>
          <a:p>
            <a:pPr>
              <a:spcAft>
                <a:spcPts val="600"/>
              </a:spcAft>
            </a:pPr>
            <a:endParaRPr lang="en-GB" sz="1000" b="1" dirty="0">
              <a:solidFill>
                <a:schemeClr val="tx1"/>
              </a:solidFill>
            </a:endParaRPr>
          </a:p>
          <a:p>
            <a:pPr>
              <a:spcAft>
                <a:spcPts val="600"/>
              </a:spcAft>
            </a:pPr>
            <a:endParaRPr lang="en-GB" sz="1000" b="1" dirty="0">
              <a:solidFill>
                <a:schemeClr val="tx1"/>
              </a:solidFill>
            </a:endParaRPr>
          </a:p>
          <a:p>
            <a:pPr>
              <a:spcAft>
                <a:spcPts val="600"/>
              </a:spcAft>
            </a:pPr>
            <a:endParaRPr lang="en-GB" sz="1000" b="1" dirty="0">
              <a:solidFill>
                <a:schemeClr val="tx1"/>
              </a:solidFill>
            </a:endParaRPr>
          </a:p>
          <a:p>
            <a:pPr>
              <a:spcAft>
                <a:spcPts val="600"/>
              </a:spcAft>
            </a:pPr>
            <a:endParaRPr lang="en-GB" sz="1000" b="1" dirty="0">
              <a:solidFill>
                <a:schemeClr val="tx1"/>
              </a:solidFill>
            </a:endParaRPr>
          </a:p>
          <a:p>
            <a:pPr>
              <a:spcAft>
                <a:spcPts val="600"/>
              </a:spcAft>
            </a:pPr>
            <a:endParaRPr lang="en-GB" sz="1000" b="1" dirty="0">
              <a:solidFill>
                <a:schemeClr val="tx1"/>
              </a:solidFill>
            </a:endParaRPr>
          </a:p>
          <a:p>
            <a:pPr>
              <a:spcAft>
                <a:spcPts val="600"/>
              </a:spcAft>
            </a:pPr>
            <a:endParaRPr lang="en-GB" sz="1000" b="1" dirty="0">
              <a:solidFill>
                <a:schemeClr val="tx1"/>
              </a:solidFill>
            </a:endParaRPr>
          </a:p>
          <a:p>
            <a:pPr>
              <a:spcAft>
                <a:spcPts val="600"/>
              </a:spcAft>
            </a:pPr>
            <a:endParaRPr lang="en-GB" sz="1000" b="1" dirty="0">
              <a:solidFill>
                <a:schemeClr val="tx1"/>
              </a:solidFill>
            </a:endParaRPr>
          </a:p>
          <a:p>
            <a:pPr>
              <a:spcAft>
                <a:spcPts val="600"/>
              </a:spcAft>
            </a:pPr>
            <a:endParaRPr lang="en-GB" sz="1000" b="1" dirty="0">
              <a:solidFill>
                <a:schemeClr val="tx1"/>
              </a:solidFill>
            </a:endParaRPr>
          </a:p>
          <a:p>
            <a:pPr>
              <a:spcAft>
                <a:spcPts val="600"/>
              </a:spcAft>
            </a:pPr>
            <a:endParaRPr lang="en-GB" sz="1000" b="1" dirty="0">
              <a:solidFill>
                <a:schemeClr val="tx1"/>
              </a:solidFill>
            </a:endParaRPr>
          </a:p>
          <a:p>
            <a:pPr>
              <a:spcAft>
                <a:spcPts val="600"/>
              </a:spcAft>
            </a:pPr>
            <a:r>
              <a:rPr lang="en-GB" sz="1000" dirty="0">
                <a:solidFill>
                  <a:schemeClr val="tx1"/>
                </a:solidFill>
              </a:rPr>
              <a:t>Transforming Cancer Care (“TCC”) is a comprehensive programme of change to allow us to meet the challenges we face in providing high-quality, sustainable care into the future. This includes meeting significantly increased demand for key treatments, and allowing us to integrate care and research and to maximise accessibility. </a:t>
            </a:r>
          </a:p>
          <a:p>
            <a:pPr>
              <a:spcAft>
                <a:spcPts val="600"/>
              </a:spcAft>
            </a:pPr>
            <a:r>
              <a:rPr lang="en-GB" sz="1000" b="1" dirty="0">
                <a:solidFill>
                  <a:schemeClr val="tx1"/>
                </a:solidFill>
              </a:rPr>
              <a:t>Our New Clinical Model:</a:t>
            </a:r>
          </a:p>
          <a:p>
            <a:pPr>
              <a:spcAft>
                <a:spcPts val="600"/>
              </a:spcAft>
            </a:pPr>
            <a:r>
              <a:rPr lang="en-GB" sz="1000" dirty="0">
                <a:solidFill>
                  <a:schemeClr val="tx1"/>
                </a:solidFill>
              </a:rPr>
              <a:t>The heart of this approach is our networked delivery model operating across Cheshire, Merseyside and the Isle of Man. This allows us to plan, coordinate and deliver complex services centrally whilst also bringing less complex care closer to patient’s homes. Movement of patient care services will be subject to appropriate consultation.  </a:t>
            </a:r>
          </a:p>
          <a:p>
            <a:pPr>
              <a:spcAft>
                <a:spcPts val="600"/>
              </a:spcAft>
            </a:pPr>
            <a:r>
              <a:rPr lang="en-GB" sz="1000" dirty="0">
                <a:solidFill>
                  <a:schemeClr val="tx1"/>
                </a:solidFill>
              </a:rPr>
              <a:t>The model ensures that we can deliver high quality, equitable, and sustainable care as locally as possible, whilst also integrating care and research and introducing innovation more quickly: </a:t>
            </a:r>
          </a:p>
          <a:p>
            <a:pPr marL="171450" lvl="0" indent="-171450">
              <a:spcAft>
                <a:spcPts val="600"/>
              </a:spcAft>
              <a:buFont typeface="Arial" panose="020B0604020202020204" pitchFamily="34" charset="0"/>
              <a:buChar char="•"/>
            </a:pPr>
            <a:r>
              <a:rPr lang="en-GB" sz="1000" b="1" dirty="0">
                <a:solidFill>
                  <a:schemeClr val="tx1"/>
                </a:solidFill>
              </a:rPr>
              <a:t>Local hospitals or community, home or work-based provision </a:t>
            </a:r>
            <a:r>
              <a:rPr lang="en-GB" sz="1000" dirty="0">
                <a:solidFill>
                  <a:schemeClr val="tx1"/>
                </a:solidFill>
              </a:rPr>
              <a:t>will provide follow-up care for  non-complex cancers, meaning that the majority of our patients will access this care either close to – or at – home, work or community settings. All local hospitals will also have on-site acute oncology services linked to 24/7 expert advice and a range of options for joined up ambulatory care.</a:t>
            </a:r>
          </a:p>
          <a:p>
            <a:pPr marL="171450" lvl="0" indent="-171450">
              <a:spcAft>
                <a:spcPts val="600"/>
              </a:spcAft>
              <a:buFont typeface="Arial" panose="020B0604020202020204" pitchFamily="34" charset="0"/>
              <a:buChar char="•"/>
            </a:pPr>
            <a:r>
              <a:rPr lang="en-GB" sz="1000" b="1" dirty="0">
                <a:solidFill>
                  <a:schemeClr val="tx1"/>
                </a:solidFill>
              </a:rPr>
              <a:t>Four </a:t>
            </a:r>
            <a:r>
              <a:rPr lang="en-GB" sz="1000" b="1" dirty="0" err="1">
                <a:solidFill>
                  <a:schemeClr val="tx1"/>
                </a:solidFill>
              </a:rPr>
              <a:t>Clatterbridge</a:t>
            </a:r>
            <a:r>
              <a:rPr lang="en-GB" sz="1000" b="1" dirty="0">
                <a:solidFill>
                  <a:schemeClr val="tx1"/>
                </a:solidFill>
              </a:rPr>
              <a:t> Sector Hubs </a:t>
            </a:r>
            <a:r>
              <a:rPr lang="en-GB" sz="1000" dirty="0">
                <a:solidFill>
                  <a:schemeClr val="tx1"/>
                </a:solidFill>
              </a:rPr>
              <a:t>will provide the majority of first </a:t>
            </a:r>
            <a:r>
              <a:rPr lang="en-GB" sz="1000" dirty="0" err="1">
                <a:solidFill>
                  <a:schemeClr val="tx1"/>
                </a:solidFill>
              </a:rPr>
              <a:t>Clatterbridge</a:t>
            </a:r>
            <a:r>
              <a:rPr lang="en-GB" sz="1000" dirty="0">
                <a:solidFill>
                  <a:schemeClr val="tx1"/>
                </a:solidFill>
              </a:rPr>
              <a:t> appointments for common (and some intermediate) cancers.  They will provide more complex chemotherapy, as well as a co-located, dedicated ambulatory acute oncology service. Three of the hubs will also provide radiotherapy. </a:t>
            </a:r>
          </a:p>
          <a:p>
            <a:pPr marL="182563" lvl="0">
              <a:spcAft>
                <a:spcPts val="600"/>
              </a:spcAft>
            </a:pPr>
            <a:r>
              <a:rPr lang="en-GB" sz="1000" dirty="0">
                <a:solidFill>
                  <a:schemeClr val="tx1"/>
                </a:solidFill>
              </a:rPr>
              <a:t>Moving to four ‘sector’ hubs around the region will allow us to provide the optimum balance between local care for our patients, and ensuring that all patients can consistently see a tumour-site-specific consultant-led team of experts for their first appointment. This team will co-ordinate all aspects of their care and treatment (see page 10). Sector Hubs will provide extended hours services,7 days a week.</a:t>
            </a:r>
          </a:p>
          <a:p>
            <a:pPr marL="171450" lvl="0" indent="-171450">
              <a:spcAft>
                <a:spcPts val="600"/>
              </a:spcAft>
              <a:buFont typeface="Arial" panose="020B0604020202020204" pitchFamily="34" charset="0"/>
              <a:buChar char="•"/>
            </a:pPr>
            <a:r>
              <a:rPr lang="en-GB" sz="1000" b="1" dirty="0">
                <a:solidFill>
                  <a:schemeClr val="tx1"/>
                </a:solidFill>
              </a:rPr>
              <a:t>The Centre </a:t>
            </a:r>
            <a:r>
              <a:rPr lang="en-GB" sz="1000" dirty="0">
                <a:solidFill>
                  <a:schemeClr val="tx1"/>
                </a:solidFill>
              </a:rPr>
              <a:t>at the new CCC Liverpool will provide inpatient facilities, and support the most complex and experimental treatment. It will also centralise expertise for rare </a:t>
            </a:r>
            <a:br>
              <a:rPr lang="en-GB" sz="1000" dirty="0">
                <a:solidFill>
                  <a:schemeClr val="tx1"/>
                </a:solidFill>
              </a:rPr>
            </a:br>
            <a:r>
              <a:rPr lang="en-GB" sz="1000" dirty="0">
                <a:solidFill>
                  <a:schemeClr val="tx1"/>
                </a:solidFill>
              </a:rPr>
              <a:t>and intermediate cancers</a:t>
            </a:r>
            <a:br>
              <a:rPr lang="en-GB" sz="1000" dirty="0">
                <a:solidFill>
                  <a:schemeClr val="tx1"/>
                </a:solidFill>
              </a:rPr>
            </a:br>
            <a:r>
              <a:rPr lang="en-GB" sz="1000" dirty="0">
                <a:solidFill>
                  <a:schemeClr val="tx1"/>
                </a:solidFill>
              </a:rPr>
              <a:t>(see next page).</a:t>
            </a:r>
            <a:endParaRPr lang="en-GB" sz="1000" dirty="0">
              <a:solidFill>
                <a:schemeClr val="tx1"/>
              </a:solidFill>
              <a:highlight>
                <a:srgbClr val="00FF00"/>
              </a:highlight>
            </a:endParaRPr>
          </a:p>
          <a:p>
            <a:pPr marL="171450" lvl="0" indent="-171450">
              <a:spcAft>
                <a:spcPts val="600"/>
              </a:spcAft>
              <a:buFont typeface="Arial" panose="020B0604020202020204" pitchFamily="34" charset="0"/>
              <a:buChar char="•"/>
            </a:pPr>
            <a:endParaRPr lang="en-GB" sz="1000" dirty="0">
              <a:solidFill>
                <a:schemeClr val="tx1"/>
              </a:solidFill>
              <a:highlight>
                <a:srgbClr val="00FF00"/>
              </a:highlight>
            </a:endParaRPr>
          </a:p>
          <a:p>
            <a:pPr>
              <a:spcAft>
                <a:spcPts val="600"/>
              </a:spcAft>
            </a:pPr>
            <a:endParaRPr lang="en-GB" sz="1000" b="1" dirty="0">
              <a:solidFill>
                <a:schemeClr val="tx1"/>
              </a:solidFill>
            </a:endParaRPr>
          </a:p>
        </p:txBody>
      </p:sp>
      <p:sp>
        <p:nvSpPr>
          <p:cNvPr id="5" name="Slide Number Placeholder 4">
            <a:extLst>
              <a:ext uri="{FF2B5EF4-FFF2-40B4-BE49-F238E27FC236}">
                <a16:creationId xmlns="" xmlns:a16="http://schemas.microsoft.com/office/drawing/2014/main" id="{081C42CB-FE37-4922-8903-81EABFE48F9F}"/>
              </a:ext>
            </a:extLst>
          </p:cNvPr>
          <p:cNvSpPr>
            <a:spLocks noGrp="1"/>
          </p:cNvSpPr>
          <p:nvPr>
            <p:ph type="sldNum" sz="quarter" idx="12"/>
          </p:nvPr>
        </p:nvSpPr>
        <p:spPr/>
        <p:txBody>
          <a:bodyPr/>
          <a:lstStyle/>
          <a:p>
            <a:fld id="{00E6A5BD-C011-4A45-AA3A-201790FB7F2B}" type="slidenum">
              <a:rPr lang="en-CA" smtClean="0"/>
              <a:pPr/>
              <a:t>8</a:t>
            </a:fld>
            <a:endParaRPr lang="en-CA" dirty="0"/>
          </a:p>
        </p:txBody>
      </p:sp>
      <p:sp>
        <p:nvSpPr>
          <p:cNvPr id="13" name="Rectangle 12">
            <a:extLst>
              <a:ext uri="{FF2B5EF4-FFF2-40B4-BE49-F238E27FC236}">
                <a16:creationId xmlns="" xmlns:a16="http://schemas.microsoft.com/office/drawing/2014/main" id="{F8FFBB88-9BA7-421A-B122-5D253626AD2B}"/>
              </a:ext>
            </a:extLst>
          </p:cNvPr>
          <p:cNvSpPr/>
          <p:nvPr/>
        </p:nvSpPr>
        <p:spPr>
          <a:xfrm>
            <a:off x="431801" y="1086438"/>
            <a:ext cx="4072466" cy="1999662"/>
          </a:xfrm>
          <a:prstGeom prst="rect">
            <a:avLst/>
          </a:prstGeom>
          <a:solidFill>
            <a:srgbClr val="BCDCDE"/>
          </a:solidFill>
          <a:ln w="9525">
            <a:solidFill>
              <a:srgbClr val="006A7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300"/>
              </a:spcAft>
            </a:pPr>
            <a:r>
              <a:rPr lang="en-GB" sz="1000" b="1" dirty="0">
                <a:solidFill>
                  <a:schemeClr val="tx1"/>
                </a:solidFill>
                <a:latin typeface="Arial" panose="020B0604020202020204" pitchFamily="34" charset="0"/>
                <a:cs typeface="Arial" panose="020B0604020202020204" pitchFamily="34" charset="0"/>
              </a:rPr>
              <a:t>Responding to more people living </a:t>
            </a:r>
            <a:br>
              <a:rPr lang="en-GB" sz="1000" b="1" dirty="0">
                <a:solidFill>
                  <a:schemeClr val="tx1"/>
                </a:solidFill>
                <a:latin typeface="Arial" panose="020B0604020202020204" pitchFamily="34" charset="0"/>
                <a:cs typeface="Arial" panose="020B0604020202020204" pitchFamily="34" charset="0"/>
              </a:rPr>
            </a:br>
            <a:r>
              <a:rPr lang="en-GB" sz="1000" b="1" dirty="0">
                <a:solidFill>
                  <a:schemeClr val="tx1"/>
                </a:solidFill>
                <a:latin typeface="Arial" panose="020B0604020202020204" pitchFamily="34" charset="0"/>
                <a:cs typeface="Arial" panose="020B0604020202020204" pitchFamily="34" charset="0"/>
              </a:rPr>
              <a:t>longer with cancer: Our new clinical model</a:t>
            </a:r>
          </a:p>
          <a:p>
            <a:pPr marL="171450" indent="-171450">
              <a:spcAft>
                <a:spcPts val="300"/>
              </a:spcAft>
              <a:buFont typeface="Wingdings" panose="05000000000000000000" pitchFamily="2" charset="2"/>
              <a:buChar char="ü"/>
            </a:pPr>
            <a:r>
              <a:rPr lang="en-GB" sz="1000" dirty="0">
                <a:solidFill>
                  <a:schemeClr val="tx1"/>
                </a:solidFill>
                <a:latin typeface="Arial" panose="020B0604020202020204" pitchFamily="34" charset="0"/>
                <a:cs typeface="Arial" panose="020B0604020202020204" pitchFamily="34" charset="0"/>
              </a:rPr>
              <a:t>A new model of care: Local where </a:t>
            </a:r>
            <a:br>
              <a:rPr lang="en-GB" sz="1000" dirty="0">
                <a:solidFill>
                  <a:schemeClr val="tx1"/>
                </a:solidFill>
                <a:latin typeface="Arial" panose="020B0604020202020204" pitchFamily="34" charset="0"/>
                <a:cs typeface="Arial" panose="020B0604020202020204" pitchFamily="34" charset="0"/>
              </a:rPr>
            </a:br>
            <a:r>
              <a:rPr lang="en-GB" sz="1000" dirty="0">
                <a:solidFill>
                  <a:schemeClr val="tx1"/>
                </a:solidFill>
                <a:latin typeface="Arial" panose="020B0604020202020204" pitchFamily="34" charset="0"/>
                <a:cs typeface="Arial" panose="020B0604020202020204" pitchFamily="34" charset="0"/>
              </a:rPr>
              <a:t>possible, centralised where necessary, and based around delivering equitable access to high quality care and research.</a:t>
            </a:r>
          </a:p>
          <a:p>
            <a:pPr marL="171450" indent="-171450">
              <a:spcAft>
                <a:spcPts val="300"/>
              </a:spcAft>
              <a:buFont typeface="Wingdings" panose="05000000000000000000" pitchFamily="2" charset="2"/>
              <a:buChar char="ü"/>
            </a:pPr>
            <a:r>
              <a:rPr lang="en-GB" sz="1000" dirty="0">
                <a:solidFill>
                  <a:schemeClr val="tx1"/>
                </a:solidFill>
                <a:latin typeface="Arial" panose="020B0604020202020204" pitchFamily="34" charset="0"/>
                <a:cs typeface="Arial" panose="020B0604020202020204" pitchFamily="34" charset="0"/>
              </a:rPr>
              <a:t>A new flagship hospital in Liverpool, integrating acute oncology services and research centres of excellence. </a:t>
            </a:r>
          </a:p>
          <a:p>
            <a:pPr marL="171450" indent="-171450">
              <a:spcAft>
                <a:spcPts val="300"/>
              </a:spcAft>
              <a:buFont typeface="Wingdings" panose="05000000000000000000" pitchFamily="2" charset="2"/>
              <a:buChar char="ü"/>
            </a:pPr>
            <a:r>
              <a:rPr lang="en-GB" sz="1000" dirty="0">
                <a:solidFill>
                  <a:schemeClr val="tx1"/>
                </a:solidFill>
                <a:latin typeface="Arial" panose="020B0604020202020204" pitchFamily="34" charset="0"/>
                <a:cs typeface="Arial" panose="020B0604020202020204" pitchFamily="34" charset="0"/>
              </a:rPr>
              <a:t>The next phase of integration of non-surgical oncology (haemato-oncology services) across the region.</a:t>
            </a:r>
          </a:p>
          <a:p>
            <a:pPr marL="171450" indent="-171450">
              <a:spcAft>
                <a:spcPts val="300"/>
              </a:spcAft>
              <a:buFont typeface="Wingdings" panose="05000000000000000000" pitchFamily="2" charset="2"/>
              <a:buChar char="ü"/>
            </a:pPr>
            <a:r>
              <a:rPr lang="en-GB" sz="1000" dirty="0">
                <a:solidFill>
                  <a:schemeClr val="tx1"/>
                </a:solidFill>
                <a:latin typeface="Arial" panose="020B0604020202020204" pitchFamily="34" charset="0"/>
                <a:cs typeface="Arial" panose="020B0604020202020204" pitchFamily="34" charset="0"/>
              </a:rPr>
              <a:t>Complete digital transformation through our ‘connecting for the future’ programme.</a:t>
            </a:r>
            <a:endParaRPr lang="en-GB" sz="1000" b="1" i="1" dirty="0">
              <a:solidFill>
                <a:schemeClr val="tx1"/>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 xmlns:a16="http://schemas.microsoft.com/office/drawing/2014/main" id="{EFD7484D-F6B6-4880-AD01-F859851C1A78}"/>
              </a:ext>
            </a:extLst>
          </p:cNvPr>
          <p:cNvPicPr>
            <a:picLocks noChangeAspect="1"/>
          </p:cNvPicPr>
          <p:nvPr/>
        </p:nvPicPr>
        <p:blipFill>
          <a:blip r:embed="rId2"/>
          <a:stretch>
            <a:fillRect/>
          </a:stretch>
        </p:blipFill>
        <p:spPr>
          <a:xfrm>
            <a:off x="7833360" y="90655"/>
            <a:ext cx="915353" cy="881198"/>
          </a:xfrm>
          <a:prstGeom prst="rect">
            <a:avLst/>
          </a:prstGeom>
        </p:spPr>
      </p:pic>
      <p:pic>
        <p:nvPicPr>
          <p:cNvPr id="9" name="Picture 8">
            <a:extLst>
              <a:ext uri="{FF2B5EF4-FFF2-40B4-BE49-F238E27FC236}">
                <a16:creationId xmlns="" xmlns:a16="http://schemas.microsoft.com/office/drawing/2014/main" id="{CA81B208-C224-4BD0-80E7-92DCB0A5119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49599" y="1129134"/>
            <a:ext cx="1301479" cy="435855"/>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a:extLst>
              <a:ext uri="{FF2B5EF4-FFF2-40B4-BE49-F238E27FC236}">
                <a16:creationId xmlns="" xmlns:a16="http://schemas.microsoft.com/office/drawing/2014/main" id="{5BE603AF-8442-467F-8A22-E210E402569A}"/>
              </a:ext>
            </a:extLst>
          </p:cNvPr>
          <p:cNvSpPr/>
          <p:nvPr/>
        </p:nvSpPr>
        <p:spPr>
          <a:xfrm>
            <a:off x="4504267" y="6200775"/>
            <a:ext cx="4134351" cy="461665"/>
          </a:xfrm>
          <a:prstGeom prst="rect">
            <a:avLst/>
          </a:prstGeom>
        </p:spPr>
        <p:txBody>
          <a:bodyPr wrap="square">
            <a:spAutoFit/>
          </a:bodyPr>
          <a:lstStyle/>
          <a:p>
            <a:pPr lvl="0">
              <a:spcAft>
                <a:spcPts val="600"/>
              </a:spcAft>
            </a:pPr>
            <a:r>
              <a:rPr lang="en-GB" sz="800" dirty="0">
                <a:solidFill>
                  <a:srgbClr val="494D50"/>
                </a:solidFill>
                <a:latin typeface="Arial" panose="020B0604020202020204" pitchFamily="34" charset="0"/>
                <a:cs typeface="Arial" panose="020B0604020202020204" pitchFamily="34" charset="0"/>
              </a:rPr>
              <a:t>*Including skin, upper GI, hepatobiliary and pancreatic, gynaecology, head and neck, teenage and young adult, most sarcomas, and brain and central nervous system cancers.</a:t>
            </a:r>
          </a:p>
        </p:txBody>
      </p:sp>
      <p:pic>
        <p:nvPicPr>
          <p:cNvPr id="24" name="Picture 23">
            <a:extLst>
              <a:ext uri="{FF2B5EF4-FFF2-40B4-BE49-F238E27FC236}">
                <a16:creationId xmlns="" xmlns:a16="http://schemas.microsoft.com/office/drawing/2014/main" id="{306B4A7C-D964-4084-ABE3-BC532A6042B7}"/>
              </a:ext>
            </a:extLst>
          </p:cNvPr>
          <p:cNvPicPr>
            <a:picLocks noChangeAspect="1"/>
          </p:cNvPicPr>
          <p:nvPr/>
        </p:nvPicPr>
        <p:blipFill rotWithShape="1">
          <a:blip r:embed="rId4"/>
          <a:srcRect l="24756" t="18046" r="6207" b="12917"/>
          <a:stretch/>
        </p:blipFill>
        <p:spPr>
          <a:xfrm>
            <a:off x="6242501" y="3644901"/>
            <a:ext cx="2433186" cy="2377827"/>
          </a:xfrm>
          <a:prstGeom prst="ellipse">
            <a:avLst/>
          </a:prstGeom>
        </p:spPr>
      </p:pic>
      <p:sp>
        <p:nvSpPr>
          <p:cNvPr id="23" name="Rectangle 22">
            <a:extLst>
              <a:ext uri="{FF2B5EF4-FFF2-40B4-BE49-F238E27FC236}">
                <a16:creationId xmlns="" xmlns:a16="http://schemas.microsoft.com/office/drawing/2014/main" id="{7F0C00CB-67DF-4E01-AC55-1D8D25442D53}"/>
              </a:ext>
            </a:extLst>
          </p:cNvPr>
          <p:cNvSpPr/>
          <p:nvPr/>
        </p:nvSpPr>
        <p:spPr>
          <a:xfrm>
            <a:off x="4678681" y="5572761"/>
            <a:ext cx="4070032" cy="646562"/>
          </a:xfrm>
          <a:prstGeom prst="rect">
            <a:avLst/>
          </a:prstGeom>
          <a:solidFill>
            <a:srgbClr val="BCDC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Aft>
                <a:spcPts val="600"/>
              </a:spcAft>
            </a:pPr>
            <a:r>
              <a:rPr lang="en-GB" sz="1000" dirty="0">
                <a:solidFill>
                  <a:schemeClr val="tx1"/>
                </a:solidFill>
                <a:latin typeface="Arial" panose="020B0604020202020204" pitchFamily="34" charset="0"/>
                <a:cs typeface="Arial" panose="020B0604020202020204" pitchFamily="34" charset="0"/>
              </a:rPr>
              <a:t>Our sector hubs will be based at </a:t>
            </a:r>
            <a:r>
              <a:rPr lang="en-GB" sz="1000" dirty="0" err="1">
                <a:solidFill>
                  <a:schemeClr val="tx1"/>
                </a:solidFill>
                <a:latin typeface="Arial" panose="020B0604020202020204" pitchFamily="34" charset="0"/>
                <a:cs typeface="Arial" panose="020B0604020202020204" pitchFamily="34" charset="0"/>
              </a:rPr>
              <a:t>CCC@Wirral</a:t>
            </a:r>
            <a:r>
              <a:rPr lang="en-GB" sz="1000" dirty="0">
                <a:solidFill>
                  <a:schemeClr val="tx1"/>
                </a:solidFill>
                <a:latin typeface="Arial" panose="020B0604020202020204" pitchFamily="34" charset="0"/>
                <a:cs typeface="Arial" panose="020B0604020202020204" pitchFamily="34" charset="0"/>
              </a:rPr>
              <a:t> </a:t>
            </a:r>
            <a:r>
              <a:rPr lang="en-GB" sz="1000" b="1" dirty="0">
                <a:solidFill>
                  <a:schemeClr val="tx1"/>
                </a:solidFill>
                <a:latin typeface="Arial" panose="020B0604020202020204" pitchFamily="34" charset="0"/>
                <a:cs typeface="Arial" panose="020B0604020202020204" pitchFamily="34" charset="0"/>
              </a:rPr>
              <a:t>(A) </a:t>
            </a:r>
            <a:r>
              <a:rPr lang="en-GB" sz="1000" dirty="0">
                <a:solidFill>
                  <a:schemeClr val="tx1"/>
                </a:solidFill>
                <a:latin typeface="Arial" panose="020B0604020202020204" pitchFamily="34" charset="0"/>
                <a:cs typeface="Arial" panose="020B0604020202020204" pitchFamily="34" charset="0"/>
              </a:rPr>
              <a:t>(current CCC site, which will be re-furbished), </a:t>
            </a:r>
            <a:r>
              <a:rPr lang="en-GB" sz="1000" dirty="0" err="1">
                <a:solidFill>
                  <a:schemeClr val="tx1"/>
                </a:solidFill>
                <a:latin typeface="Arial" panose="020B0604020202020204" pitchFamily="34" charset="0"/>
                <a:cs typeface="Arial" panose="020B0604020202020204" pitchFamily="34" charset="0"/>
              </a:rPr>
              <a:t>CCC@Aintree</a:t>
            </a:r>
            <a:r>
              <a:rPr lang="en-GB" sz="1000" dirty="0">
                <a:solidFill>
                  <a:schemeClr val="tx1"/>
                </a:solidFill>
                <a:latin typeface="Arial" panose="020B0604020202020204" pitchFamily="34" charset="0"/>
                <a:cs typeface="Arial" panose="020B0604020202020204" pitchFamily="34" charset="0"/>
              </a:rPr>
              <a:t> </a:t>
            </a:r>
            <a:r>
              <a:rPr lang="en-GB" sz="1000" b="1" dirty="0">
                <a:solidFill>
                  <a:schemeClr val="tx1"/>
                </a:solidFill>
                <a:latin typeface="Arial" panose="020B0604020202020204" pitchFamily="34" charset="0"/>
                <a:cs typeface="Arial" panose="020B0604020202020204" pitchFamily="34" charset="0"/>
              </a:rPr>
              <a:t>(B)</a:t>
            </a:r>
            <a:r>
              <a:rPr lang="en-GB" sz="1000" dirty="0">
                <a:solidFill>
                  <a:schemeClr val="tx1"/>
                </a:solidFill>
                <a:latin typeface="Arial" panose="020B0604020202020204" pitchFamily="34" charset="0"/>
                <a:cs typeface="Arial" panose="020B0604020202020204" pitchFamily="34" charset="0"/>
              </a:rPr>
              <a:t>, </a:t>
            </a:r>
            <a:r>
              <a:rPr lang="en-GB" sz="1000" dirty="0" err="1">
                <a:solidFill>
                  <a:schemeClr val="tx1"/>
                </a:solidFill>
                <a:latin typeface="Arial" panose="020B0604020202020204" pitchFamily="34" charset="0"/>
                <a:cs typeface="Arial" panose="020B0604020202020204" pitchFamily="34" charset="0"/>
              </a:rPr>
              <a:t>CCC@Liverpool</a:t>
            </a:r>
            <a:r>
              <a:rPr lang="en-GB" sz="1000" dirty="0">
                <a:solidFill>
                  <a:schemeClr val="tx1"/>
                </a:solidFill>
                <a:latin typeface="Arial" panose="020B0604020202020204" pitchFamily="34" charset="0"/>
                <a:cs typeface="Arial" panose="020B0604020202020204" pitchFamily="34" charset="0"/>
              </a:rPr>
              <a:t> </a:t>
            </a:r>
            <a:r>
              <a:rPr lang="en-GB" sz="1000" b="1" dirty="0">
                <a:solidFill>
                  <a:schemeClr val="tx1"/>
                </a:solidFill>
                <a:latin typeface="Arial" panose="020B0604020202020204" pitchFamily="34" charset="0"/>
                <a:cs typeface="Arial" panose="020B0604020202020204" pitchFamily="34" charset="0"/>
              </a:rPr>
              <a:t>(C)</a:t>
            </a:r>
            <a:r>
              <a:rPr lang="en-GB" sz="1000" dirty="0">
                <a:solidFill>
                  <a:schemeClr val="tx1"/>
                </a:solidFill>
                <a:latin typeface="Arial" panose="020B0604020202020204" pitchFamily="34" charset="0"/>
                <a:cs typeface="Arial" panose="020B0604020202020204" pitchFamily="34" charset="0"/>
              </a:rPr>
              <a:t> (which also hosts The Centre), and CCC East </a:t>
            </a:r>
            <a:r>
              <a:rPr lang="en-GB" sz="1000" b="1" dirty="0">
                <a:solidFill>
                  <a:schemeClr val="tx1"/>
                </a:solidFill>
                <a:latin typeface="Arial" panose="020B0604020202020204" pitchFamily="34" charset="0"/>
                <a:cs typeface="Arial" panose="020B0604020202020204" pitchFamily="34" charset="0"/>
              </a:rPr>
              <a:t>(D)</a:t>
            </a:r>
            <a:r>
              <a:rPr lang="en-GB" sz="1000" dirty="0">
                <a:solidFill>
                  <a:schemeClr val="tx1"/>
                </a:solidFill>
                <a:latin typeface="Arial" panose="020B0604020202020204" pitchFamily="34" charset="0"/>
                <a:cs typeface="Arial" panose="020B0604020202020204" pitchFamily="34" charset="0"/>
              </a:rPr>
              <a:t> (location TBC through public consultation).</a:t>
            </a:r>
          </a:p>
        </p:txBody>
      </p:sp>
      <p:pic>
        <p:nvPicPr>
          <p:cNvPr id="14" name="Picture 13">
            <a:extLst>
              <a:ext uri="{FF2B5EF4-FFF2-40B4-BE49-F238E27FC236}">
                <a16:creationId xmlns="" xmlns:a16="http://schemas.microsoft.com/office/drawing/2014/main" id="{5589E396-59D9-4F93-9634-0782AC8B1139}"/>
              </a:ext>
            </a:extLst>
          </p:cNvPr>
          <p:cNvPicPr>
            <a:picLocks noChangeAspect="1"/>
          </p:cNvPicPr>
          <p:nvPr/>
        </p:nvPicPr>
        <p:blipFill rotWithShape="1">
          <a:blip r:embed="rId5"/>
          <a:srcRect r="63168"/>
          <a:stretch/>
        </p:blipFill>
        <p:spPr>
          <a:xfrm>
            <a:off x="493775" y="6197389"/>
            <a:ext cx="549581" cy="531763"/>
          </a:xfrm>
          <a:prstGeom prst="rect">
            <a:avLst/>
          </a:prstGeom>
        </p:spPr>
      </p:pic>
      <p:sp>
        <p:nvSpPr>
          <p:cNvPr id="15" name="Rectangle 14">
            <a:extLst>
              <a:ext uri="{FF2B5EF4-FFF2-40B4-BE49-F238E27FC236}">
                <a16:creationId xmlns="" xmlns:a16="http://schemas.microsoft.com/office/drawing/2014/main" id="{AB196C43-28C6-497C-AEDA-1EDFB43BF925}"/>
              </a:ext>
            </a:extLst>
          </p:cNvPr>
          <p:cNvSpPr/>
          <p:nvPr/>
        </p:nvSpPr>
        <p:spPr>
          <a:xfrm>
            <a:off x="1043356" y="6309380"/>
            <a:ext cx="3344185" cy="307777"/>
          </a:xfrm>
          <a:prstGeom prst="rect">
            <a:avLst/>
          </a:prstGeom>
        </p:spPr>
        <p:txBody>
          <a:bodyPr wrap="none">
            <a:spAutoFit/>
          </a:bodyPr>
          <a:lstStyle/>
          <a:p>
            <a:r>
              <a:rPr lang="en-GB" sz="1400" i="1" dirty="0">
                <a:solidFill>
                  <a:srgbClr val="006A71"/>
                </a:solidFill>
              </a:rPr>
              <a:t>Excellence in care, research and innovation</a:t>
            </a:r>
            <a:endParaRPr lang="en-GB" sz="1400" dirty="0"/>
          </a:p>
        </p:txBody>
      </p:sp>
    </p:spTree>
    <p:extLst>
      <p:ext uri="{BB962C8B-B14F-4D97-AF65-F5344CB8AC3E}">
        <p14:creationId xmlns:p14="http://schemas.microsoft.com/office/powerpoint/2010/main" val="112739015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GE">
  <a:themeElements>
    <a:clrScheme name="Partners Branding (dk grey) 1">
      <a:dk1>
        <a:srgbClr val="494D50"/>
      </a:dk1>
      <a:lt1>
        <a:srgbClr val="FFFFFF"/>
      </a:lt1>
      <a:dk2>
        <a:srgbClr val="B1B3B3"/>
      </a:dk2>
      <a:lt2>
        <a:srgbClr val="F0F0F0"/>
      </a:lt2>
      <a:accent1>
        <a:srgbClr val="005EB8"/>
      </a:accent1>
      <a:accent2>
        <a:srgbClr val="494D50"/>
      </a:accent2>
      <a:accent3>
        <a:srgbClr val="00B5E2"/>
      </a:accent3>
      <a:accent4>
        <a:srgbClr val="13294B"/>
      </a:accent4>
      <a:accent5>
        <a:srgbClr val="B1B3B3"/>
      </a:accent5>
      <a:accent6>
        <a:srgbClr val="00BF6F"/>
      </a:accent6>
      <a:hlink>
        <a:srgbClr val="005CB9"/>
      </a:hlink>
      <a:folHlink>
        <a:srgbClr val="00B5E2"/>
      </a:folHlink>
    </a:clrScheme>
    <a:fontScheme name="GE">
      <a:majorFont>
        <a:latin typeface="GE Inspira Sans"/>
        <a:ea typeface=""/>
        <a:cs typeface=""/>
      </a:majorFont>
      <a:minorFont>
        <a:latin typeface="GE Inspira Sans"/>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defRPr dirty="0" smtClean="0">
            <a:solidFill>
              <a:schemeClr val="accent2"/>
            </a:solidFill>
          </a:defRPr>
        </a:defPPr>
      </a:lstStyle>
    </a:txDef>
  </a:objectDefaults>
  <a:extraClrSchemeLst/>
  <a:extLst>
    <a:ext uri="{05A4C25C-085E-4340-85A3-A5531E510DB2}">
      <thm15:themeFamily xmlns="" xmlns:thm15="http://schemas.microsoft.com/office/thememl/2012/main" name="Proposal GEHCF 2017 - Copy.potx" id="{2C75BF30-61E6-404D-9729-94539853AD25}" vid="{46AE0875-64EA-4DDA-8EE7-8B2032D144C4}"/>
    </a:ext>
  </a:extLst>
</a:theme>
</file>

<file path=ppt/theme/theme2.xml><?xml version="1.0" encoding="utf-8"?>
<a:theme xmlns:a="http://schemas.openxmlformats.org/drawingml/2006/main" name="Office Theme">
  <a:themeElements>
    <a:clrScheme name="GE Colors">
      <a:dk1>
        <a:sysClr val="windowText" lastClr="000000"/>
      </a:dk1>
      <a:lt1>
        <a:sysClr val="window" lastClr="FFFFFF"/>
      </a:lt1>
      <a:dk2>
        <a:srgbClr val="B1B3B3"/>
      </a:dk2>
      <a:lt2>
        <a:srgbClr val="F0F0F0"/>
      </a:lt2>
      <a:accent1>
        <a:srgbClr val="005CB9"/>
      </a:accent1>
      <a:accent2>
        <a:srgbClr val="63666A"/>
      </a:accent2>
      <a:accent3>
        <a:srgbClr val="00B5E2"/>
      </a:accent3>
      <a:accent4>
        <a:srgbClr val="0A0A37"/>
      </a:accent4>
      <a:accent5>
        <a:srgbClr val="FE5000"/>
      </a:accent5>
      <a:accent6>
        <a:srgbClr val="00BF6F"/>
      </a:accent6>
      <a:hlink>
        <a:srgbClr val="005CB9"/>
      </a:hlink>
      <a:folHlink>
        <a:srgbClr val="00B5E2"/>
      </a:folHlink>
    </a:clrScheme>
    <a:fontScheme name="GE">
      <a:majorFont>
        <a:latin typeface="GE Inspira Sans"/>
        <a:ea typeface=""/>
        <a:cs typeface=""/>
      </a:majorFont>
      <a:minorFont>
        <a:latin typeface="GE Inspira Sans"/>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GE Colors">
      <a:dk1>
        <a:sysClr val="windowText" lastClr="000000"/>
      </a:dk1>
      <a:lt1>
        <a:sysClr val="window" lastClr="FFFFFF"/>
      </a:lt1>
      <a:dk2>
        <a:srgbClr val="B1B3B3"/>
      </a:dk2>
      <a:lt2>
        <a:srgbClr val="F0F0F0"/>
      </a:lt2>
      <a:accent1>
        <a:srgbClr val="005CB9"/>
      </a:accent1>
      <a:accent2>
        <a:srgbClr val="63666A"/>
      </a:accent2>
      <a:accent3>
        <a:srgbClr val="00B5E2"/>
      </a:accent3>
      <a:accent4>
        <a:srgbClr val="0A0A37"/>
      </a:accent4>
      <a:accent5>
        <a:srgbClr val="FE5000"/>
      </a:accent5>
      <a:accent6>
        <a:srgbClr val="00BF6F"/>
      </a:accent6>
      <a:hlink>
        <a:srgbClr val="005CB9"/>
      </a:hlink>
      <a:folHlink>
        <a:srgbClr val="00B5E2"/>
      </a:folHlink>
    </a:clrScheme>
    <a:fontScheme name="GE">
      <a:majorFont>
        <a:latin typeface="GE Inspira Sans"/>
        <a:ea typeface=""/>
        <a:cs typeface=""/>
      </a:majorFont>
      <a:minorFont>
        <a:latin typeface="GE Inspira Sans"/>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78E947C1DC4844489FA82DC3A886D4D" ma:contentTypeVersion="14" ma:contentTypeDescription="Create a new document." ma:contentTypeScope="" ma:versionID="d9cee7431c4c43e34a4034072458a714">
  <xsd:schema xmlns:xsd="http://www.w3.org/2001/XMLSchema" xmlns:xs="http://www.w3.org/2001/XMLSchema" xmlns:p="http://schemas.microsoft.com/office/2006/metadata/properties" xmlns:ns2="836de4e3-b7ec-4f77-9e41-bde5cc693303" xmlns:ns3="964f0a7c-bcf0-4337-b577-3747e0a5c4bc" targetNamespace="http://schemas.microsoft.com/office/2006/metadata/properties" ma:root="true" ma:fieldsID="ba75099a6f001db845695631e8ba53e2" ns2:_="" ns3:_="">
    <xsd:import namespace="836de4e3-b7ec-4f77-9e41-bde5cc693303"/>
    <xsd:import namespace="964f0a7c-bcf0-4337-b577-3747e0a5c4b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DateTaken" minOccurs="0"/>
                <xsd:element ref="ns2:MediaServiceLocation" minOccurs="0"/>
                <xsd:element ref="ns2:MediaServiceOCR" minOccurs="0"/>
                <xsd:element ref="ns2:MediaServiceEventHashCode" minOccurs="0"/>
                <xsd:element ref="ns2:MediaServiceGenerationTime" minOccurs="0"/>
                <xsd:element ref="ns3:j0dd146881a44e78969d87a2d38871f3" minOccurs="0"/>
                <xsd:element ref="ns3:TaxCatchAll" minOccurs="0"/>
                <xsd:element ref="ns3:TaxCatchAllLabel" minOccurs="0"/>
                <xsd:element ref="ns3:h3dbbef306a043f7a2b94e856e1673c6" minOccurs="0"/>
                <xsd:element ref="ns3:ab4ee96876924d8ab790ef0fd807a9c7" minOccurs="0"/>
                <xsd:element ref="ns3:cf5730f95a4b43b9a6008dcfe41ac7f7" minOccurs="0"/>
                <xsd:element ref="ns3:mbfdd72123dd4c6c9fa53248c129fd07" minOccurs="0"/>
                <xsd:element ref="ns3:d77000a0c03e4fd7918e8855e7633536" minOccurs="0"/>
                <xsd:element ref="ns3:l30ea48548f8464d949ef5692662f39a" minOccurs="0"/>
                <xsd:element ref="ns3:OpenAir_x0020_Code" minOccurs="0"/>
                <xsd:element ref="ns2:jdafdee4650e436db7074114b63f9f6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36de4e3-b7ec-4f77-9e41-bde5cc693303"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Location" ma:index="14"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jdafdee4650e436db7074114b63f9f6a" ma:index="36" nillable="true" ma:taxonomy="true" ma:internalName="jdafdee4650e436db7074114b63f9f6a" ma:taxonomyFieldName="Assignment_x0020_Stage" ma:displayName="Assignment Stage" ma:default="37;#Lead|0d4aa7e4-41ba-4822-bcb3-b065f6bad995" ma:fieldId="{3dafdee4-650e-436d-b707-4114b63f9f6a}" ma:sspId="f980768e-f822-4777-9b2e-c736852d7fbc" ma:termSetId="75a605b0-c1fb-4997-a400-3916b95a0f6f"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64f0a7c-bcf0-4337-b577-3747e0a5c4bc"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j0dd146881a44e78969d87a2d38871f3" ma:index="18" ma:taxonomy="true" ma:internalName="j0dd146881a44e78969d87a2d38871f3" ma:taxonomyFieldName="Framework" ma:displayName="Framework" ma:readOnly="false" ma:default="" ma:fieldId="{30dd1468-81a4-4e78-969d-87a2d38871f3}" ma:sspId="f980768e-f822-4777-9b2e-c736852d7fbc" ma:termSetId="1ad4d5e7-9617-42b0-8a54-3f72b60c1b56" ma:anchorId="00000000-0000-0000-0000-000000000000" ma:open="false" ma:isKeyword="false">
      <xsd:complexType>
        <xsd:sequence>
          <xsd:element ref="pc:Terms" minOccurs="0" maxOccurs="1"/>
        </xsd:sequence>
      </xsd:complexType>
    </xsd:element>
    <xsd:element name="TaxCatchAll" ma:index="19" nillable="true" ma:displayName="Taxonomy Catch All Column" ma:hidden="true" ma:list="{63be6801-87eb-4500-819b-74f170ff2e5c}" ma:internalName="TaxCatchAll" ma:showField="CatchAllData" ma:web="964f0a7c-bcf0-4337-b577-3747e0a5c4bc">
      <xsd:complexType>
        <xsd:complexContent>
          <xsd:extension base="dms:MultiChoiceLookup">
            <xsd:sequence>
              <xsd:element name="Value" type="dms:Lookup" maxOccurs="unbounded" minOccurs="0" nillable="true"/>
            </xsd:sequence>
          </xsd:extension>
        </xsd:complexContent>
      </xsd:complexType>
    </xsd:element>
    <xsd:element name="TaxCatchAllLabel" ma:index="20" nillable="true" ma:displayName="Taxonomy Catch All Column1" ma:hidden="true" ma:list="{63be6801-87eb-4500-819b-74f170ff2e5c}" ma:internalName="TaxCatchAllLabel" ma:readOnly="true" ma:showField="CatchAllDataLabel" ma:web="964f0a7c-bcf0-4337-b577-3747e0a5c4bc">
      <xsd:complexType>
        <xsd:complexContent>
          <xsd:extension base="dms:MultiChoiceLookup">
            <xsd:sequence>
              <xsd:element name="Value" type="dms:Lookup" maxOccurs="unbounded" minOccurs="0" nillable="true"/>
            </xsd:sequence>
          </xsd:extension>
        </xsd:complexContent>
      </xsd:complexType>
    </xsd:element>
    <xsd:element name="h3dbbef306a043f7a2b94e856e1673c6" ma:index="22" ma:taxonomy="true" ma:internalName="h3dbbef306a043f7a2b94e856e1673c6" ma:taxonomyFieldName="Region" ma:displayName="Region" ma:readOnly="false" ma:default="" ma:fieldId="{13dbbef3-06a0-43f7-a2b9-4e856e1673c6}" ma:taxonomyMulti="true" ma:sspId="f980768e-f822-4777-9b2e-c736852d7fbc" ma:termSetId="72b8a904-c8fd-4dfc-b191-32aa09d769f8" ma:anchorId="00000000-0000-0000-0000-000000000000" ma:open="false" ma:isKeyword="false">
      <xsd:complexType>
        <xsd:sequence>
          <xsd:element ref="pc:Terms" minOccurs="0" maxOccurs="1"/>
        </xsd:sequence>
      </xsd:complexType>
    </xsd:element>
    <xsd:element name="ab4ee96876924d8ab790ef0fd807a9c7" ma:index="24" ma:taxonomy="true" ma:internalName="ab4ee96876924d8ab790ef0fd807a9c7" ma:taxonomyFieldName="Client_x0020_Location" ma:displayName="Client Location" ma:readOnly="false" ma:default="" ma:fieldId="{ab4ee968-7692-4d8a-b790-ef0fd807a9c7}" ma:taxonomyMulti="true" ma:sspId="f980768e-f822-4777-9b2e-c736852d7fbc" ma:termSetId="7acaff58-eabe-49c1-aefa-038ce7b10339" ma:anchorId="00000000-0000-0000-0000-000000000000" ma:open="false" ma:isKeyword="false">
      <xsd:complexType>
        <xsd:sequence>
          <xsd:element ref="pc:Terms" minOccurs="0" maxOccurs="1"/>
        </xsd:sequence>
      </xsd:complexType>
    </xsd:element>
    <xsd:element name="cf5730f95a4b43b9a6008dcfe41ac7f7" ma:index="26" ma:taxonomy="true" ma:internalName="cf5730f95a4b43b9a6008dcfe41ac7f7" ma:taxonomyFieldName="Country" ma:displayName="Country" ma:readOnly="false" ma:default="" ma:fieldId="{cf5730f9-5a4b-43b9-a600-8dcfe41ac7f7}" ma:sspId="f980768e-f822-4777-9b2e-c736852d7fbc" ma:termSetId="5e8e139f-68f6-4efb-b24e-7b210881d258" ma:anchorId="00000000-0000-0000-0000-000000000000" ma:open="false" ma:isKeyword="false">
      <xsd:complexType>
        <xsd:sequence>
          <xsd:element ref="pc:Terms" minOccurs="0" maxOccurs="1"/>
        </xsd:sequence>
      </xsd:complexType>
    </xsd:element>
    <xsd:element name="mbfdd72123dd4c6c9fa53248c129fd07" ma:index="28" nillable="true" ma:taxonomy="true" ma:internalName="mbfdd72123dd4c6c9fa53248c129fd07" ma:taxonomyFieldName="Job_x0020_Value" ma:displayName="Job Value" ma:default="" ma:fieldId="{6bfdd721-23dd-4c6c-9fa5-3248c129fd07}" ma:sspId="f980768e-f822-4777-9b2e-c736852d7fbc" ma:termSetId="8ca44873-9600-4379-b341-64703b1f85f2" ma:anchorId="00000000-0000-0000-0000-000000000000" ma:open="false" ma:isKeyword="false">
      <xsd:complexType>
        <xsd:sequence>
          <xsd:element ref="pc:Terms" minOccurs="0" maxOccurs="1"/>
        </xsd:sequence>
      </xsd:complexType>
    </xsd:element>
    <xsd:element name="d77000a0c03e4fd7918e8855e7633536" ma:index="30" ma:taxonomy="true" ma:internalName="d77000a0c03e4fd7918e8855e7633536" ma:taxonomyFieldName="Type_x0020_of_x0020_assignment" ma:displayName="Type of assignment" ma:readOnly="false" ma:default="" ma:fieldId="{d77000a0-c03e-4fd7-918e-8855e7633536}" ma:sspId="f980768e-f822-4777-9b2e-c736852d7fbc" ma:termSetId="ea7973bd-b390-4abf-9a12-fd4d53e29dae" ma:anchorId="00000000-0000-0000-0000-000000000000" ma:open="false" ma:isKeyword="false">
      <xsd:complexType>
        <xsd:sequence>
          <xsd:element ref="pc:Terms" minOccurs="0" maxOccurs="1"/>
        </xsd:sequence>
      </xsd:complexType>
    </xsd:element>
    <xsd:element name="l30ea48548f8464d949ef5692662f39a" ma:index="32" ma:taxonomy="true" ma:internalName="l30ea48548f8464d949ef5692662f39a" ma:taxonomyFieldName="Client_x0020_Type" ma:displayName="Client Type" ma:readOnly="false" ma:default="" ma:fieldId="{530ea485-48f8-464d-949e-f5692662f39a}" ma:sspId="f980768e-f822-4777-9b2e-c736852d7fbc" ma:termSetId="16fcc8a9-30ef-472f-bb44-022b9fd175d8" ma:anchorId="00000000-0000-0000-0000-000000000000" ma:open="false" ma:isKeyword="false">
      <xsd:complexType>
        <xsd:sequence>
          <xsd:element ref="pc:Terms" minOccurs="0" maxOccurs="1"/>
        </xsd:sequence>
      </xsd:complexType>
    </xsd:element>
    <xsd:element name="OpenAir_x0020_Code" ma:index="34" nillable="true" ma:displayName="OpenAir Code" ma:internalName="OpenAir_x0020_Code">
      <xsd:simpleType>
        <xsd:restriction base="dms:Number"/>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77000a0c03e4fd7918e8855e7633536 xmlns="964f0a7c-bcf0-4337-b577-3747e0a5c4bc">
      <Terms xmlns="http://schemas.microsoft.com/office/infopath/2007/PartnerControls">
        <TermInfo xmlns="http://schemas.microsoft.com/office/infopath/2007/PartnerControls">
          <TermName xmlns="http://schemas.microsoft.com/office/infopath/2007/PartnerControls">Strategy Development</TermName>
          <TermId xmlns="http://schemas.microsoft.com/office/infopath/2007/PartnerControls">fff3d9b4-be42-48b1-af07-35efa937dd55</TermId>
        </TermInfo>
      </Terms>
    </d77000a0c03e4fd7918e8855e7633536>
    <ab4ee96876924d8ab790ef0fd807a9c7 xmlns="964f0a7c-bcf0-4337-b577-3747e0a5c4bc">
      <Terms xmlns="http://schemas.microsoft.com/office/infopath/2007/PartnerControls">
        <TermInfo xmlns="http://schemas.microsoft.com/office/infopath/2007/PartnerControls">
          <TermName xmlns="http://schemas.microsoft.com/office/infopath/2007/PartnerControls">NHS - North</TermName>
          <TermId xmlns="http://schemas.microsoft.com/office/infopath/2007/PartnerControls">41789a37-e528-4e5c-ae61-56ff8a2bdd9e</TermId>
        </TermInfo>
      </Terms>
    </ab4ee96876924d8ab790ef0fd807a9c7>
    <l30ea48548f8464d949ef5692662f39a xmlns="964f0a7c-bcf0-4337-b577-3747e0a5c4bc">
      <Terms xmlns="http://schemas.microsoft.com/office/infopath/2007/PartnerControls">
        <TermInfo xmlns="http://schemas.microsoft.com/office/infopath/2007/PartnerControls">
          <TermName xmlns="http://schemas.microsoft.com/office/infopath/2007/PartnerControls">Acute Provider</TermName>
          <TermId xmlns="http://schemas.microsoft.com/office/infopath/2007/PartnerControls">0ed24cb3-d1e4-4ac3-a9c5-4ff91a54d62f</TermId>
        </TermInfo>
      </Terms>
    </l30ea48548f8464d949ef5692662f39a>
    <mbfdd72123dd4c6c9fa53248c129fd07 xmlns="964f0a7c-bcf0-4337-b577-3747e0a5c4bc">
      <Terms xmlns="http://schemas.microsoft.com/office/infopath/2007/PartnerControls"/>
    </mbfdd72123dd4c6c9fa53248c129fd07>
    <j0dd146881a44e78969d87a2d38871f3 xmlns="964f0a7c-bcf0-4337-b577-3747e0a5c4bc">
      <Terms xmlns="http://schemas.microsoft.com/office/infopath/2007/PartnerControls">
        <TermInfo xmlns="http://schemas.microsoft.com/office/infopath/2007/PartnerControls">
          <TermName xmlns="http://schemas.microsoft.com/office/infopath/2007/PartnerControls">Unknown</TermName>
          <TermId xmlns="http://schemas.microsoft.com/office/infopath/2007/PartnerControls">d6f50e1e-3b81-4abf-bcf8-0e5ce271d258</TermId>
        </TermInfo>
      </Terms>
    </j0dd146881a44e78969d87a2d38871f3>
    <TaxCatchAll xmlns="964f0a7c-bcf0-4337-b577-3747e0a5c4bc">
      <Value>32</Value>
      <Value>30</Value>
      <Value>26</Value>
      <Value>47</Value>
      <Value>23</Value>
      <Value>21</Value>
      <Value>37</Value>
    </TaxCatchAll>
    <h3dbbef306a043f7a2b94e856e1673c6 xmlns="964f0a7c-bcf0-4337-b577-3747e0a5c4bc">
      <Terms xmlns="http://schemas.microsoft.com/office/infopath/2007/PartnerControls">
        <TermInfo xmlns="http://schemas.microsoft.com/office/infopath/2007/PartnerControls">
          <TermName xmlns="http://schemas.microsoft.com/office/infopath/2007/PartnerControls">UK</TermName>
          <TermId xmlns="http://schemas.microsoft.com/office/infopath/2007/PartnerControls">0145ecdf-b963-47a2-987d-9c6dfeea185f</TermId>
        </TermInfo>
      </Terms>
    </h3dbbef306a043f7a2b94e856e1673c6>
    <cf5730f95a4b43b9a6008dcfe41ac7f7 xmlns="964f0a7c-bcf0-4337-b577-3747e0a5c4bc">
      <Terms xmlns="http://schemas.microsoft.com/office/infopath/2007/PartnerControls">
        <TermInfo xmlns="http://schemas.microsoft.com/office/infopath/2007/PartnerControls">
          <TermName xmlns="http://schemas.microsoft.com/office/infopath/2007/PartnerControls">UK</TermName>
          <TermId xmlns="http://schemas.microsoft.com/office/infopath/2007/PartnerControls">7ad16e43-8848-4370-a73b-11669a25328c</TermId>
        </TermInfo>
      </Terms>
    </cf5730f95a4b43b9a6008dcfe41ac7f7>
    <OpenAir_x0020_Code xmlns="964f0a7c-bcf0-4337-b577-3747e0a5c4bc" xsi:nil="true"/>
    <jdafdee4650e436db7074114b63f9f6a xmlns="836de4e3-b7ec-4f77-9e41-bde5cc693303">
      <Terms xmlns="http://schemas.microsoft.com/office/infopath/2007/PartnerControls">
        <TermInfo xmlns="http://schemas.microsoft.com/office/infopath/2007/PartnerControls">
          <TermName xmlns="http://schemas.microsoft.com/office/infopath/2007/PartnerControls">Lead</TermName>
          <TermId xmlns="http://schemas.microsoft.com/office/infopath/2007/PartnerControls">0d4aa7e4-41ba-4822-bcb3-b065f6bad995</TermId>
        </TermInfo>
      </Terms>
    </jdafdee4650e436db7074114b63f9f6a>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905887F-DA66-46CA-8F50-170B7798A04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36de4e3-b7ec-4f77-9e41-bde5cc693303"/>
    <ds:schemaRef ds:uri="964f0a7c-bcf0-4337-b577-3747e0a5c4b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5DDBDA2-1A8E-47BE-8DDE-844D7D556D5A}">
  <ds:schemaRefs>
    <ds:schemaRef ds:uri="http://schemas.microsoft.com/office/2006/documentManagement/types"/>
    <ds:schemaRef ds:uri="http://purl.org/dc/dcmitype/"/>
    <ds:schemaRef ds:uri="http://www.w3.org/XML/1998/namespace"/>
    <ds:schemaRef ds:uri="http://schemas.microsoft.com/office/infopath/2007/PartnerControls"/>
    <ds:schemaRef ds:uri="http://purl.org/dc/elements/1.1/"/>
    <ds:schemaRef ds:uri="http://purl.org/dc/terms/"/>
    <ds:schemaRef ds:uri="964f0a7c-bcf0-4337-b577-3747e0a5c4bc"/>
    <ds:schemaRef ds:uri="http://schemas.openxmlformats.org/package/2006/metadata/core-properties"/>
    <ds:schemaRef ds:uri="836de4e3-b7ec-4f77-9e41-bde5cc693303"/>
    <ds:schemaRef ds:uri="http://schemas.microsoft.com/office/2006/metadata/properties"/>
  </ds:schemaRefs>
</ds:datastoreItem>
</file>

<file path=customXml/itemProps3.xml><?xml version="1.0" encoding="utf-8"?>
<ds:datastoreItem xmlns:ds="http://schemas.openxmlformats.org/officeDocument/2006/customXml" ds:itemID="{054EE3D8-1C22-4B2D-A571-FAEA7C6176F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Proposal GEHCF 2017</Template>
  <TotalTime>0</TotalTime>
  <Words>12116</Words>
  <Application>Microsoft Office PowerPoint</Application>
  <PresentationFormat>On-screen Show (4:3)</PresentationFormat>
  <Paragraphs>1105</Paragraphs>
  <Slides>33</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35" baseType="lpstr">
      <vt:lpstr>GE</vt:lpstr>
      <vt:lpstr>think-cell Slide</vt:lpstr>
      <vt:lpstr>   Excellence in care, research and innovation  Our strategic plan 2018-2022, and aspirations to 2027    31st October 2018</vt:lpstr>
      <vt:lpstr>Introduction</vt:lpstr>
      <vt:lpstr>Contents</vt:lpstr>
      <vt:lpstr>Executive Summary </vt:lpstr>
      <vt:lpstr>About the Clatterbridge Cancer Centre</vt:lpstr>
      <vt:lpstr>The Challenge – local, national, and international</vt:lpstr>
      <vt:lpstr>The Challenge – local, national, and international</vt:lpstr>
      <vt:lpstr>Meeting the Challenge – our strategic priorities for 2018-22</vt:lpstr>
      <vt:lpstr>Transforming Cancer Care: Our new clinical model</vt:lpstr>
      <vt:lpstr>Transforming Cancer Care: Our new clinical model</vt:lpstr>
      <vt:lpstr>Transforming Cancer Care: Our new clinical model</vt:lpstr>
      <vt:lpstr>Transforming Cancer Care: Our new clinical model</vt:lpstr>
      <vt:lpstr>Transforming Cancer Care: Our new clinical model</vt:lpstr>
      <vt:lpstr>Transforming Cancer Care: Our new clinical model</vt:lpstr>
      <vt:lpstr>Collaborative system leadership</vt:lpstr>
      <vt:lpstr>Collaborative system leadership</vt:lpstr>
      <vt:lpstr>Investing in research and innovation</vt:lpstr>
      <vt:lpstr>Investing in research and innovation</vt:lpstr>
      <vt:lpstr>Investing in research and innovation</vt:lpstr>
      <vt:lpstr>Developing our outstanding staff</vt:lpstr>
      <vt:lpstr>Developing our outstanding staff</vt:lpstr>
      <vt:lpstr>Looking ahead - to 2027 and beyond</vt:lpstr>
      <vt:lpstr>Bringing it all together - what will our strategy mean for patients, staff and our partners?</vt:lpstr>
      <vt:lpstr>Implementation: Delivering the change</vt:lpstr>
      <vt:lpstr>Implementation: Delivering the change</vt:lpstr>
      <vt:lpstr>Implementation: How will we measure success?</vt:lpstr>
      <vt:lpstr>APPENDIX A: Our priorities form a mutually-reinforcing programme of action to allow us to realise our vision.  </vt:lpstr>
      <vt:lpstr>APPENDIX B: New Clinical Model – Service Availability by location type </vt:lpstr>
      <vt:lpstr>APPENDIX B: New Clinical Model – Cancer pathways by location (subject to public consultation where appropriate)</vt:lpstr>
      <vt:lpstr>APPENDIX B: New Clinical Model – Service Locations</vt:lpstr>
      <vt:lpstr>APPENDIX C: CCC Research – our national and international reach</vt:lpstr>
      <vt:lpstr>APPENDIX D: Linking our strategic Priorities to Long-term Outcomes and Benefits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2018-06-11T10:05:28Z</dcterms:created>
  <dcterms:modified xsi:type="dcterms:W3CDTF">2018-11-16T08:26:58Z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0x010100078E947C1DC4844489FA82DC3A886D4D</vt:lpwstr>
  </property>
  <property fmtid="{D5CDD505-2E9C-101B-9397-08002B2CF9AE}" pid="3" name="Type of assignment">
    <vt:lpwstr>47;#Strategy Development|fff3d9b4-be42-48b1-af07-35efa937dd55</vt:lpwstr>
  </property>
  <property fmtid="{D5CDD505-2E9C-101B-9397-08002B2CF9AE}" pid="4" name="Client Type">
    <vt:lpwstr>32;#Acute Provider|0ed24cb3-d1e4-4ac3-a9c5-4ff91a54d62f</vt:lpwstr>
  </property>
  <property fmtid="{D5CDD505-2E9C-101B-9397-08002B2CF9AE}" pid="5" name="Assignment Stage">
    <vt:lpwstr>37;#Lead|0d4aa7e4-41ba-4822-bcb3-b065f6bad995</vt:lpwstr>
  </property>
  <property fmtid="{D5CDD505-2E9C-101B-9397-08002B2CF9AE}" pid="6" name="Region">
    <vt:lpwstr>26;#UK|0145ecdf-b963-47a2-987d-9c6dfeea185f</vt:lpwstr>
  </property>
  <property fmtid="{D5CDD505-2E9C-101B-9397-08002B2CF9AE}" pid="7" name="Client Location">
    <vt:lpwstr>21;#NHS - North|41789a37-e528-4e5c-ae61-56ff8a2bdd9e</vt:lpwstr>
  </property>
  <property fmtid="{D5CDD505-2E9C-101B-9397-08002B2CF9AE}" pid="8" name="Job Value">
    <vt:lpwstr/>
  </property>
  <property fmtid="{D5CDD505-2E9C-101B-9397-08002B2CF9AE}" pid="9" name="Country">
    <vt:lpwstr>23;#UK|7ad16e43-8848-4370-a73b-11669a25328c</vt:lpwstr>
  </property>
  <property fmtid="{D5CDD505-2E9C-101B-9397-08002B2CF9AE}" pid="10" name="Framework">
    <vt:lpwstr>30;#Unknown|d6f50e1e-3b81-4abf-bcf8-0e5ce271d258</vt:lpwstr>
  </property>
</Properties>
</file>