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4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25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4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1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7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5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4B11-572B-42AF-8A32-7BABE0D047F1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467C-3D80-4183-BCA5-7C4AE6D8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222"/>
            <a:ext cx="10515600" cy="792163"/>
          </a:xfrm>
        </p:spPr>
        <p:txBody>
          <a:bodyPr/>
          <a:lstStyle/>
          <a:p>
            <a:r>
              <a:rPr lang="en-GB" dirty="0" smtClean="0"/>
              <a:t>Early stage favourable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7833" y="2134705"/>
            <a:ext cx="1045367" cy="3676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2 x ABVD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17866" y="2134705"/>
            <a:ext cx="643146" cy="3676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iPET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46106" y="3067754"/>
            <a:ext cx="17002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EscBEACOPDac</a:t>
            </a:r>
            <a:r>
              <a:rPr lang="en-GB" dirty="0" smtClean="0"/>
              <a:t> X2 </a:t>
            </a:r>
            <a:r>
              <a:rPr lang="en-GB" dirty="0" smtClean="0"/>
              <a:t>+ ISRT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946106" y="1495014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ISRT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86972" y="2587108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4-5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39855" y="1495014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CMR (DS 1-3)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747717" y="3067754"/>
            <a:ext cx="17002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PET </a:t>
            </a:r>
            <a:r>
              <a:rPr lang="en-GB" dirty="0" smtClean="0"/>
              <a:t>12wks  post RT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7149" y="4686388"/>
            <a:ext cx="156210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PET guided – to avoid RT- </a:t>
            </a:r>
            <a:r>
              <a:rPr lang="en-GB" dirty="0" smtClean="0"/>
              <a:t>H6 approach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971075" y="5603945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1-2 X ABVD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335" y="1848444"/>
            <a:ext cx="156210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Combined modality approach- H 10/HD16 approach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39855" y="5603945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CMR (DS 1-3)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39855" y="3995825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4-5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417866" y="4824888"/>
            <a:ext cx="6431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IPET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697833" y="4824888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2 X ABVD</a:t>
            </a:r>
            <a:endParaRPr lang="en-GB" dirty="0"/>
          </a:p>
        </p:txBody>
      </p:sp>
      <p:cxnSp>
        <p:nvCxnSpPr>
          <p:cNvPr id="19" name="Straight Connector 18"/>
          <p:cNvCxnSpPr>
            <a:stCxn id="4" idx="3"/>
            <a:endCxn id="5" idx="1"/>
          </p:cNvCxnSpPr>
          <p:nvPr/>
        </p:nvCxnSpPr>
        <p:spPr>
          <a:xfrm>
            <a:off x="2743200" y="2318546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3"/>
          </p:cNvCxnSpPr>
          <p:nvPr/>
        </p:nvCxnSpPr>
        <p:spPr>
          <a:xfrm flipV="1">
            <a:off x="2895600" y="5009553"/>
            <a:ext cx="5222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027466" y="1908891"/>
            <a:ext cx="512389" cy="225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61012" y="2476969"/>
            <a:ext cx="559981" cy="11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68358" y="1676367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61012" y="5194220"/>
            <a:ext cx="478843" cy="398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061012" y="4372485"/>
            <a:ext cx="478843" cy="45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268358" y="3714085"/>
            <a:ext cx="702717" cy="281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40067" y="2956440"/>
            <a:ext cx="702957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3"/>
            <a:endCxn id="13" idx="1"/>
          </p:cNvCxnSpPr>
          <p:nvPr/>
        </p:nvCxnSpPr>
        <p:spPr>
          <a:xfrm>
            <a:off x="6240067" y="5788611"/>
            <a:ext cx="731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3"/>
            <a:endCxn id="11" idx="1"/>
          </p:cNvCxnSpPr>
          <p:nvPr/>
        </p:nvCxnSpPr>
        <p:spPr>
          <a:xfrm>
            <a:off x="8646318" y="3390920"/>
            <a:ext cx="1101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24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Standard risk (early unfavourable)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23260" y="2290383"/>
            <a:ext cx="9981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ABVD X2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22595" y="2300220"/>
            <a:ext cx="67459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IPET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746812" y="1632324"/>
            <a:ext cx="818028" cy="3694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 1-3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80431" y="3165369"/>
            <a:ext cx="8180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 4-5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5289" y="2023221"/>
            <a:ext cx="17002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Rathl</a:t>
            </a:r>
            <a:r>
              <a:rPr lang="en-GB" dirty="0" smtClean="0"/>
              <a:t> approach to avoid radiotherapy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95289" y="4251228"/>
            <a:ext cx="17279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 10 Approach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636166" y="1650382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CT at </a:t>
            </a:r>
            <a:r>
              <a:rPr lang="en-GB" dirty="0" smtClean="0"/>
              <a:t>4wks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73125" y="3026869"/>
            <a:ext cx="17002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BEACOPPDac</a:t>
            </a:r>
            <a:r>
              <a:rPr lang="en-GB" dirty="0" smtClean="0"/>
              <a:t>  X2 plus RT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388255" y="4280925"/>
            <a:ext cx="10296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ABVD x2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8648003" y="3165368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PET at 12wks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92756" y="5044364"/>
            <a:ext cx="8501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 1-3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273125" y="1629202"/>
            <a:ext cx="17002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AVD X4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315010" y="5044364"/>
            <a:ext cx="20209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ABVD </a:t>
            </a:r>
            <a:r>
              <a:rPr lang="en-GB" dirty="0" smtClean="0"/>
              <a:t>X2 </a:t>
            </a:r>
            <a:r>
              <a:rPr lang="en-GB" dirty="0" smtClean="0"/>
              <a:t>+/-</a:t>
            </a:r>
            <a:r>
              <a:rPr lang="en-GB" dirty="0" smtClean="0"/>
              <a:t> </a:t>
            </a:r>
            <a:r>
              <a:rPr lang="en-GB" dirty="0" smtClean="0"/>
              <a:t>RT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43747" y="4280925"/>
            <a:ext cx="67459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IPET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97188" y="2705708"/>
            <a:ext cx="383243" cy="459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  <a:endCxn id="11" idx="1"/>
          </p:cNvCxnSpPr>
          <p:nvPr/>
        </p:nvCxnSpPr>
        <p:spPr>
          <a:xfrm>
            <a:off x="3321423" y="2475049"/>
            <a:ext cx="401172" cy="9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61500" y="1813868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98459" y="1822704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397188" y="2023221"/>
            <a:ext cx="349624" cy="278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3"/>
            <a:endCxn id="22" idx="1"/>
          </p:cNvCxnSpPr>
          <p:nvPr/>
        </p:nvCxnSpPr>
        <p:spPr>
          <a:xfrm>
            <a:off x="3417867" y="4465591"/>
            <a:ext cx="32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3"/>
            <a:endCxn id="18" idx="1"/>
          </p:cNvCxnSpPr>
          <p:nvPr/>
        </p:nvCxnSpPr>
        <p:spPr>
          <a:xfrm flipV="1">
            <a:off x="7973337" y="3350034"/>
            <a:ext cx="6746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04098" y="3387062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418340" y="3534702"/>
            <a:ext cx="362091" cy="71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97188" y="4650257"/>
            <a:ext cx="395568" cy="39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9957" y="5288470"/>
            <a:ext cx="67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54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HL: Advanced stage disease or Stage II with bulk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36081" y="2447837"/>
            <a:ext cx="119776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Lower risk </a:t>
            </a:r>
          </a:p>
          <a:p>
            <a:r>
              <a:rPr lang="en-GB" dirty="0" smtClean="0"/>
              <a:t>IPI 0-3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24592" y="4733978"/>
            <a:ext cx="119776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Higher risk IPI 4+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60844" y="2638992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ABVD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03656" y="1855688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 5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113617" y="2632018"/>
            <a:ext cx="6063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IPET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03656" y="2632018"/>
            <a:ext cx="1173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1-3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70870" y="3296969"/>
            <a:ext cx="1173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773310" y="2625660"/>
            <a:ext cx="1442843" cy="3756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AVD x4 </a:t>
            </a:r>
            <a:r>
              <a:rPr lang="en-GB" dirty="0"/>
              <a:t>*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575135" y="4872477"/>
            <a:ext cx="14773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eBEACOPDac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773310" y="1846846"/>
            <a:ext cx="16311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Salvage chemo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176139" y="5079962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1-3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773309" y="3753776"/>
            <a:ext cx="199342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eBEACOPDac</a:t>
            </a:r>
            <a:r>
              <a:rPr lang="en-GB" dirty="0" smtClean="0"/>
              <a:t> </a:t>
            </a:r>
            <a:r>
              <a:rPr lang="en-GB" dirty="0" smtClean="0"/>
              <a:t>X4**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305235" y="4872477"/>
            <a:ext cx="6063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IPET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46319" y="4220299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DS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024246" y="5098597"/>
            <a:ext cx="1652065" cy="3749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AVD x4 </a:t>
            </a:r>
            <a:r>
              <a:rPr lang="en-GB" dirty="0" smtClean="0"/>
              <a:t>*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373360" y="3745444"/>
            <a:ext cx="550570" cy="377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PET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60689" y="4452274"/>
            <a:ext cx="18060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eBEACOPDac</a:t>
            </a:r>
            <a:r>
              <a:rPr lang="en-GB" dirty="0" smtClean="0"/>
              <a:t> </a:t>
            </a:r>
            <a:r>
              <a:rPr lang="en-GB" dirty="0" smtClean="0"/>
              <a:t>x2*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303298" y="3494443"/>
            <a:ext cx="119776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Rt</a:t>
            </a:r>
            <a:r>
              <a:rPr lang="en-GB" dirty="0" smtClean="0"/>
              <a:t> to residual Avid areas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162820" y="2632018"/>
            <a:ext cx="5702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CT 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9733059" y="4895296"/>
            <a:ext cx="5835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CT </a:t>
            </a:r>
            <a:endParaRPr lang="en-GB" dirty="0"/>
          </a:p>
        </p:txBody>
      </p:sp>
      <p:cxnSp>
        <p:nvCxnSpPr>
          <p:cNvPr id="27" name="Straight Connector 26"/>
          <p:cNvCxnSpPr>
            <a:endCxn id="8" idx="1"/>
          </p:cNvCxnSpPr>
          <p:nvPr/>
        </p:nvCxnSpPr>
        <p:spPr>
          <a:xfrm flipV="1">
            <a:off x="2358398" y="2823658"/>
            <a:ext cx="302446" cy="4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4" idx="1"/>
          </p:cNvCxnSpPr>
          <p:nvPr/>
        </p:nvCxnSpPr>
        <p:spPr>
          <a:xfrm>
            <a:off x="2333848" y="5057143"/>
            <a:ext cx="241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1"/>
          </p:cNvCxnSpPr>
          <p:nvPr/>
        </p:nvCxnSpPr>
        <p:spPr>
          <a:xfrm>
            <a:off x="4749654" y="2810325"/>
            <a:ext cx="454002" cy="6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719919" y="2216178"/>
            <a:ext cx="450951" cy="409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1"/>
          </p:cNvCxnSpPr>
          <p:nvPr/>
        </p:nvCxnSpPr>
        <p:spPr>
          <a:xfrm flipV="1">
            <a:off x="3858611" y="2816684"/>
            <a:ext cx="255006" cy="6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8" idx="1"/>
          </p:cNvCxnSpPr>
          <p:nvPr/>
        </p:nvCxnSpPr>
        <p:spPr>
          <a:xfrm>
            <a:off x="4052458" y="5057143"/>
            <a:ext cx="252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06991" y="4589631"/>
            <a:ext cx="339328" cy="278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8" idx="3"/>
            <a:endCxn id="16" idx="1"/>
          </p:cNvCxnSpPr>
          <p:nvPr/>
        </p:nvCxnSpPr>
        <p:spPr>
          <a:xfrm>
            <a:off x="4911537" y="5057143"/>
            <a:ext cx="264602" cy="207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13204" y="3001350"/>
            <a:ext cx="433115" cy="295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76645" y="3666301"/>
            <a:ext cx="396665" cy="8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344086" y="4123108"/>
            <a:ext cx="429224" cy="97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373906" y="4821606"/>
            <a:ext cx="559972" cy="23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66739" y="4811583"/>
            <a:ext cx="966320" cy="103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0" idx="1"/>
          </p:cNvCxnSpPr>
          <p:nvPr/>
        </p:nvCxnSpPr>
        <p:spPr>
          <a:xfrm>
            <a:off x="6392251" y="5286079"/>
            <a:ext cx="631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3" idx="3"/>
            <a:endCxn id="24" idx="1"/>
          </p:cNvCxnSpPr>
          <p:nvPr/>
        </p:nvCxnSpPr>
        <p:spPr>
          <a:xfrm>
            <a:off x="8216153" y="2813505"/>
            <a:ext cx="946667" cy="3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3"/>
            <a:endCxn id="15" idx="1"/>
          </p:cNvCxnSpPr>
          <p:nvPr/>
        </p:nvCxnSpPr>
        <p:spPr>
          <a:xfrm flipV="1">
            <a:off x="6401423" y="2031512"/>
            <a:ext cx="371887" cy="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401423" y="2810325"/>
            <a:ext cx="39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664565" y="5284694"/>
            <a:ext cx="1057659" cy="194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906633" y="3934276"/>
            <a:ext cx="39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7" idx="3"/>
            <a:endCxn id="21" idx="1"/>
          </p:cNvCxnSpPr>
          <p:nvPr/>
        </p:nvCxnSpPr>
        <p:spPr>
          <a:xfrm flipV="1">
            <a:off x="8766738" y="3934276"/>
            <a:ext cx="606622" cy="4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194484" y="5850782"/>
            <a:ext cx="11977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 5 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773310" y="5863620"/>
            <a:ext cx="16311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Salvage chemo</a:t>
            </a:r>
            <a:endParaRPr lang="en-GB" dirty="0"/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4911537" y="5246175"/>
            <a:ext cx="292119" cy="617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403864" y="6043865"/>
            <a:ext cx="371887" cy="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83946" y="5640792"/>
            <a:ext cx="43410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* Consider giving </a:t>
            </a:r>
            <a:r>
              <a:rPr lang="en-GB" dirty="0" err="1" smtClean="0"/>
              <a:t>Rt</a:t>
            </a:r>
            <a:r>
              <a:rPr lang="en-GB" dirty="0" smtClean="0"/>
              <a:t> to areas of initial tumour bulk</a:t>
            </a:r>
          </a:p>
          <a:p>
            <a:r>
              <a:rPr lang="en-GB" dirty="0" smtClean="0"/>
              <a:t>** Consider PET post 3 BEACOPP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84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170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Early stage favourable </vt:lpstr>
      <vt:lpstr>Standard risk (early unfavourable)</vt:lpstr>
      <vt:lpstr>HL: Advanced stage disease or Stage II with bulk</vt:lpstr>
    </vt:vector>
  </TitlesOfParts>
  <Company>The Clatterbridge Cancer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Wells</dc:creator>
  <cp:lastModifiedBy>Matthew Wells</cp:lastModifiedBy>
  <cp:revision>20</cp:revision>
  <dcterms:created xsi:type="dcterms:W3CDTF">2023-01-31T15:21:07Z</dcterms:created>
  <dcterms:modified xsi:type="dcterms:W3CDTF">2023-06-22T16:09:57Z</dcterms:modified>
</cp:coreProperties>
</file>