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4" autoAdjust="0"/>
    <p:restoredTop sz="94660"/>
  </p:normalViewPr>
  <p:slideViewPr>
    <p:cSldViewPr snapToGrid="0">
      <p:cViewPr varScale="1">
        <p:scale>
          <a:sx n="57" d="100"/>
          <a:sy n="57" d="100"/>
        </p:scale>
        <p:origin x="69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4B11-572B-42AF-8A32-7BABE0D047F1}" type="datetimeFigureOut">
              <a:rPr lang="en-GB" smtClean="0"/>
              <a:t>22/06/2023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467C-3D80-4183-BCA5-7C4AE6D8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4B11-572B-42AF-8A32-7BABE0D047F1}" type="datetimeFigureOut">
              <a:rPr lang="en-GB" smtClean="0"/>
              <a:t>22/06/2023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467C-3D80-4183-BCA5-7C4AE6D8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241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4B11-572B-42AF-8A32-7BABE0D047F1}" type="datetimeFigureOut">
              <a:rPr lang="en-GB" smtClean="0"/>
              <a:t>22/06/2023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467C-3D80-4183-BCA5-7C4AE6D8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585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4B11-572B-42AF-8A32-7BABE0D047F1}" type="datetimeFigureOut">
              <a:rPr lang="en-GB" smtClean="0"/>
              <a:t>22/06/2023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467C-3D80-4183-BCA5-7C4AE6D8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255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4B11-572B-42AF-8A32-7BABE0D047F1}" type="datetimeFigureOut">
              <a:rPr lang="en-GB" smtClean="0"/>
              <a:t>22/06/2023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467C-3D80-4183-BCA5-7C4AE6D8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924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4B11-572B-42AF-8A32-7BABE0D047F1}" type="datetimeFigureOut">
              <a:rPr lang="en-GB" smtClean="0"/>
              <a:t>22/06/2023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467C-3D80-4183-BCA5-7C4AE6D8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663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4B11-572B-42AF-8A32-7BABE0D047F1}" type="datetimeFigureOut">
              <a:rPr lang="en-GB" smtClean="0"/>
              <a:t>22/06/2023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467C-3D80-4183-BCA5-7C4AE6D8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642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4B11-572B-42AF-8A32-7BABE0D047F1}" type="datetimeFigureOut">
              <a:rPr lang="en-GB" smtClean="0"/>
              <a:t>22/06/2023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467C-3D80-4183-BCA5-7C4AE6D8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1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4B11-572B-42AF-8A32-7BABE0D047F1}" type="datetimeFigureOut">
              <a:rPr lang="en-GB" smtClean="0"/>
              <a:t>22/06/2023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467C-3D80-4183-BCA5-7C4AE6D8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710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4B11-572B-42AF-8A32-7BABE0D047F1}" type="datetimeFigureOut">
              <a:rPr lang="en-GB" smtClean="0"/>
              <a:t>22/06/2023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467C-3D80-4183-BCA5-7C4AE6D8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071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4B11-572B-42AF-8A32-7BABE0D047F1}" type="datetimeFigureOut">
              <a:rPr lang="en-GB" smtClean="0"/>
              <a:t>22/06/2023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467C-3D80-4183-BCA5-7C4AE6D8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458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A4B11-572B-42AF-8A32-7BABE0D047F1}" type="datetimeFigureOut">
              <a:rPr lang="en-GB" smtClean="0"/>
              <a:t>22/06/2023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C467C-3D80-4183-BCA5-7C4AE6D8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37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4222"/>
            <a:ext cx="10515600" cy="792163"/>
          </a:xfrm>
        </p:spPr>
        <p:txBody>
          <a:bodyPr/>
          <a:lstStyle/>
          <a:p>
            <a:r>
              <a:rPr lang="en-GB" dirty="0" smtClean="0"/>
              <a:t>Early stage favourable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697833" y="2134705"/>
            <a:ext cx="1045367" cy="3676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2 x ABVD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417866" y="2134705"/>
            <a:ext cx="643146" cy="3676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err="1" smtClean="0"/>
              <a:t>iPET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946106" y="3067754"/>
            <a:ext cx="170021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err="1" smtClean="0"/>
              <a:t>EscBEACOPDac</a:t>
            </a:r>
            <a:r>
              <a:rPr lang="en-GB" dirty="0" smtClean="0"/>
              <a:t> X2 </a:t>
            </a:r>
            <a:r>
              <a:rPr lang="en-GB" dirty="0" smtClean="0"/>
              <a:t>+ ISRT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946106" y="1495014"/>
            <a:ext cx="170021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ISRT 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586972" y="2587108"/>
            <a:ext cx="170021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DS 4-5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539855" y="1495014"/>
            <a:ext cx="170021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CMR (DS 1-3)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9747717" y="3067754"/>
            <a:ext cx="170021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PET </a:t>
            </a:r>
            <a:r>
              <a:rPr lang="en-GB" dirty="0" smtClean="0"/>
              <a:t>12wks  post RT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57149" y="4686388"/>
            <a:ext cx="1562101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PET guided – to avoid RT- </a:t>
            </a:r>
            <a:r>
              <a:rPr lang="en-GB" dirty="0" smtClean="0"/>
              <a:t>H6 approach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6971075" y="5603945"/>
            <a:ext cx="170021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  1-2 X ABVD 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8335" y="1848444"/>
            <a:ext cx="1562101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Combined modality approach- H 10/HD16 approach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4539855" y="5603945"/>
            <a:ext cx="170021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CMR (DS 1-3)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4539855" y="3995825"/>
            <a:ext cx="170021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DS 4-5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3417866" y="4824888"/>
            <a:ext cx="64314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IPET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1697833" y="4824888"/>
            <a:ext cx="119776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2 X ABVD</a:t>
            </a:r>
            <a:endParaRPr lang="en-GB" dirty="0"/>
          </a:p>
        </p:txBody>
      </p:sp>
      <p:cxnSp>
        <p:nvCxnSpPr>
          <p:cNvPr id="19" name="Straight Connector 18"/>
          <p:cNvCxnSpPr>
            <a:stCxn id="4" idx="3"/>
            <a:endCxn id="5" idx="1"/>
          </p:cNvCxnSpPr>
          <p:nvPr/>
        </p:nvCxnSpPr>
        <p:spPr>
          <a:xfrm>
            <a:off x="2743200" y="2318546"/>
            <a:ext cx="674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8" idx="3"/>
          </p:cNvCxnSpPr>
          <p:nvPr/>
        </p:nvCxnSpPr>
        <p:spPr>
          <a:xfrm flipV="1">
            <a:off x="2895600" y="5009553"/>
            <a:ext cx="52226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4027466" y="1908891"/>
            <a:ext cx="512389" cy="2258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061012" y="2476969"/>
            <a:ext cx="559981" cy="110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268358" y="1676367"/>
            <a:ext cx="674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061012" y="5194220"/>
            <a:ext cx="478843" cy="398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061012" y="4372485"/>
            <a:ext cx="478843" cy="4514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6268358" y="3714085"/>
            <a:ext cx="702717" cy="281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240067" y="2956440"/>
            <a:ext cx="702957" cy="923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15" idx="3"/>
            <a:endCxn id="13" idx="1"/>
          </p:cNvCxnSpPr>
          <p:nvPr/>
        </p:nvCxnSpPr>
        <p:spPr>
          <a:xfrm>
            <a:off x="6240067" y="5788611"/>
            <a:ext cx="7310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7" idx="3"/>
            <a:endCxn id="11" idx="1"/>
          </p:cNvCxnSpPr>
          <p:nvPr/>
        </p:nvCxnSpPr>
        <p:spPr>
          <a:xfrm>
            <a:off x="8646318" y="3390920"/>
            <a:ext cx="11013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8244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893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Standard risk (early unfavourable)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323260" y="2290383"/>
            <a:ext cx="99816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ABVD X2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3722595" y="2300220"/>
            <a:ext cx="67459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IPET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4746812" y="1632324"/>
            <a:ext cx="818028" cy="36945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D 1-3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4780431" y="3165369"/>
            <a:ext cx="81802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D 4-5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395289" y="2023221"/>
            <a:ext cx="1700212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err="1" smtClean="0"/>
              <a:t>Rathl</a:t>
            </a:r>
            <a:r>
              <a:rPr lang="en-GB" dirty="0" smtClean="0"/>
              <a:t> approach to avoid radiotherapy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395289" y="4251228"/>
            <a:ext cx="172794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H 10 Approach  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636166" y="1650382"/>
            <a:ext cx="170021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CT at </a:t>
            </a:r>
            <a:r>
              <a:rPr lang="en-GB" dirty="0" smtClean="0"/>
              <a:t>4wks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6273125" y="3026869"/>
            <a:ext cx="170021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err="1" smtClean="0"/>
              <a:t>BEACOPPDac</a:t>
            </a:r>
            <a:r>
              <a:rPr lang="en-GB" dirty="0" smtClean="0"/>
              <a:t>  X2 plus RT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2388255" y="4280925"/>
            <a:ext cx="102961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ABVD x2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8648003" y="3165368"/>
            <a:ext cx="170021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  <a:r>
              <a:rPr lang="en-GB" dirty="0" smtClean="0"/>
              <a:t>PET at 12wks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4792756" y="5044364"/>
            <a:ext cx="85010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D 1-3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6273125" y="1629202"/>
            <a:ext cx="170021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AVD X4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6315010" y="5044364"/>
            <a:ext cx="202090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ABVD </a:t>
            </a:r>
            <a:r>
              <a:rPr lang="en-GB" dirty="0" smtClean="0"/>
              <a:t>X2 </a:t>
            </a:r>
            <a:r>
              <a:rPr lang="en-GB" dirty="0" smtClean="0"/>
              <a:t>+/-</a:t>
            </a:r>
            <a:r>
              <a:rPr lang="en-GB" dirty="0" smtClean="0"/>
              <a:t> </a:t>
            </a:r>
            <a:r>
              <a:rPr lang="en-GB" dirty="0" smtClean="0"/>
              <a:t>RT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3743747" y="4280925"/>
            <a:ext cx="67459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IPET</a:t>
            </a:r>
            <a:endParaRPr lang="en-GB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4397188" y="2705708"/>
            <a:ext cx="383243" cy="4596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4" idx="3"/>
            <a:endCxn id="11" idx="1"/>
          </p:cNvCxnSpPr>
          <p:nvPr/>
        </p:nvCxnSpPr>
        <p:spPr>
          <a:xfrm>
            <a:off x="3321423" y="2475049"/>
            <a:ext cx="401172" cy="98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961500" y="1813868"/>
            <a:ext cx="674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598459" y="1822704"/>
            <a:ext cx="674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397188" y="2023221"/>
            <a:ext cx="349624" cy="278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6" idx="3"/>
            <a:endCxn id="22" idx="1"/>
          </p:cNvCxnSpPr>
          <p:nvPr/>
        </p:nvCxnSpPr>
        <p:spPr>
          <a:xfrm>
            <a:off x="3417867" y="4465591"/>
            <a:ext cx="325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0" idx="3"/>
            <a:endCxn id="18" idx="1"/>
          </p:cNvCxnSpPr>
          <p:nvPr/>
        </p:nvCxnSpPr>
        <p:spPr>
          <a:xfrm flipV="1">
            <a:off x="7973337" y="3350034"/>
            <a:ext cx="67466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604098" y="3387062"/>
            <a:ext cx="674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4418340" y="3534702"/>
            <a:ext cx="362091" cy="7165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397188" y="4650257"/>
            <a:ext cx="395568" cy="3941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639957" y="5288470"/>
            <a:ext cx="674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4548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8899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HL: Advanced stage disease or Stage II with bulk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136081" y="2447837"/>
            <a:ext cx="1197767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Lower risk </a:t>
            </a:r>
          </a:p>
          <a:p>
            <a:r>
              <a:rPr lang="en-GB" dirty="0" smtClean="0"/>
              <a:t>IPI 0-3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124592" y="4733978"/>
            <a:ext cx="1197767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Higher risk IPI 4+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660844" y="2638992"/>
            <a:ext cx="119776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ABVD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5203656" y="1855688"/>
            <a:ext cx="119776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D 5 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113617" y="2632018"/>
            <a:ext cx="60630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IPET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5203656" y="2632018"/>
            <a:ext cx="117321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DS 1-3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5170870" y="3296969"/>
            <a:ext cx="117321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DS 4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6773310" y="2625660"/>
            <a:ext cx="1442843" cy="37569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AVD x4 </a:t>
            </a:r>
            <a:r>
              <a:rPr lang="en-GB" dirty="0"/>
              <a:t>*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2575135" y="4872477"/>
            <a:ext cx="147732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err="1" smtClean="0"/>
              <a:t>eBEACOPDac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773310" y="1846846"/>
            <a:ext cx="163110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Salvage chemo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5176139" y="5079962"/>
            <a:ext cx="119776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DS 1-3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6773309" y="3753776"/>
            <a:ext cx="199342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err="1" smtClean="0"/>
              <a:t>eBEACOPDac</a:t>
            </a:r>
            <a:r>
              <a:rPr lang="en-GB" dirty="0" smtClean="0"/>
              <a:t> </a:t>
            </a:r>
            <a:r>
              <a:rPr lang="en-GB" dirty="0" smtClean="0"/>
              <a:t>X4**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4305235" y="4872477"/>
            <a:ext cx="60630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IPET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5146319" y="4220299"/>
            <a:ext cx="119776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DS </a:t>
            </a:r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7024246" y="5098597"/>
            <a:ext cx="1652065" cy="3749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AVD x4 </a:t>
            </a:r>
            <a:r>
              <a:rPr lang="en-GB" dirty="0" smtClean="0"/>
              <a:t>*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9373360" y="3745444"/>
            <a:ext cx="550570" cy="377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PET 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6960689" y="4452274"/>
            <a:ext cx="180605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err="1" smtClean="0"/>
              <a:t>eBEACOPDac</a:t>
            </a:r>
            <a:r>
              <a:rPr lang="en-GB" dirty="0" smtClean="0"/>
              <a:t> </a:t>
            </a:r>
            <a:r>
              <a:rPr lang="en-GB" dirty="0" smtClean="0"/>
              <a:t>x2*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10303298" y="3494443"/>
            <a:ext cx="1197767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err="1" smtClean="0"/>
              <a:t>Rt</a:t>
            </a:r>
            <a:r>
              <a:rPr lang="en-GB" dirty="0" smtClean="0"/>
              <a:t> to residual Avid areas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9162820" y="2632018"/>
            <a:ext cx="57023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CT 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9733059" y="4895296"/>
            <a:ext cx="583571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CT </a:t>
            </a:r>
            <a:endParaRPr lang="en-GB" dirty="0"/>
          </a:p>
        </p:txBody>
      </p:sp>
      <p:cxnSp>
        <p:nvCxnSpPr>
          <p:cNvPr id="27" name="Straight Connector 26"/>
          <p:cNvCxnSpPr>
            <a:endCxn id="8" idx="1"/>
          </p:cNvCxnSpPr>
          <p:nvPr/>
        </p:nvCxnSpPr>
        <p:spPr>
          <a:xfrm flipV="1">
            <a:off x="2358398" y="2823658"/>
            <a:ext cx="302446" cy="45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endCxn id="14" idx="1"/>
          </p:cNvCxnSpPr>
          <p:nvPr/>
        </p:nvCxnSpPr>
        <p:spPr>
          <a:xfrm>
            <a:off x="2333848" y="5057143"/>
            <a:ext cx="2412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11" idx="1"/>
          </p:cNvCxnSpPr>
          <p:nvPr/>
        </p:nvCxnSpPr>
        <p:spPr>
          <a:xfrm>
            <a:off x="4749654" y="2810325"/>
            <a:ext cx="454002" cy="63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719919" y="2216178"/>
            <a:ext cx="450951" cy="4094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8" idx="3"/>
            <a:endCxn id="10" idx="1"/>
          </p:cNvCxnSpPr>
          <p:nvPr/>
        </p:nvCxnSpPr>
        <p:spPr>
          <a:xfrm flipV="1">
            <a:off x="3858611" y="2816684"/>
            <a:ext cx="255006" cy="6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endCxn id="18" idx="1"/>
          </p:cNvCxnSpPr>
          <p:nvPr/>
        </p:nvCxnSpPr>
        <p:spPr>
          <a:xfrm>
            <a:off x="4052458" y="5057143"/>
            <a:ext cx="2527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4806991" y="4589631"/>
            <a:ext cx="339328" cy="278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8" idx="3"/>
            <a:endCxn id="16" idx="1"/>
          </p:cNvCxnSpPr>
          <p:nvPr/>
        </p:nvCxnSpPr>
        <p:spPr>
          <a:xfrm>
            <a:off x="4911537" y="5057143"/>
            <a:ext cx="264602" cy="2074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713204" y="3001350"/>
            <a:ext cx="433115" cy="2956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376645" y="3666301"/>
            <a:ext cx="396665" cy="87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6344086" y="4123108"/>
            <a:ext cx="429224" cy="97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6373906" y="4821606"/>
            <a:ext cx="559972" cy="2355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8766739" y="4811583"/>
            <a:ext cx="966320" cy="103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endCxn id="20" idx="1"/>
          </p:cNvCxnSpPr>
          <p:nvPr/>
        </p:nvCxnSpPr>
        <p:spPr>
          <a:xfrm>
            <a:off x="6392251" y="5286079"/>
            <a:ext cx="6319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13" idx="3"/>
            <a:endCxn id="24" idx="1"/>
          </p:cNvCxnSpPr>
          <p:nvPr/>
        </p:nvCxnSpPr>
        <p:spPr>
          <a:xfrm>
            <a:off x="8216153" y="2813505"/>
            <a:ext cx="946667" cy="31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9" idx="3"/>
            <a:endCxn id="15" idx="1"/>
          </p:cNvCxnSpPr>
          <p:nvPr/>
        </p:nvCxnSpPr>
        <p:spPr>
          <a:xfrm flipV="1">
            <a:off x="6401423" y="2031512"/>
            <a:ext cx="371887" cy="88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6401423" y="2810325"/>
            <a:ext cx="3966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8664565" y="5284694"/>
            <a:ext cx="1057659" cy="1949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9906633" y="3934276"/>
            <a:ext cx="3966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17" idx="3"/>
            <a:endCxn id="21" idx="1"/>
          </p:cNvCxnSpPr>
          <p:nvPr/>
        </p:nvCxnSpPr>
        <p:spPr>
          <a:xfrm flipV="1">
            <a:off x="8766738" y="3934276"/>
            <a:ext cx="606622" cy="41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5194484" y="5850782"/>
            <a:ext cx="119776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D 5 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6773310" y="5863620"/>
            <a:ext cx="163110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Salvage chemo</a:t>
            </a:r>
            <a:endParaRPr lang="en-GB" dirty="0"/>
          </a:p>
        </p:txBody>
      </p:sp>
      <p:cxnSp>
        <p:nvCxnSpPr>
          <p:cNvPr id="64" name="Straight Connector 63"/>
          <p:cNvCxnSpPr/>
          <p:nvPr/>
        </p:nvCxnSpPr>
        <p:spPr>
          <a:xfrm flipH="1" flipV="1">
            <a:off x="4911537" y="5246175"/>
            <a:ext cx="292119" cy="6174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6403864" y="6043865"/>
            <a:ext cx="371887" cy="88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83946" y="5640792"/>
            <a:ext cx="4341090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* Consider giving </a:t>
            </a:r>
            <a:r>
              <a:rPr lang="en-GB" dirty="0" err="1" smtClean="0"/>
              <a:t>Rt</a:t>
            </a:r>
            <a:r>
              <a:rPr lang="en-GB" dirty="0" smtClean="0"/>
              <a:t> to areas of initial tumour bulk</a:t>
            </a:r>
          </a:p>
          <a:p>
            <a:r>
              <a:rPr lang="en-GB" dirty="0" smtClean="0"/>
              <a:t>** Consider PET post 3 BEACOPP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9843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170</Words>
  <Application>Microsoft Office PowerPoint</Application>
  <PresentationFormat>Widescreen</PresentationFormat>
  <Paragraphs>56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Early stage favourable </vt:lpstr>
      <vt:lpstr>Standard risk (early unfavourable)</vt:lpstr>
      <vt:lpstr>HL: Advanced stage disease or Stage II with bulk</vt:lpstr>
    </vt:vector>
  </TitlesOfParts>
  <Company>The Clatterbridge Cancer Centre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Wells</dc:creator>
  <cp:lastModifiedBy>Matthew Wells</cp:lastModifiedBy>
  <cp:revision>20</cp:revision>
  <dcterms:created xsi:type="dcterms:W3CDTF">2023-01-31T15:21:07Z</dcterms:created>
  <dcterms:modified xsi:type="dcterms:W3CDTF">2023-06-22T16:09:57Z</dcterms:modified>
</cp:coreProperties>
</file>