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827" r:id="rId2"/>
    <p:sldId id="660" r:id="rId3"/>
    <p:sldId id="690" r:id="rId4"/>
    <p:sldId id="688" r:id="rId5"/>
    <p:sldId id="739" r:id="rId6"/>
    <p:sldId id="648" r:id="rId7"/>
    <p:sldId id="740" r:id="rId8"/>
    <p:sldId id="694" r:id="rId9"/>
    <p:sldId id="608" r:id="rId10"/>
    <p:sldId id="578" r:id="rId11"/>
    <p:sldId id="434" r:id="rId12"/>
    <p:sldId id="808" r:id="rId13"/>
    <p:sldId id="653" r:id="rId14"/>
    <p:sldId id="651" r:id="rId15"/>
    <p:sldId id="700" r:id="rId16"/>
    <p:sldId id="701" r:id="rId17"/>
    <p:sldId id="649" r:id="rId18"/>
    <p:sldId id="706" r:id="rId19"/>
    <p:sldId id="707" r:id="rId20"/>
    <p:sldId id="708" r:id="rId21"/>
    <p:sldId id="776" r:id="rId22"/>
    <p:sldId id="822" r:id="rId23"/>
    <p:sldId id="327" r:id="rId24"/>
    <p:sldId id="710" r:id="rId25"/>
    <p:sldId id="839" r:id="rId26"/>
    <p:sldId id="772" r:id="rId27"/>
    <p:sldId id="759" r:id="rId28"/>
    <p:sldId id="567" r:id="rId29"/>
    <p:sldId id="775" r:id="rId30"/>
    <p:sldId id="835" r:id="rId31"/>
    <p:sldId id="761" r:id="rId32"/>
    <p:sldId id="836" r:id="rId33"/>
    <p:sldId id="774" r:id="rId34"/>
    <p:sldId id="828" r:id="rId35"/>
    <p:sldId id="837" r:id="rId36"/>
    <p:sldId id="257" r:id="rId37"/>
    <p:sldId id="841" r:id="rId38"/>
    <p:sldId id="815" r:id="rId39"/>
    <p:sldId id="729" r:id="rId40"/>
    <p:sldId id="737" r:id="rId41"/>
    <p:sldId id="738" r:id="rId42"/>
    <p:sldId id="838" r:id="rId43"/>
    <p:sldId id="606" r:id="rId44"/>
    <p:sldId id="767" r:id="rId45"/>
    <p:sldId id="777" r:id="rId46"/>
    <p:sldId id="564" r:id="rId47"/>
    <p:sldId id="745" r:id="rId48"/>
    <p:sldId id="831" r:id="rId49"/>
    <p:sldId id="830" r:id="rId50"/>
    <p:sldId id="829" r:id="rId51"/>
    <p:sldId id="816" r:id="rId52"/>
    <p:sldId id="811" r:id="rId53"/>
    <p:sldId id="812" r:id="rId54"/>
    <p:sldId id="814" r:id="rId55"/>
    <p:sldId id="819" r:id="rId56"/>
    <p:sldId id="628" r:id="rId57"/>
    <p:sldId id="629" r:id="rId58"/>
    <p:sldId id="631" r:id="rId59"/>
    <p:sldId id="824" r:id="rId60"/>
    <p:sldId id="823" r:id="rId61"/>
    <p:sldId id="644" r:id="rId62"/>
    <p:sldId id="741" r:id="rId63"/>
    <p:sldId id="778" r:id="rId64"/>
    <p:sldId id="832" r:id="rId65"/>
    <p:sldId id="834" r:id="rId66"/>
    <p:sldId id="736" r:id="rId67"/>
    <p:sldId id="259" r:id="rId68"/>
    <p:sldId id="779" r:id="rId69"/>
    <p:sldId id="258" r:id="rId70"/>
    <p:sldId id="833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59FC99D-885D-4174-8E58-9C6FF4AB0F4F}">
          <p14:sldIdLst>
            <p14:sldId id="827"/>
            <p14:sldId id="660"/>
            <p14:sldId id="690"/>
            <p14:sldId id="688"/>
            <p14:sldId id="739"/>
            <p14:sldId id="648"/>
            <p14:sldId id="740"/>
            <p14:sldId id="694"/>
            <p14:sldId id="608"/>
            <p14:sldId id="578"/>
            <p14:sldId id="434"/>
            <p14:sldId id="808"/>
            <p14:sldId id="653"/>
            <p14:sldId id="651"/>
            <p14:sldId id="700"/>
            <p14:sldId id="701"/>
            <p14:sldId id="649"/>
            <p14:sldId id="706"/>
            <p14:sldId id="707"/>
            <p14:sldId id="708"/>
            <p14:sldId id="776"/>
            <p14:sldId id="822"/>
            <p14:sldId id="327"/>
            <p14:sldId id="710"/>
            <p14:sldId id="839"/>
            <p14:sldId id="772"/>
            <p14:sldId id="759"/>
            <p14:sldId id="567"/>
            <p14:sldId id="775"/>
            <p14:sldId id="835"/>
            <p14:sldId id="761"/>
            <p14:sldId id="836"/>
            <p14:sldId id="774"/>
            <p14:sldId id="828"/>
            <p14:sldId id="837"/>
            <p14:sldId id="257"/>
            <p14:sldId id="841"/>
            <p14:sldId id="815"/>
            <p14:sldId id="729"/>
            <p14:sldId id="737"/>
            <p14:sldId id="738"/>
            <p14:sldId id="838"/>
            <p14:sldId id="606"/>
            <p14:sldId id="767"/>
            <p14:sldId id="777"/>
            <p14:sldId id="564"/>
            <p14:sldId id="745"/>
            <p14:sldId id="831"/>
            <p14:sldId id="830"/>
            <p14:sldId id="829"/>
            <p14:sldId id="816"/>
            <p14:sldId id="811"/>
            <p14:sldId id="812"/>
            <p14:sldId id="814"/>
            <p14:sldId id="819"/>
            <p14:sldId id="628"/>
            <p14:sldId id="629"/>
            <p14:sldId id="631"/>
            <p14:sldId id="824"/>
            <p14:sldId id="823"/>
            <p14:sldId id="644"/>
            <p14:sldId id="741"/>
            <p14:sldId id="778"/>
            <p14:sldId id="832"/>
            <p14:sldId id="834"/>
            <p14:sldId id="736"/>
            <p14:sldId id="259"/>
            <p14:sldId id="779"/>
            <p14:sldId id="258"/>
            <p14:sldId id="8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thur Sun Myint" initials="ASM" lastIdx="1" clrIdx="0">
    <p:extLst>
      <p:ext uri="{19B8F6BF-5375-455C-9EA6-DF929625EA0E}">
        <p15:presenceInfo xmlns:p15="http://schemas.microsoft.com/office/powerpoint/2012/main" userId="b02832471a867a6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94657" autoAdjust="0"/>
  </p:normalViewPr>
  <p:slideViewPr>
    <p:cSldViewPr snapToGrid="0">
      <p:cViewPr varScale="1">
        <p:scale>
          <a:sx n="82" d="100"/>
          <a:sy n="82" d="100"/>
        </p:scale>
        <p:origin x="102" y="480"/>
      </p:cViewPr>
      <p:guideLst/>
    </p:cSldViewPr>
  </p:slideViewPr>
  <p:outlineViewPr>
    <p:cViewPr>
      <p:scale>
        <a:sx n="33" d="100"/>
        <a:sy n="33" d="100"/>
      </p:scale>
      <p:origin x="0" y="-1934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EFF219-4651-4D08-AFB3-A68B4B4C8D7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7F908EC8-7071-4DC6-9409-BBF92DB23AE2}">
      <dgm:prSet custT="1"/>
      <dgm:spPr/>
      <dgm:t>
        <a:bodyPr/>
        <a:lstStyle/>
        <a:p>
          <a:pPr marL="0" marR="0" lvl="0" indent="0" algn="ctr" defTabSz="457200" rtl="0" eaLnBrk="1" fontAlgn="base" latinLnBrk="0" hangingPunct="1">
            <a:lnSpc>
              <a:spcPct val="100000"/>
            </a:lnSpc>
            <a:spcBef>
              <a:spcPct val="5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Mid /Low </a:t>
          </a:r>
        </a:p>
        <a:p>
          <a:pPr marL="0" marR="0" lvl="0" indent="0" algn="ctr" defTabSz="457200" rtl="0" eaLnBrk="1" fontAlgn="base" latinLnBrk="0" hangingPunct="1">
            <a:lnSpc>
              <a:spcPct val="100000"/>
            </a:lnSpc>
            <a:spcBef>
              <a:spcPct val="5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rectal cancer</a:t>
          </a:r>
        </a:p>
      </dgm:t>
    </dgm:pt>
    <dgm:pt modelId="{2A3437CD-B354-42A3-8C7D-59F560D5A393}" type="parTrans" cxnId="{CA4D8B2F-E1E4-4B51-918B-39284247126F}">
      <dgm:prSet/>
      <dgm:spPr/>
      <dgm:t>
        <a:bodyPr/>
        <a:lstStyle/>
        <a:p>
          <a:endParaRPr lang="en-US"/>
        </a:p>
      </dgm:t>
    </dgm:pt>
    <dgm:pt modelId="{98465E62-55E9-4349-A256-BC27CDD50ABB}" type="sibTrans" cxnId="{CA4D8B2F-E1E4-4B51-918B-39284247126F}">
      <dgm:prSet/>
      <dgm:spPr/>
      <dgm:t>
        <a:bodyPr/>
        <a:lstStyle/>
        <a:p>
          <a:endParaRPr lang="en-US"/>
        </a:p>
      </dgm:t>
    </dgm:pt>
    <dgm:pt modelId="{2209B386-FCD5-4D25-BC9E-CD9EA91F5A96}">
      <dgm:prSet custT="1"/>
      <dgm:spPr/>
      <dgm:t>
        <a:bodyPr/>
        <a:lstStyle/>
        <a:p>
          <a:pPr marL="0" marR="0" lvl="0" indent="0" algn="ctr" defTabSz="457200" rtl="0" eaLnBrk="1" fontAlgn="base" latinLnBrk="0" hangingPunct="1">
            <a:lnSpc>
              <a:spcPct val="100000"/>
            </a:lnSpc>
            <a:spcBef>
              <a:spcPct val="5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3200" b="0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EBCRT</a:t>
          </a:r>
        </a:p>
        <a:p>
          <a:pPr marL="0" marR="0" lvl="0" indent="0" algn="ctr" defTabSz="457200" rtl="0" eaLnBrk="1" fontAlgn="base" latinLnBrk="0" hangingPunct="1">
            <a:lnSpc>
              <a:spcPct val="100000"/>
            </a:lnSpc>
            <a:spcBef>
              <a:spcPct val="5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3200" b="0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+EBRT boost</a:t>
          </a:r>
        </a:p>
      </dgm:t>
    </dgm:pt>
    <dgm:pt modelId="{90673C82-3806-4ABE-A327-721E5A9CD580}" type="parTrans" cxnId="{5B4F90E3-B77C-4710-A2A5-A8C2EE6BE428}">
      <dgm:prSet/>
      <dgm:spPr/>
      <dgm:t>
        <a:bodyPr/>
        <a:lstStyle/>
        <a:p>
          <a:endParaRPr lang="en-US"/>
        </a:p>
      </dgm:t>
    </dgm:pt>
    <dgm:pt modelId="{1DACB9CC-0F32-4F64-B403-168D4CC6BA08}" type="sibTrans" cxnId="{5B4F90E3-B77C-4710-A2A5-A8C2EE6BE428}">
      <dgm:prSet/>
      <dgm:spPr/>
      <dgm:t>
        <a:bodyPr/>
        <a:lstStyle/>
        <a:p>
          <a:endParaRPr lang="en-US"/>
        </a:p>
      </dgm:t>
    </dgm:pt>
    <dgm:pt modelId="{673FDADE-6F7C-4F85-9A3C-2EF4CF0B40AC}">
      <dgm:prSet custT="1"/>
      <dgm:spPr/>
      <dgm:t>
        <a:bodyPr/>
        <a:lstStyle/>
        <a:p>
          <a:pPr marL="0" marR="0" lvl="0" indent="0" algn="ctr" defTabSz="457200" rtl="0" eaLnBrk="1" fontAlgn="base" latinLnBrk="0" hangingPunct="1">
            <a:lnSpc>
              <a:spcPct val="100000"/>
            </a:lnSpc>
            <a:spcBef>
              <a:spcPct val="5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3200" b="0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EBCRT</a:t>
          </a:r>
        </a:p>
        <a:p>
          <a:pPr marL="0" marR="0" lvl="0" indent="0" algn="ctr" defTabSz="457200" rtl="0" eaLnBrk="1" fontAlgn="base" latinLnBrk="0" hangingPunct="1">
            <a:lnSpc>
              <a:spcPct val="100000"/>
            </a:lnSpc>
            <a:spcBef>
              <a:spcPct val="5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32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+Papillon boost</a:t>
          </a:r>
        </a:p>
      </dgm:t>
    </dgm:pt>
    <dgm:pt modelId="{EE8BB6E5-F7AF-4BD3-AA6F-17AC8C14BF34}" type="parTrans" cxnId="{7A2E2766-4B22-4B96-A858-830B18F79E6C}">
      <dgm:prSet/>
      <dgm:spPr/>
      <dgm:t>
        <a:bodyPr/>
        <a:lstStyle/>
        <a:p>
          <a:endParaRPr lang="en-US"/>
        </a:p>
      </dgm:t>
    </dgm:pt>
    <dgm:pt modelId="{5A36F98B-BA27-4844-AF3C-A52D133DCAE2}" type="sibTrans" cxnId="{7A2E2766-4B22-4B96-A858-830B18F79E6C}">
      <dgm:prSet/>
      <dgm:spPr/>
      <dgm:t>
        <a:bodyPr/>
        <a:lstStyle/>
        <a:p>
          <a:endParaRPr lang="en-US"/>
        </a:p>
      </dgm:t>
    </dgm:pt>
    <dgm:pt modelId="{DDD17A93-4669-4246-9379-79D905483582}" type="pres">
      <dgm:prSet presAssocID="{7BEFF219-4651-4D08-AFB3-A68B4B4C8D7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392C418-942D-4CC0-8838-08FA34845511}" type="pres">
      <dgm:prSet presAssocID="{7F908EC8-7071-4DC6-9409-BBF92DB23AE2}" presName="hierRoot1" presStyleCnt="0">
        <dgm:presLayoutVars>
          <dgm:hierBranch/>
        </dgm:presLayoutVars>
      </dgm:prSet>
      <dgm:spPr/>
    </dgm:pt>
    <dgm:pt modelId="{8D1FF0D6-ADF6-49C5-A88B-381667BB4C56}" type="pres">
      <dgm:prSet presAssocID="{7F908EC8-7071-4DC6-9409-BBF92DB23AE2}" presName="rootComposite1" presStyleCnt="0"/>
      <dgm:spPr/>
    </dgm:pt>
    <dgm:pt modelId="{FF357340-5658-4B02-9307-66EAF743683C}" type="pres">
      <dgm:prSet presAssocID="{7F908EC8-7071-4DC6-9409-BBF92DB23AE2}" presName="rootText1" presStyleLbl="node0" presStyleIdx="0" presStyleCnt="1" custScaleX="55504" custScaleY="62262" custLinFactNeighborX="-1661" custLinFactNeighborY="-169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CCFD3D-0DF4-4CCB-A000-AEC2224B2BA1}" type="pres">
      <dgm:prSet presAssocID="{7F908EC8-7071-4DC6-9409-BBF92DB23AE2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4E773FB-E082-4F37-9050-AFEE73873A90}" type="pres">
      <dgm:prSet presAssocID="{7F908EC8-7071-4DC6-9409-BBF92DB23AE2}" presName="hierChild2" presStyleCnt="0"/>
      <dgm:spPr/>
    </dgm:pt>
    <dgm:pt modelId="{052D6FA7-9EE6-46DA-B099-BF386A96B5B3}" type="pres">
      <dgm:prSet presAssocID="{90673C82-3806-4ABE-A327-721E5A9CD580}" presName="Name35" presStyleLbl="parChTrans1D2" presStyleIdx="0" presStyleCnt="2"/>
      <dgm:spPr/>
      <dgm:t>
        <a:bodyPr/>
        <a:lstStyle/>
        <a:p>
          <a:endParaRPr lang="en-US"/>
        </a:p>
      </dgm:t>
    </dgm:pt>
    <dgm:pt modelId="{5803B6DD-3D16-444A-BFB3-5A9E45A6527B}" type="pres">
      <dgm:prSet presAssocID="{2209B386-FCD5-4D25-BC9E-CD9EA91F5A96}" presName="hierRoot2" presStyleCnt="0">
        <dgm:presLayoutVars>
          <dgm:hierBranch/>
        </dgm:presLayoutVars>
      </dgm:prSet>
      <dgm:spPr/>
    </dgm:pt>
    <dgm:pt modelId="{6FE1DDBF-01F7-46C7-BFBE-C25A2F081619}" type="pres">
      <dgm:prSet presAssocID="{2209B386-FCD5-4D25-BC9E-CD9EA91F5A96}" presName="rootComposite" presStyleCnt="0"/>
      <dgm:spPr/>
    </dgm:pt>
    <dgm:pt modelId="{D002B504-F6D1-438A-8A70-D98291B34575}" type="pres">
      <dgm:prSet presAssocID="{2209B386-FCD5-4D25-BC9E-CD9EA91F5A96}" presName="rootText" presStyleLbl="node2" presStyleIdx="0" presStyleCnt="2" custScaleX="80060" custScaleY="47007" custLinFactNeighborX="219" custLinFactNeighborY="-323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E916C5-D6CB-4898-9E1B-42E27D8E13C5}" type="pres">
      <dgm:prSet presAssocID="{2209B386-FCD5-4D25-BC9E-CD9EA91F5A96}" presName="rootConnector" presStyleLbl="node2" presStyleIdx="0" presStyleCnt="2"/>
      <dgm:spPr/>
      <dgm:t>
        <a:bodyPr/>
        <a:lstStyle/>
        <a:p>
          <a:endParaRPr lang="en-US"/>
        </a:p>
      </dgm:t>
    </dgm:pt>
    <dgm:pt modelId="{955B43D8-9DAD-4ED8-BBB5-5ABB65FA41E9}" type="pres">
      <dgm:prSet presAssocID="{2209B386-FCD5-4D25-BC9E-CD9EA91F5A96}" presName="hierChild4" presStyleCnt="0"/>
      <dgm:spPr/>
    </dgm:pt>
    <dgm:pt modelId="{6A68AE54-9B84-4C4D-BB12-F25D72D66894}" type="pres">
      <dgm:prSet presAssocID="{2209B386-FCD5-4D25-BC9E-CD9EA91F5A96}" presName="hierChild5" presStyleCnt="0"/>
      <dgm:spPr/>
    </dgm:pt>
    <dgm:pt modelId="{A21FF5F4-2EAC-4729-AEF0-1B27F1B3DA6B}" type="pres">
      <dgm:prSet presAssocID="{EE8BB6E5-F7AF-4BD3-AA6F-17AC8C14BF34}" presName="Name35" presStyleLbl="parChTrans1D2" presStyleIdx="1" presStyleCnt="2"/>
      <dgm:spPr/>
      <dgm:t>
        <a:bodyPr/>
        <a:lstStyle/>
        <a:p>
          <a:endParaRPr lang="en-US"/>
        </a:p>
      </dgm:t>
    </dgm:pt>
    <dgm:pt modelId="{51869DE2-9FC5-4741-ADFD-43F683448895}" type="pres">
      <dgm:prSet presAssocID="{673FDADE-6F7C-4F85-9A3C-2EF4CF0B40AC}" presName="hierRoot2" presStyleCnt="0">
        <dgm:presLayoutVars>
          <dgm:hierBranch/>
        </dgm:presLayoutVars>
      </dgm:prSet>
      <dgm:spPr/>
    </dgm:pt>
    <dgm:pt modelId="{82F0E98E-4CF3-48A1-90AB-5042A215CCA5}" type="pres">
      <dgm:prSet presAssocID="{673FDADE-6F7C-4F85-9A3C-2EF4CF0B40AC}" presName="rootComposite" presStyleCnt="0"/>
      <dgm:spPr/>
    </dgm:pt>
    <dgm:pt modelId="{030B2216-6738-4ACF-A1B6-997872667100}" type="pres">
      <dgm:prSet presAssocID="{673FDADE-6F7C-4F85-9A3C-2EF4CF0B40AC}" presName="rootText" presStyleLbl="node2" presStyleIdx="1" presStyleCnt="2" custScaleX="73874" custScaleY="46115" custLinFactNeighborX="-1824" custLinFactNeighborY="-326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9C1168-AEE6-49FD-8899-AA2931AE59CF}" type="pres">
      <dgm:prSet presAssocID="{673FDADE-6F7C-4F85-9A3C-2EF4CF0B40AC}" presName="rootConnector" presStyleLbl="node2" presStyleIdx="1" presStyleCnt="2"/>
      <dgm:spPr/>
      <dgm:t>
        <a:bodyPr/>
        <a:lstStyle/>
        <a:p>
          <a:endParaRPr lang="en-US"/>
        </a:p>
      </dgm:t>
    </dgm:pt>
    <dgm:pt modelId="{5EAD93B7-C775-4224-B76D-1BD15820A281}" type="pres">
      <dgm:prSet presAssocID="{673FDADE-6F7C-4F85-9A3C-2EF4CF0B40AC}" presName="hierChild4" presStyleCnt="0"/>
      <dgm:spPr/>
    </dgm:pt>
    <dgm:pt modelId="{94E48118-1FA3-44AD-A118-ACFD6F1CE42D}" type="pres">
      <dgm:prSet presAssocID="{673FDADE-6F7C-4F85-9A3C-2EF4CF0B40AC}" presName="hierChild5" presStyleCnt="0"/>
      <dgm:spPr/>
    </dgm:pt>
    <dgm:pt modelId="{02B77F08-4FB9-4B0C-96E7-28B173F3F3A7}" type="pres">
      <dgm:prSet presAssocID="{7F908EC8-7071-4DC6-9409-BBF92DB23AE2}" presName="hierChild3" presStyleCnt="0"/>
      <dgm:spPr/>
    </dgm:pt>
  </dgm:ptLst>
  <dgm:cxnLst>
    <dgm:cxn modelId="{E7E49185-E114-4DA4-9206-849148F42176}" type="presOf" srcId="{673FDADE-6F7C-4F85-9A3C-2EF4CF0B40AC}" destId="{030B2216-6738-4ACF-A1B6-997872667100}" srcOrd="0" destOrd="0" presId="urn:microsoft.com/office/officeart/2005/8/layout/orgChart1"/>
    <dgm:cxn modelId="{E4C9193E-C18E-4D19-BFD3-31574D6090FF}" type="presOf" srcId="{673FDADE-6F7C-4F85-9A3C-2EF4CF0B40AC}" destId="{A49C1168-AEE6-49FD-8899-AA2931AE59CF}" srcOrd="1" destOrd="0" presId="urn:microsoft.com/office/officeart/2005/8/layout/orgChart1"/>
    <dgm:cxn modelId="{9BB7FFF9-51C5-4671-99EB-B7B3DA26291E}" type="presOf" srcId="{7BEFF219-4651-4D08-AFB3-A68B4B4C8D7E}" destId="{DDD17A93-4669-4246-9379-79D905483582}" srcOrd="0" destOrd="0" presId="urn:microsoft.com/office/officeart/2005/8/layout/orgChart1"/>
    <dgm:cxn modelId="{CA4E5813-A717-4627-98F4-DC537D15D276}" type="presOf" srcId="{EE8BB6E5-F7AF-4BD3-AA6F-17AC8C14BF34}" destId="{A21FF5F4-2EAC-4729-AEF0-1B27F1B3DA6B}" srcOrd="0" destOrd="0" presId="urn:microsoft.com/office/officeart/2005/8/layout/orgChart1"/>
    <dgm:cxn modelId="{0569FE28-A9CA-4423-A621-F9C753A7E25B}" type="presOf" srcId="{7F908EC8-7071-4DC6-9409-BBF92DB23AE2}" destId="{77CCFD3D-0DF4-4CCB-A000-AEC2224B2BA1}" srcOrd="1" destOrd="0" presId="urn:microsoft.com/office/officeart/2005/8/layout/orgChart1"/>
    <dgm:cxn modelId="{768D303F-2228-4728-ABCD-2079EF2C65C5}" type="presOf" srcId="{2209B386-FCD5-4D25-BC9E-CD9EA91F5A96}" destId="{D002B504-F6D1-438A-8A70-D98291B34575}" srcOrd="0" destOrd="0" presId="urn:microsoft.com/office/officeart/2005/8/layout/orgChart1"/>
    <dgm:cxn modelId="{CA4D8B2F-E1E4-4B51-918B-39284247126F}" srcId="{7BEFF219-4651-4D08-AFB3-A68B4B4C8D7E}" destId="{7F908EC8-7071-4DC6-9409-BBF92DB23AE2}" srcOrd="0" destOrd="0" parTransId="{2A3437CD-B354-42A3-8C7D-59F560D5A393}" sibTransId="{98465E62-55E9-4349-A256-BC27CDD50ABB}"/>
    <dgm:cxn modelId="{7F2EEF23-9F4F-4AF0-82CA-99BABAAAE32D}" type="presOf" srcId="{2209B386-FCD5-4D25-BC9E-CD9EA91F5A96}" destId="{91E916C5-D6CB-4898-9E1B-42E27D8E13C5}" srcOrd="1" destOrd="0" presId="urn:microsoft.com/office/officeart/2005/8/layout/orgChart1"/>
    <dgm:cxn modelId="{7A2E2766-4B22-4B96-A858-830B18F79E6C}" srcId="{7F908EC8-7071-4DC6-9409-BBF92DB23AE2}" destId="{673FDADE-6F7C-4F85-9A3C-2EF4CF0B40AC}" srcOrd="1" destOrd="0" parTransId="{EE8BB6E5-F7AF-4BD3-AA6F-17AC8C14BF34}" sibTransId="{5A36F98B-BA27-4844-AF3C-A52D133DCAE2}"/>
    <dgm:cxn modelId="{AA4865D5-459D-4904-8BCD-B386EEA9639F}" type="presOf" srcId="{7F908EC8-7071-4DC6-9409-BBF92DB23AE2}" destId="{FF357340-5658-4B02-9307-66EAF743683C}" srcOrd="0" destOrd="0" presId="urn:microsoft.com/office/officeart/2005/8/layout/orgChart1"/>
    <dgm:cxn modelId="{7629B5D4-F090-46E9-869A-E9C4DE6FDA35}" type="presOf" srcId="{90673C82-3806-4ABE-A327-721E5A9CD580}" destId="{052D6FA7-9EE6-46DA-B099-BF386A96B5B3}" srcOrd="0" destOrd="0" presId="urn:microsoft.com/office/officeart/2005/8/layout/orgChart1"/>
    <dgm:cxn modelId="{5B4F90E3-B77C-4710-A2A5-A8C2EE6BE428}" srcId="{7F908EC8-7071-4DC6-9409-BBF92DB23AE2}" destId="{2209B386-FCD5-4D25-BC9E-CD9EA91F5A96}" srcOrd="0" destOrd="0" parTransId="{90673C82-3806-4ABE-A327-721E5A9CD580}" sibTransId="{1DACB9CC-0F32-4F64-B403-168D4CC6BA08}"/>
    <dgm:cxn modelId="{677D6F42-D0AA-4F01-9E53-083E862033EA}" type="presParOf" srcId="{DDD17A93-4669-4246-9379-79D905483582}" destId="{1392C418-942D-4CC0-8838-08FA34845511}" srcOrd="0" destOrd="0" presId="urn:microsoft.com/office/officeart/2005/8/layout/orgChart1"/>
    <dgm:cxn modelId="{3E83317B-FB68-4B0F-A2CE-5E7C7221208C}" type="presParOf" srcId="{1392C418-942D-4CC0-8838-08FA34845511}" destId="{8D1FF0D6-ADF6-49C5-A88B-381667BB4C56}" srcOrd="0" destOrd="0" presId="urn:microsoft.com/office/officeart/2005/8/layout/orgChart1"/>
    <dgm:cxn modelId="{70352970-02B6-45C3-A98D-D4A3035351C9}" type="presParOf" srcId="{8D1FF0D6-ADF6-49C5-A88B-381667BB4C56}" destId="{FF357340-5658-4B02-9307-66EAF743683C}" srcOrd="0" destOrd="0" presId="urn:microsoft.com/office/officeart/2005/8/layout/orgChart1"/>
    <dgm:cxn modelId="{7FB34CA3-52D6-40E2-BFD6-259210F67D5D}" type="presParOf" srcId="{8D1FF0D6-ADF6-49C5-A88B-381667BB4C56}" destId="{77CCFD3D-0DF4-4CCB-A000-AEC2224B2BA1}" srcOrd="1" destOrd="0" presId="urn:microsoft.com/office/officeart/2005/8/layout/orgChart1"/>
    <dgm:cxn modelId="{9A2E5525-9CA1-4769-BA70-29EFF9F189CD}" type="presParOf" srcId="{1392C418-942D-4CC0-8838-08FA34845511}" destId="{14E773FB-E082-4F37-9050-AFEE73873A90}" srcOrd="1" destOrd="0" presId="urn:microsoft.com/office/officeart/2005/8/layout/orgChart1"/>
    <dgm:cxn modelId="{8ACBC646-1219-4E52-8793-E54F7716DB1F}" type="presParOf" srcId="{14E773FB-E082-4F37-9050-AFEE73873A90}" destId="{052D6FA7-9EE6-46DA-B099-BF386A96B5B3}" srcOrd="0" destOrd="0" presId="urn:microsoft.com/office/officeart/2005/8/layout/orgChart1"/>
    <dgm:cxn modelId="{1A689A1F-C17D-40CD-8991-F0AF0A3442F6}" type="presParOf" srcId="{14E773FB-E082-4F37-9050-AFEE73873A90}" destId="{5803B6DD-3D16-444A-BFB3-5A9E45A6527B}" srcOrd="1" destOrd="0" presId="urn:microsoft.com/office/officeart/2005/8/layout/orgChart1"/>
    <dgm:cxn modelId="{9F6F4AD3-4E52-424C-B845-4466E9A4B35D}" type="presParOf" srcId="{5803B6DD-3D16-444A-BFB3-5A9E45A6527B}" destId="{6FE1DDBF-01F7-46C7-BFBE-C25A2F081619}" srcOrd="0" destOrd="0" presId="urn:microsoft.com/office/officeart/2005/8/layout/orgChart1"/>
    <dgm:cxn modelId="{9CB0D263-7FAB-4AED-AFA4-371C792F8A70}" type="presParOf" srcId="{6FE1DDBF-01F7-46C7-BFBE-C25A2F081619}" destId="{D002B504-F6D1-438A-8A70-D98291B34575}" srcOrd="0" destOrd="0" presId="urn:microsoft.com/office/officeart/2005/8/layout/orgChart1"/>
    <dgm:cxn modelId="{5FFB8B91-7243-463E-A269-CFE16282D620}" type="presParOf" srcId="{6FE1DDBF-01F7-46C7-BFBE-C25A2F081619}" destId="{91E916C5-D6CB-4898-9E1B-42E27D8E13C5}" srcOrd="1" destOrd="0" presId="urn:microsoft.com/office/officeart/2005/8/layout/orgChart1"/>
    <dgm:cxn modelId="{1523D665-419A-455B-9126-241CE8432ABC}" type="presParOf" srcId="{5803B6DD-3D16-444A-BFB3-5A9E45A6527B}" destId="{955B43D8-9DAD-4ED8-BBB5-5ABB65FA41E9}" srcOrd="1" destOrd="0" presId="urn:microsoft.com/office/officeart/2005/8/layout/orgChart1"/>
    <dgm:cxn modelId="{E60DFBD9-95C2-4863-AA75-6683D89DD69B}" type="presParOf" srcId="{5803B6DD-3D16-444A-BFB3-5A9E45A6527B}" destId="{6A68AE54-9B84-4C4D-BB12-F25D72D66894}" srcOrd="2" destOrd="0" presId="urn:microsoft.com/office/officeart/2005/8/layout/orgChart1"/>
    <dgm:cxn modelId="{BA0C57E8-09BD-4A10-A906-A412F64D409B}" type="presParOf" srcId="{14E773FB-E082-4F37-9050-AFEE73873A90}" destId="{A21FF5F4-2EAC-4729-AEF0-1B27F1B3DA6B}" srcOrd="2" destOrd="0" presId="urn:microsoft.com/office/officeart/2005/8/layout/orgChart1"/>
    <dgm:cxn modelId="{D4F7C13E-0B51-4761-AB54-3B630CC30DAD}" type="presParOf" srcId="{14E773FB-E082-4F37-9050-AFEE73873A90}" destId="{51869DE2-9FC5-4741-ADFD-43F683448895}" srcOrd="3" destOrd="0" presId="urn:microsoft.com/office/officeart/2005/8/layout/orgChart1"/>
    <dgm:cxn modelId="{49AD9B6F-8F30-49AF-A2AA-5F79AA391D80}" type="presParOf" srcId="{51869DE2-9FC5-4741-ADFD-43F683448895}" destId="{82F0E98E-4CF3-48A1-90AB-5042A215CCA5}" srcOrd="0" destOrd="0" presId="urn:microsoft.com/office/officeart/2005/8/layout/orgChart1"/>
    <dgm:cxn modelId="{77D14AD8-9B89-48A5-B796-D251B53DFB16}" type="presParOf" srcId="{82F0E98E-4CF3-48A1-90AB-5042A215CCA5}" destId="{030B2216-6738-4ACF-A1B6-997872667100}" srcOrd="0" destOrd="0" presId="urn:microsoft.com/office/officeart/2005/8/layout/orgChart1"/>
    <dgm:cxn modelId="{69D0D817-CBCE-4C41-99FE-8E402A24D929}" type="presParOf" srcId="{82F0E98E-4CF3-48A1-90AB-5042A215CCA5}" destId="{A49C1168-AEE6-49FD-8899-AA2931AE59CF}" srcOrd="1" destOrd="0" presId="urn:microsoft.com/office/officeart/2005/8/layout/orgChart1"/>
    <dgm:cxn modelId="{CCE7E9A5-676B-4FEB-B229-8AB5339694A0}" type="presParOf" srcId="{51869DE2-9FC5-4741-ADFD-43F683448895}" destId="{5EAD93B7-C775-4224-B76D-1BD15820A281}" srcOrd="1" destOrd="0" presId="urn:microsoft.com/office/officeart/2005/8/layout/orgChart1"/>
    <dgm:cxn modelId="{858998B6-54F8-4084-8A0A-BA3E6DCEF350}" type="presParOf" srcId="{51869DE2-9FC5-4741-ADFD-43F683448895}" destId="{94E48118-1FA3-44AD-A118-ACFD6F1CE42D}" srcOrd="2" destOrd="0" presId="urn:microsoft.com/office/officeart/2005/8/layout/orgChart1"/>
    <dgm:cxn modelId="{F804876A-A57F-482A-A366-00E1758321BF}" type="presParOf" srcId="{1392C418-942D-4CC0-8838-08FA34845511}" destId="{02B77F08-4FB9-4B0C-96E7-28B173F3F3A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FF5F4-2EAC-4729-AEF0-1B27F1B3DA6B}">
      <dsp:nvSpPr>
        <dsp:cNvPr id="0" name=""/>
        <dsp:cNvSpPr/>
      </dsp:nvSpPr>
      <dsp:spPr>
        <a:xfrm>
          <a:off x="4026585" y="1520774"/>
          <a:ext cx="2362056" cy="6172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816"/>
              </a:lnTo>
              <a:lnTo>
                <a:pt x="2362056" y="124816"/>
              </a:lnTo>
              <a:lnTo>
                <a:pt x="2362056" y="6172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2D6FA7-9EE6-46DA-B099-BF386A96B5B3}">
      <dsp:nvSpPr>
        <dsp:cNvPr id="0" name=""/>
        <dsp:cNvSpPr/>
      </dsp:nvSpPr>
      <dsp:spPr>
        <a:xfrm>
          <a:off x="1890103" y="1520774"/>
          <a:ext cx="2136482" cy="623306"/>
        </a:xfrm>
        <a:custGeom>
          <a:avLst/>
          <a:gdLst/>
          <a:ahLst/>
          <a:cxnLst/>
          <a:rect l="0" t="0" r="0" b="0"/>
          <a:pathLst>
            <a:path>
              <a:moveTo>
                <a:pt x="2136482" y="0"/>
              </a:moveTo>
              <a:lnTo>
                <a:pt x="2136482" y="130889"/>
              </a:lnTo>
              <a:lnTo>
                <a:pt x="0" y="130889"/>
              </a:lnTo>
              <a:lnTo>
                <a:pt x="0" y="6233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357340-5658-4B02-9307-66EAF743683C}">
      <dsp:nvSpPr>
        <dsp:cNvPr id="0" name=""/>
        <dsp:cNvSpPr/>
      </dsp:nvSpPr>
      <dsp:spPr>
        <a:xfrm>
          <a:off x="2725102" y="60827"/>
          <a:ext cx="2602965" cy="1459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4572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2800" b="0" i="0" u="none" strike="noStrike" kern="1200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Mid /Low </a:t>
          </a:r>
        </a:p>
        <a:p>
          <a:pPr marL="0" marR="0" lvl="0" indent="0" algn="ctr" defTabSz="4572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2800" b="0" i="0" u="none" strike="noStrike" kern="1200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rectal cancer</a:t>
          </a:r>
        </a:p>
      </dsp:txBody>
      <dsp:txXfrm>
        <a:off x="2725102" y="60827"/>
        <a:ext cx="2602965" cy="1459947"/>
      </dsp:txXfrm>
    </dsp:sp>
    <dsp:sp modelId="{D002B504-F6D1-438A-8A70-D98291B34575}">
      <dsp:nvSpPr>
        <dsp:cNvPr id="0" name=""/>
        <dsp:cNvSpPr/>
      </dsp:nvSpPr>
      <dsp:spPr>
        <a:xfrm>
          <a:off x="12820" y="2144081"/>
          <a:ext cx="3754566" cy="11022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4572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3200" b="0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EBCRT</a:t>
          </a:r>
        </a:p>
        <a:p>
          <a:pPr marL="0" marR="0" lvl="0" indent="0" algn="ctr" defTabSz="4572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3200" b="0" i="0" u="none" strike="noStrike" kern="1200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+EBRT boost</a:t>
          </a:r>
        </a:p>
      </dsp:txBody>
      <dsp:txXfrm>
        <a:off x="12820" y="2144081"/>
        <a:ext cx="3754566" cy="1102241"/>
      </dsp:txXfrm>
    </dsp:sp>
    <dsp:sp modelId="{030B2216-6738-4ACF-A1B6-997872667100}">
      <dsp:nvSpPr>
        <dsp:cNvPr id="0" name=""/>
        <dsp:cNvSpPr/>
      </dsp:nvSpPr>
      <dsp:spPr>
        <a:xfrm>
          <a:off x="4656411" y="2138008"/>
          <a:ext cx="3464462" cy="10813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4572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3200" b="0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EBCRT</a:t>
          </a:r>
        </a:p>
        <a:p>
          <a:pPr marL="0" marR="0" lvl="0" indent="0" algn="ctr" defTabSz="4572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3200" b="0" i="0" u="none" strike="noStrike" kern="1200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+Papillon boost</a:t>
          </a:r>
        </a:p>
      </dsp:txBody>
      <dsp:txXfrm>
        <a:off x="4656411" y="2138008"/>
        <a:ext cx="3464462" cy="10813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566D9-4075-4AA3-BFBD-6A0FE5DD847D}" type="datetimeFigureOut">
              <a:rPr lang="en-GB" smtClean="0"/>
              <a:t>17/09/2021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6607D-E8FE-4C7A-B873-1677D040E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5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3340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C8527-4126-434A-AF3B-BFFBB2E50899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20283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6607D-E8FE-4C7A-B873-1677D040E2B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603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3233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30588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9098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58536" y="9446678"/>
            <a:ext cx="2951851" cy="49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defTabSz="914400" eaLnBrk="1" hangingPunct="1"/>
            <a:fld id="{0F99F149-FFAC-4897-BB09-C16C6A10B9A2}" type="slidenum">
              <a:rPr lang="fr-FR" altLang="en-US" sz="1200">
                <a:solidFill>
                  <a:srgbClr val="000000"/>
                </a:solidFill>
              </a:rPr>
              <a:pPr algn="r" defTabSz="914400" eaLnBrk="1" hangingPunct="1"/>
              <a:t>43</a:t>
            </a:fld>
            <a:endParaRPr lang="fr-FR" altLang="en-US" sz="1200">
              <a:solidFill>
                <a:srgbClr val="000000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65175"/>
            <a:ext cx="6650038" cy="3741738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723" y="4734562"/>
            <a:ext cx="4967056" cy="44306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27029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C8527-4126-434A-AF3B-BFFBB2E50899}" type="slidenum">
              <a:rPr lang="en-GB" altLang="en-US" smtClean="0"/>
              <a:pPr/>
              <a:t>56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9932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C8527-4126-434A-AF3B-BFFBB2E50899}" type="slidenum">
              <a:rPr lang="en-GB" altLang="en-US" smtClean="0"/>
              <a:pPr/>
              <a:t>61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6899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06439-3DF3-42F2-9BEC-15DD33E7A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BADB91-0D9A-4B76-AB11-8CDEA3937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1CD41-04BD-491E-850E-3DAF3A8EE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1E84-1765-4273-9693-C1AC2FB6ED37}" type="datetimeFigureOut">
              <a:rPr lang="en-GB" smtClean="0"/>
              <a:t>17/09/2021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8AE74-29E9-4281-BDDF-5631BFCC9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45AFA-5961-4D34-BBC8-F092472D1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14ED-9348-4FF7-B140-986DCE289F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704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3ADA9-652F-45DC-8A54-07DE4DCA1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D9E5E3-6CDA-40B3-A3DA-CAAC4F240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C8D66-81A9-47ED-B091-612010DFA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1E84-1765-4273-9693-C1AC2FB6ED37}" type="datetimeFigureOut">
              <a:rPr lang="en-GB" smtClean="0"/>
              <a:t>17/09/2021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80715-5C3D-4273-9C31-B7AEE54C6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8E13D-B551-484F-9FB3-8BC9FBFD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14ED-9348-4FF7-B140-986DCE289F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665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81A6D9-7EDA-4026-8E25-DE6E11E2B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5C383-787D-457C-8585-190084528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D77B4-D3FC-4470-8DEF-732CDD0E8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1E84-1765-4273-9693-C1AC2FB6ED37}" type="datetimeFigureOut">
              <a:rPr lang="en-GB" smtClean="0"/>
              <a:t>17/09/2021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EBADB-1861-4077-8AF3-20C4DFD7E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5FD09-540D-44FF-9B55-02A60737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14ED-9348-4FF7-B140-986DCE289F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151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26C15-5593-4C3B-8BA6-30FB4E7B906A}" type="datetimeFigureOut">
              <a:rPr lang="en-US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3A20C-F851-4967-87C3-BC030D7A22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62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C6A34-7641-4D7C-98DE-8247B2B68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A26B7-B1BF-4568-B8DE-C25D2D916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449C9-62CD-4A7B-949A-FD4F93C98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1E84-1765-4273-9693-C1AC2FB6ED37}" type="datetimeFigureOut">
              <a:rPr lang="en-GB" smtClean="0"/>
              <a:t>17/09/2021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B01D9-8168-4ADE-A926-A325A643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19E6B-3BE5-4E9D-B847-8DFDBAB02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14ED-9348-4FF7-B140-986DCE289F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36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C0A1E-7E23-4504-A3C2-387361EAF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20F7D-1DE5-4BAF-A22A-5C2D8696E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1BF1-5F2E-4782-A8B1-B25739B0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1E84-1765-4273-9693-C1AC2FB6ED37}" type="datetimeFigureOut">
              <a:rPr lang="en-GB" smtClean="0"/>
              <a:t>17/09/2021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A0226-9B64-4824-BD1B-F848FAA4B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07F98-A3F4-47FF-B206-AF47A72B6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14ED-9348-4FF7-B140-986DCE289F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049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EF2BC-31C4-4648-84E1-7C4F2054C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17100-1F04-4C83-831D-358F644D5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62AB54-D92B-433C-847D-8BF1ABC72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AC1C6-3DC2-4FF5-BD67-EF084150B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1E84-1765-4273-9693-C1AC2FB6ED37}" type="datetimeFigureOut">
              <a:rPr lang="en-GB" smtClean="0"/>
              <a:t>17/09/2021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D4DA4-68DD-4AD0-9D61-FB03665A7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3FBF8-D966-4F4D-AFDB-862943182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14ED-9348-4FF7-B140-986DCE289F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99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BB7E7-917C-4232-A17C-2907A02B7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8E81C-69C9-45C3-9B5D-D4926F1B3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BC9C1-8494-481B-BCBA-B5A0E452A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8FAEBC-4317-4FA3-AC39-6FF4692ED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6580CB-FF1C-40BB-9291-0D06F293D6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797BD-F925-4BCC-9C43-CDD06BA69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1E84-1765-4273-9693-C1AC2FB6ED37}" type="datetimeFigureOut">
              <a:rPr lang="en-GB" smtClean="0"/>
              <a:t>17/09/2021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36AA36-0024-43B6-8548-12B1789F0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060F6B-1BF3-4177-A798-C88A5801A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14ED-9348-4FF7-B140-986DCE289F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248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B229A-12A6-4974-A1B2-FD3B02737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1F8822-66F3-4857-BB5E-4312EA8CC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1E84-1765-4273-9693-C1AC2FB6ED37}" type="datetimeFigureOut">
              <a:rPr lang="en-GB" smtClean="0"/>
              <a:t>17/09/2021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816DC-43AD-40FC-BBC1-FF51D36A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C2D29C-8A24-432F-A3D1-012E2841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14ED-9348-4FF7-B140-986DCE289F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292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91DF27-7318-447E-A38B-B54CEC17D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1E84-1765-4273-9693-C1AC2FB6ED37}" type="datetimeFigureOut">
              <a:rPr lang="en-GB" smtClean="0"/>
              <a:t>17/09/2021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0855B-0946-4200-8E3B-097769FBB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27926-4F89-439F-B8D0-141FE57D6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14ED-9348-4FF7-B140-986DCE289F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CF614-E9AC-4E18-A21E-8ADA579B5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1F32D-416A-4122-B571-5588DFE43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2D0444-B260-4B72-B048-1E7444E55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125616-837E-4D86-A844-4E7DCD0DB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1E84-1765-4273-9693-C1AC2FB6ED37}" type="datetimeFigureOut">
              <a:rPr lang="en-GB" smtClean="0"/>
              <a:t>17/09/2021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60EDBF-3A2A-4ABA-9302-468CE043E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6D662-99B2-4097-9B0E-0E8B7AF79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14ED-9348-4FF7-B140-986DCE289F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177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614F5-A248-43F4-AE7D-AA1774D8E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47DAAD-E16A-41C7-9488-1111175D2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413B5-6F28-4FF1-A884-11F755DDC6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C4FBE5-2180-4828-A816-B96CECEDF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1E84-1765-4273-9693-C1AC2FB6ED37}" type="datetimeFigureOut">
              <a:rPr lang="en-GB" smtClean="0"/>
              <a:t>17/09/2021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731C0-4D71-433D-9CC0-535EEA00E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A835CB-1A5C-43FB-888C-6619E26F1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014ED-9348-4FF7-B140-986DCE289F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58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80BC29-04F1-4795-A64D-B263F3688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F80BC-BF38-4DC0-AA9A-8AB1585C1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EAFE2-D960-42F9-8CF4-2B09938A4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61E84-1765-4273-9693-C1AC2FB6ED37}" type="datetimeFigureOut">
              <a:rPr lang="en-GB" smtClean="0"/>
              <a:t>17/09/2021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6DDCC-221E-4D36-8E2E-E38F4361A1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7AAD2-77F4-4BF8-AD01-1AAA57326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014ED-9348-4FF7-B140-986DCE289F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78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5.png"/><Relationship Id="rId2" Type="http://schemas.openxmlformats.org/officeDocument/2006/relationships/hyperlink" Target="//upload.wikimedia.org/wikipedia/commons/2/22/Da_Vinci_Vitruve_Luc_Viatour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hyperlink" Target="//upload.wikimedia.org/wikipedia/commons/1/18/Leonardo_polyhedra.png" TargetMode="External"/><Relationship Id="rId4" Type="http://schemas.openxmlformats.org/officeDocument/2006/relationships/image" Target="../media/image93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s://zoom.us/rec/share/W_P7jAzaP7ikW-Pld57Ir14lpDDVeEPhM5k-JmUyAr6Aj-Szoq2ej292xnLbZB0p.Q29dRu1A-jdGSU9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4B0BD-4B5E-40B3-AA28-94A7BB57B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79863" y="1033210"/>
            <a:ext cx="13794376" cy="2387600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0070C0"/>
                </a:solidFill>
              </a:rPr>
              <a:t>My Papillon Journey</a:t>
            </a:r>
            <a:br>
              <a:rPr lang="en-GB" sz="4800" b="1" dirty="0">
                <a:solidFill>
                  <a:srgbClr val="0070C0"/>
                </a:solidFill>
              </a:rPr>
            </a:br>
            <a:r>
              <a:rPr lang="en-GB" sz="4800" b="1" dirty="0">
                <a:solidFill>
                  <a:srgbClr val="0070C0"/>
                </a:solidFill>
              </a:rPr>
              <a:t>Past, present and the </a:t>
            </a:r>
            <a:r>
              <a:rPr lang="en-GB" sz="4800" b="1" dirty="0" smtClean="0">
                <a:solidFill>
                  <a:srgbClr val="0070C0"/>
                </a:solidFill>
              </a:rPr>
              <a:t>future .…  ... .. .</a:t>
            </a:r>
            <a:endParaRPr lang="en-GB" sz="4800" b="1" dirty="0">
              <a:solidFill>
                <a:srgbClr val="0070C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127D9D-B6EB-4F92-9C4A-BCF8A249C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878234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Arthur Sun Myint</a:t>
            </a:r>
          </a:p>
          <a:p>
            <a:r>
              <a:rPr lang="en-GB" dirty="0"/>
              <a:t>Lead Clinician ( Papillon)</a:t>
            </a:r>
          </a:p>
          <a:p>
            <a:r>
              <a:rPr lang="en-GB" dirty="0"/>
              <a:t>Clatterbridge Cancer Centre </a:t>
            </a:r>
          </a:p>
          <a:p>
            <a:r>
              <a:rPr lang="en-GB" dirty="0"/>
              <a:t>Hon Professor University of Liverpool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31576E-393F-4DA7-BF40-628C9D5D88D5}"/>
              </a:ext>
            </a:extLst>
          </p:cNvPr>
          <p:cNvSpPr txBox="1"/>
          <p:nvPr/>
        </p:nvSpPr>
        <p:spPr>
          <a:xfrm>
            <a:off x="861237" y="435935"/>
            <a:ext cx="404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0D79C-8F3F-487C-9A2F-7FEB61268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37" y="435935"/>
            <a:ext cx="3328704" cy="1054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871BC-783B-4EF6-9A0D-61B813AE9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807" y="353887"/>
            <a:ext cx="2432515" cy="144487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1B5196-6A5D-4440-994A-5F6A91B30A28}"/>
              </a:ext>
            </a:extLst>
          </p:cNvPr>
          <p:cNvCxnSpPr/>
          <p:nvPr/>
        </p:nvCxnSpPr>
        <p:spPr>
          <a:xfrm>
            <a:off x="799616" y="6282516"/>
            <a:ext cx="11082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4094624-17D5-4C87-B4F4-C56A59629EB4}"/>
              </a:ext>
            </a:extLst>
          </p:cNvPr>
          <p:cNvSpPr txBox="1"/>
          <p:nvPr/>
        </p:nvSpPr>
        <p:spPr>
          <a:xfrm>
            <a:off x="1983873" y="6282516"/>
            <a:ext cx="10499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Clatterbridge Cancer Centre -17</a:t>
            </a:r>
            <a:r>
              <a:rPr lang="en-GB" sz="2800" baseline="30000" dirty="0">
                <a:solidFill>
                  <a:srgbClr val="002060"/>
                </a:solidFill>
              </a:rPr>
              <a:t>th</a:t>
            </a:r>
            <a:r>
              <a:rPr lang="en-GB" sz="2800" dirty="0">
                <a:solidFill>
                  <a:srgbClr val="002060"/>
                </a:solidFill>
              </a:rPr>
              <a:t> September 2021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ADFD12-74FA-4C8F-9530-A297B484B920}"/>
              </a:ext>
            </a:extLst>
          </p:cNvPr>
          <p:cNvCxnSpPr/>
          <p:nvPr/>
        </p:nvCxnSpPr>
        <p:spPr>
          <a:xfrm>
            <a:off x="521465" y="1823812"/>
            <a:ext cx="1114907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D158E77-B69B-4EAF-88FB-EFFE98C81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223" y="3676786"/>
            <a:ext cx="3519312" cy="23377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43B2AF-E8E4-4ACD-BB53-F0554E06334B}"/>
              </a:ext>
            </a:extLst>
          </p:cNvPr>
          <p:cNvSpPr txBox="1"/>
          <p:nvPr/>
        </p:nvSpPr>
        <p:spPr>
          <a:xfrm>
            <a:off x="4923053" y="1396324"/>
            <a:ext cx="2984330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H2020 CAST project MSCA-ITN-857894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37500B-BD55-42C8-890B-5FE810EDF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3053" y="575124"/>
            <a:ext cx="2872198" cy="7336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E01CC8-79CE-4F11-A5ED-2C65DB4FCA3D}"/>
              </a:ext>
            </a:extLst>
          </p:cNvPr>
          <p:cNvSpPr txBox="1"/>
          <p:nvPr/>
        </p:nvSpPr>
        <p:spPr>
          <a:xfrm>
            <a:off x="3014425" y="5793205"/>
            <a:ext cx="6653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Research and Innovative Grand Rounds</a:t>
            </a:r>
          </a:p>
        </p:txBody>
      </p:sp>
    </p:spTree>
    <p:extLst>
      <p:ext uri="{BB962C8B-B14F-4D97-AF65-F5344CB8AC3E}">
        <p14:creationId xmlns:p14="http://schemas.microsoft.com/office/powerpoint/2010/main" val="1021084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IMG4377"/>
          <p:cNvPicPr>
            <a:picLocks noChangeAspect="1" noChangeArrowheads="1"/>
          </p:cNvPicPr>
          <p:nvPr/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 bwMode="auto">
          <a:xfrm>
            <a:off x="1434058" y="146401"/>
            <a:ext cx="9144000" cy="6856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524000" y="300754"/>
            <a:ext cx="6999798" cy="70788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4000" b="1" dirty="0">
                <a:solidFill>
                  <a:schemeClr val="bg1"/>
                </a:solidFill>
              </a:rPr>
              <a:t>     </a:t>
            </a:r>
            <a:r>
              <a:rPr lang="en-GB" altLang="en-US" sz="4000" b="1" dirty="0">
                <a:solidFill>
                  <a:schemeClr val="bg1"/>
                </a:solidFill>
                <a:latin typeface="+mj-lt"/>
              </a:rPr>
              <a:t>Do patients have a choice?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2786959" y="1931022"/>
            <a:ext cx="107929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b="1" dirty="0">
                <a:solidFill>
                  <a:srgbClr val="FF0000"/>
                </a:solidFill>
              </a:rPr>
              <a:t>Surgery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1" y="6140797"/>
            <a:ext cx="87298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/>
              <a:t>“Our computer says; </a:t>
            </a:r>
            <a:r>
              <a:rPr lang="en-GB" sz="2400" b="1" dirty="0">
                <a:solidFill>
                  <a:srgbClr val="FF0000"/>
                </a:solidFill>
              </a:rPr>
              <a:t>‘surgery’ </a:t>
            </a:r>
            <a:r>
              <a:rPr lang="en-GB" sz="2400" b="1" dirty="0"/>
              <a:t>is the best treatment option for you” 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8441962" y="188913"/>
            <a:ext cx="2136097" cy="1144249"/>
          </a:xfrm>
          <a:prstGeom prst="wedgeEllipseCallo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I am sorry… Doctor, I have to  disagree</a:t>
            </a:r>
          </a:p>
        </p:txBody>
      </p:sp>
    </p:spTree>
    <p:extLst>
      <p:ext uri="{BB962C8B-B14F-4D97-AF65-F5344CB8AC3E}">
        <p14:creationId xmlns:p14="http://schemas.microsoft.com/office/powerpoint/2010/main" val="1912121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9" name="Text Box 15"/>
          <p:cNvSpPr txBox="1">
            <a:spLocks noChangeArrowheads="1"/>
          </p:cNvSpPr>
          <p:nvPr/>
        </p:nvSpPr>
        <p:spPr bwMode="auto">
          <a:xfrm>
            <a:off x="5499100" y="2676526"/>
            <a:ext cx="189865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/>
              <a:t>    </a:t>
            </a:r>
            <a:r>
              <a:rPr lang="en-GB" altLang="en-US" sz="3200" b="1" dirty="0">
                <a:solidFill>
                  <a:srgbClr val="009900"/>
                </a:solidFill>
              </a:rPr>
              <a:t>MDT</a:t>
            </a:r>
          </a:p>
        </p:txBody>
      </p:sp>
      <p:sp>
        <p:nvSpPr>
          <p:cNvPr id="67586" name="Rectangle 2"/>
          <p:cNvSpPr>
            <a:spLocks noGrp="1"/>
          </p:cNvSpPr>
          <p:nvPr>
            <p:ph type="title"/>
          </p:nvPr>
        </p:nvSpPr>
        <p:spPr>
          <a:xfrm>
            <a:off x="2989263" y="20769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b="1" dirty="0">
                <a:solidFill>
                  <a:schemeClr val="accent1"/>
                </a:solidFill>
              </a:rPr>
              <a:t>“</a:t>
            </a:r>
            <a:r>
              <a:rPr lang="en-GB" altLang="en-US" sz="4000" b="1" dirty="0">
                <a:solidFill>
                  <a:schemeClr val="accent1"/>
                </a:solidFill>
              </a:rPr>
              <a:t>The gold standard of care”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4583113" y="2781301"/>
            <a:ext cx="252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altLang="en-US"/>
          </a:p>
        </p:txBody>
      </p:sp>
      <p:pic>
        <p:nvPicPr>
          <p:cNvPr id="67588" name="Picture 4" descr="ANd9GcQ5LU-hxVsiGqwn5cXPR1uP_Pr8_vqOtMl4r6O0Qgk55S8kIDT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3443" y="1802068"/>
            <a:ext cx="6045864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2464624" y="4135414"/>
            <a:ext cx="2160588" cy="5847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sz="2800" dirty="0"/>
              <a:t> </a:t>
            </a:r>
            <a:r>
              <a:rPr lang="en-GB" altLang="en-US" sz="3200" dirty="0">
                <a:solidFill>
                  <a:srgbClr val="FFFF00"/>
                </a:solidFill>
              </a:rPr>
              <a:t>Benefits</a:t>
            </a:r>
            <a:endParaRPr lang="en-GB" altLang="en-US" sz="3200" b="1" dirty="0">
              <a:solidFill>
                <a:srgbClr val="FFFF00"/>
              </a:solidFill>
            </a:endParaRP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8385699" y="4125076"/>
            <a:ext cx="1657350" cy="584775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sz="3200" b="1" dirty="0">
                <a:solidFill>
                  <a:srgbClr val="FF0000"/>
                </a:solidFill>
              </a:rPr>
              <a:t>  </a:t>
            </a:r>
            <a:r>
              <a:rPr lang="en-GB" altLang="en-US" sz="3200" dirty="0">
                <a:solidFill>
                  <a:srgbClr val="FFFF00"/>
                </a:solidFill>
              </a:rPr>
              <a:t>Risks</a:t>
            </a: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3359151" y="2754313"/>
            <a:ext cx="506413" cy="366712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altLang="en-US"/>
          </a:p>
        </p:txBody>
      </p:sp>
      <p:sp>
        <p:nvSpPr>
          <p:cNvPr id="67592" name="Oval 8"/>
          <p:cNvSpPr>
            <a:spLocks noChangeArrowheads="1"/>
          </p:cNvSpPr>
          <p:nvPr/>
        </p:nvSpPr>
        <p:spPr bwMode="auto">
          <a:xfrm>
            <a:off x="8429897" y="2544762"/>
            <a:ext cx="574675" cy="576263"/>
          </a:xfrm>
          <a:prstGeom prst="ellipse">
            <a:avLst/>
          </a:prstGeom>
          <a:solidFill>
            <a:srgbClr val="E63A0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GB" altLang="en-US"/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2464625" y="4849910"/>
            <a:ext cx="201612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dirty="0">
                <a:solidFill>
                  <a:srgbClr val="009900"/>
                </a:solidFill>
              </a:rPr>
              <a:t>Cure</a:t>
            </a:r>
          </a:p>
          <a:p>
            <a:pPr>
              <a:spcBef>
                <a:spcPct val="50000"/>
              </a:spcBef>
            </a:pPr>
            <a:r>
              <a:rPr lang="en-GB" altLang="en-US" sz="2400" dirty="0">
                <a:solidFill>
                  <a:srgbClr val="009900"/>
                </a:solidFill>
              </a:rPr>
              <a:t>Survival</a:t>
            </a:r>
          </a:p>
          <a:p>
            <a:pPr>
              <a:spcBef>
                <a:spcPct val="50000"/>
              </a:spcBef>
            </a:pPr>
            <a:r>
              <a:rPr lang="en-GB" altLang="en-US" sz="2400" dirty="0">
                <a:solidFill>
                  <a:srgbClr val="009900"/>
                </a:solidFill>
              </a:rPr>
              <a:t>QOL</a:t>
            </a:r>
          </a:p>
          <a:p>
            <a:pPr>
              <a:spcBef>
                <a:spcPct val="50000"/>
              </a:spcBef>
            </a:pPr>
            <a:endParaRPr lang="en-GB" altLang="en-US" sz="2400" b="1" dirty="0">
              <a:solidFill>
                <a:srgbClr val="009900"/>
              </a:solidFill>
            </a:endParaRPr>
          </a:p>
        </p:txBody>
      </p: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8238516" y="4849910"/>
            <a:ext cx="23415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dirty="0">
                <a:solidFill>
                  <a:srgbClr val="FF3300"/>
                </a:solidFill>
              </a:rPr>
              <a:t>Recurrence</a:t>
            </a:r>
          </a:p>
          <a:p>
            <a:pPr>
              <a:spcBef>
                <a:spcPct val="50000"/>
              </a:spcBef>
            </a:pPr>
            <a:r>
              <a:rPr lang="en-GB" altLang="en-US" sz="2400" dirty="0">
                <a:solidFill>
                  <a:srgbClr val="FF3300"/>
                </a:solidFill>
              </a:rPr>
              <a:t>Death</a:t>
            </a:r>
          </a:p>
          <a:p>
            <a:pPr>
              <a:spcBef>
                <a:spcPct val="50000"/>
              </a:spcBef>
            </a:pPr>
            <a:r>
              <a:rPr lang="en-GB" altLang="en-US" sz="2400" dirty="0">
                <a:solidFill>
                  <a:srgbClr val="FF3300"/>
                </a:solidFill>
              </a:rPr>
              <a:t>Complications</a:t>
            </a:r>
          </a:p>
        </p:txBody>
      </p:sp>
      <p:sp>
        <p:nvSpPr>
          <p:cNvPr id="67597" name="Text Box 13"/>
          <p:cNvSpPr txBox="1">
            <a:spLocks noChangeArrowheads="1"/>
          </p:cNvSpPr>
          <p:nvPr/>
        </p:nvSpPr>
        <p:spPr bwMode="auto">
          <a:xfrm>
            <a:off x="5610225" y="3148013"/>
            <a:ext cx="1493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704782" y="1019259"/>
            <a:ext cx="9894412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sz="2800" dirty="0">
              <a:solidFill>
                <a:srgbClr val="009900"/>
              </a:solidFill>
            </a:endParaRPr>
          </a:p>
        </p:txBody>
      </p:sp>
      <p:pic>
        <p:nvPicPr>
          <p:cNvPr id="67598" name="Picture 7" descr="C:\Documents and Settings\ACER D-250\My Documents\My Pictures\SoCR pic\tcrn132l.jpg"/>
          <p:cNvPicPr>
            <a:picLocks noChangeAspect="1" noChangeArrowheads="1"/>
          </p:cNvPicPr>
          <p:nvPr/>
        </p:nvPicPr>
        <p:blipFill>
          <a:blip r:embed="rId3"/>
          <a:srcRect t="3334" b="3334"/>
          <a:stretch>
            <a:fillRect/>
          </a:stretch>
        </p:blipFill>
        <p:spPr bwMode="auto">
          <a:xfrm>
            <a:off x="5277223" y="2754312"/>
            <a:ext cx="2100222" cy="172540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16374" y="2755837"/>
            <a:ext cx="17221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BF3223"/>
                </a:solidFill>
              </a:rPr>
              <a:t>MDT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2747" y="1410590"/>
            <a:ext cx="1990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9900"/>
                </a:solidFill>
              </a:rPr>
              <a:t>No stoma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88068" y="1283924"/>
            <a:ext cx="1582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Surgery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377445" y="2755836"/>
            <a:ext cx="0" cy="50546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14461" y="2769257"/>
            <a:ext cx="1296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protocols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5269245" y="2747757"/>
            <a:ext cx="2108200" cy="6556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69245" y="4479720"/>
            <a:ext cx="2108200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269245" y="2747758"/>
            <a:ext cx="0" cy="1731407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370779" y="2768108"/>
            <a:ext cx="0" cy="1711612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55379" y="3967202"/>
            <a:ext cx="13197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guidelines</a:t>
            </a:r>
          </a:p>
        </p:txBody>
      </p:sp>
      <p:sp>
        <p:nvSpPr>
          <p:cNvPr id="29" name="Block Arc 28"/>
          <p:cNvSpPr/>
          <p:nvPr/>
        </p:nvSpPr>
        <p:spPr>
          <a:xfrm>
            <a:off x="5638800" y="1452008"/>
            <a:ext cx="914400" cy="914400"/>
          </a:xfrm>
          <a:prstGeom prst="blockArc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5789" y="1803785"/>
            <a:ext cx="2864405" cy="20352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96" y="1853207"/>
            <a:ext cx="2606683" cy="19611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00714" y="883180"/>
            <a:ext cx="3178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</a:t>
            </a:r>
            <a:r>
              <a:rPr lang="en-GB" sz="3200" dirty="0">
                <a:solidFill>
                  <a:srgbClr val="7030A0"/>
                </a:solidFill>
              </a:rPr>
              <a:t>Standard of Care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2923" y="1013532"/>
            <a:ext cx="3285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7030A0"/>
                </a:solidFill>
              </a:rPr>
              <a:t>Patient’s choice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6A2CBD-341B-4897-B979-2D1BB225D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568" y="4659167"/>
            <a:ext cx="1487553" cy="1493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6E8CDA-4512-4F1C-B403-138AF5EF0369}"/>
              </a:ext>
            </a:extLst>
          </p:cNvPr>
          <p:cNvSpPr txBox="1"/>
          <p:nvPr/>
        </p:nvSpPr>
        <p:spPr>
          <a:xfrm>
            <a:off x="4867189" y="957367"/>
            <a:ext cx="4599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+mj-lt"/>
              </a:rPr>
              <a:t>It is a very fine balance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F189BD-A1AD-483E-8AD0-943DAA4B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4214" y="1127246"/>
            <a:ext cx="1418349" cy="3133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95F027-8F0D-4EB1-9F53-45C2113FAA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6698" y="1113493"/>
            <a:ext cx="1420491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64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Papillon Book Cover 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0101" y="836613"/>
            <a:ext cx="3902075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569072" y="90308"/>
            <a:ext cx="47224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000" b="1" dirty="0">
                <a:solidFill>
                  <a:srgbClr val="0070C0"/>
                </a:solidFill>
                <a:latin typeface="+mj-lt"/>
              </a:rPr>
              <a:t>Prof Jean Papillon</a:t>
            </a:r>
          </a:p>
        </p:txBody>
      </p: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372035" y="2603591"/>
            <a:ext cx="4868357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>
                <a:solidFill>
                  <a:schemeClr val="accent1"/>
                </a:solidFill>
              </a:rPr>
              <a:t>                 </a:t>
            </a:r>
            <a:endParaRPr lang="en-GB" sz="1600" dirty="0">
              <a:solidFill>
                <a:schemeClr val="accent1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2400" dirty="0"/>
              <a:t>Popularised Contact Radiotherapy using Philips machine</a:t>
            </a:r>
          </a:p>
          <a:p>
            <a:pPr>
              <a:spcBef>
                <a:spcPct val="50000"/>
              </a:spcBef>
            </a:pPr>
            <a:r>
              <a:rPr lang="en-GB" sz="2400" dirty="0"/>
              <a:t>Set up facility in Lyon in the early 60’s</a:t>
            </a:r>
          </a:p>
          <a:p>
            <a:pPr>
              <a:spcBef>
                <a:spcPct val="50000"/>
              </a:spcBef>
            </a:pPr>
            <a:r>
              <a:rPr lang="en-GB" sz="2400" dirty="0"/>
              <a:t>Continue until early 90’s</a:t>
            </a:r>
          </a:p>
          <a:p>
            <a:pPr>
              <a:spcBef>
                <a:spcPct val="50000"/>
              </a:spcBef>
            </a:pPr>
            <a:r>
              <a:rPr lang="en-GB" sz="2400" dirty="0"/>
              <a:t>Practice for over 30 years </a:t>
            </a:r>
          </a:p>
          <a:p>
            <a:pPr>
              <a:spcBef>
                <a:spcPct val="50000"/>
              </a:spcBef>
            </a:pPr>
            <a:r>
              <a:rPr lang="en-GB" sz="2400" dirty="0"/>
              <a:t>Treated 312 patients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8131011" y="245418"/>
            <a:ext cx="1511300" cy="46166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 dirty="0">
                <a:solidFill>
                  <a:srgbClr val="FFFF00"/>
                </a:solidFill>
              </a:rPr>
              <a:t>My Bible</a:t>
            </a:r>
          </a:p>
        </p:txBody>
      </p:sp>
      <p:pic>
        <p:nvPicPr>
          <p:cNvPr id="20485" name="Picture 8" descr="ChristopherMark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4258" y="4994985"/>
            <a:ext cx="1261609" cy="168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 Box 9"/>
          <p:cNvSpPr txBox="1">
            <a:spLocks noChangeArrowheads="1"/>
          </p:cNvSpPr>
          <p:nvPr/>
        </p:nvSpPr>
        <p:spPr bwMode="auto">
          <a:xfrm>
            <a:off x="2526818" y="6143599"/>
            <a:ext cx="2881312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0070C0"/>
                </a:solidFill>
              </a:rPr>
              <a:t>Prof Chris Marks</a:t>
            </a:r>
          </a:p>
          <a:p>
            <a:pPr>
              <a:spcBef>
                <a:spcPct val="50000"/>
              </a:spcBef>
            </a:pPr>
            <a:r>
              <a:rPr lang="en-GB" sz="1600" dirty="0" smtClean="0"/>
              <a:t>Guildford</a:t>
            </a:r>
            <a:endParaRPr lang="en-GB" sz="1600" dirty="0"/>
          </a:p>
        </p:txBody>
      </p:sp>
      <p:pic>
        <p:nvPicPr>
          <p:cNvPr id="2048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2035" y="739379"/>
            <a:ext cx="3469394" cy="231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 Box 12"/>
          <p:cNvSpPr txBox="1">
            <a:spLocks noChangeArrowheads="1"/>
          </p:cNvSpPr>
          <p:nvPr/>
        </p:nvSpPr>
        <p:spPr bwMode="auto">
          <a:xfrm>
            <a:off x="3682947" y="653423"/>
            <a:ext cx="23522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 dirty="0">
                <a:solidFill>
                  <a:schemeClr val="accent1"/>
                </a:solidFill>
                <a:latin typeface="+mj-lt"/>
              </a:rPr>
              <a:t>(1914 -1993)</a:t>
            </a:r>
          </a:p>
        </p:txBody>
      </p:sp>
    </p:spTree>
    <p:extLst>
      <p:ext uri="{BB962C8B-B14F-4D97-AF65-F5344CB8AC3E}">
        <p14:creationId xmlns:p14="http://schemas.microsoft.com/office/powerpoint/2010/main" val="2417541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Ly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0897" y="14287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1541012" y="513428"/>
            <a:ext cx="8279644" cy="70788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000" dirty="0">
                <a:solidFill>
                  <a:srgbClr val="FFFF00"/>
                </a:solidFill>
                <a:latin typeface="+mj-lt"/>
              </a:rPr>
              <a:t>Clatterbridge’s team visited Lyon (1992)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4643697" y="5534561"/>
            <a:ext cx="3479370" cy="1323439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schemeClr val="bg1"/>
                </a:solidFill>
              </a:rPr>
              <a:t>Dr Sun Myint (Team leader)</a:t>
            </a:r>
          </a:p>
          <a:p>
            <a:pPr>
              <a:spcBef>
                <a:spcPct val="50000"/>
              </a:spcBef>
            </a:pPr>
            <a:r>
              <a:rPr lang="en-GB" sz="2000" dirty="0">
                <a:solidFill>
                  <a:schemeClr val="bg1"/>
                </a:solidFill>
              </a:rPr>
              <a:t>Mr Chris </a:t>
            </a:r>
            <a:r>
              <a:rPr lang="en-GB" sz="2000" dirty="0" err="1">
                <a:solidFill>
                  <a:schemeClr val="bg1"/>
                </a:solidFill>
              </a:rPr>
              <a:t>Rymel</a:t>
            </a:r>
            <a:r>
              <a:rPr lang="en-GB" sz="2000" dirty="0">
                <a:solidFill>
                  <a:schemeClr val="bg1"/>
                </a:solidFill>
              </a:rPr>
              <a:t> (Physicist)</a:t>
            </a:r>
          </a:p>
          <a:p>
            <a:pPr>
              <a:spcBef>
                <a:spcPct val="50000"/>
              </a:spcBef>
            </a:pPr>
            <a:r>
              <a:rPr lang="en-GB" sz="2000" dirty="0">
                <a:solidFill>
                  <a:schemeClr val="bg1"/>
                </a:solidFill>
              </a:rPr>
              <a:t>Ms Janet Taylor (Radiographer)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012" y="3007638"/>
            <a:ext cx="3001082" cy="427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87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66" y="1089708"/>
            <a:ext cx="5455197" cy="4531865"/>
          </a:xfrm>
          <a:prstGeom prst="rect">
            <a:avLst/>
          </a:prstGeom>
        </p:spPr>
      </p:pic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1093270" y="276053"/>
            <a:ext cx="92868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4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GB" sz="4000" b="1" dirty="0">
                <a:solidFill>
                  <a:srgbClr val="0070C0"/>
                </a:solidFill>
                <a:latin typeface="+mj-lt"/>
              </a:rPr>
              <a:t>Papillon 50 Ariane machine (2009)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565" y="3071098"/>
            <a:ext cx="4329298" cy="2886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1794" y="6073679"/>
            <a:ext cx="897177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sz="3200" dirty="0">
                <a:solidFill>
                  <a:srgbClr val="FFFF00"/>
                </a:solidFill>
              </a:rPr>
              <a:t>Our patients raised 100K through </a:t>
            </a:r>
            <a:r>
              <a:rPr lang="en-GB" sz="3200" dirty="0" smtClean="0">
                <a:solidFill>
                  <a:srgbClr val="FFFF00"/>
                </a:solidFill>
              </a:rPr>
              <a:t>two charity </a:t>
            </a:r>
            <a:r>
              <a:rPr lang="en-GB" sz="3200" dirty="0">
                <a:solidFill>
                  <a:srgbClr val="FFFF00"/>
                </a:solidFill>
              </a:rPr>
              <a:t>events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4428FD-8987-41C4-9F3A-5301E577C9B3}"/>
              </a:ext>
            </a:extLst>
          </p:cNvPr>
          <p:cNvSpPr txBox="1"/>
          <p:nvPr/>
        </p:nvSpPr>
        <p:spPr>
          <a:xfrm>
            <a:off x="8072845" y="5461490"/>
            <a:ext cx="3265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</a:rPr>
              <a:t>Howards from Southport</a:t>
            </a:r>
          </a:p>
        </p:txBody>
      </p:sp>
    </p:spTree>
    <p:extLst>
      <p:ext uri="{BB962C8B-B14F-4D97-AF65-F5344CB8AC3E}">
        <p14:creationId xmlns:p14="http://schemas.microsoft.com/office/powerpoint/2010/main" val="643509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640079" y="95794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4000" b="1" dirty="0">
                <a:solidFill>
                  <a:schemeClr val="accent1"/>
                </a:solidFill>
              </a:rPr>
              <a:t>WHO?</a:t>
            </a:r>
          </a:p>
        </p:txBody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>
          <a:xfrm>
            <a:off x="1883556" y="1743758"/>
            <a:ext cx="8384875" cy="4525963"/>
          </a:xfrm>
        </p:spPr>
        <p:txBody>
          <a:bodyPr/>
          <a:lstStyle/>
          <a:p>
            <a:pPr eaLnBrk="1" hangingPunct="1"/>
            <a:r>
              <a:rPr lang="en-GB" altLang="en-US" dirty="0"/>
              <a:t>Rectal adenocarcinoma (early cancer &amp; low risk)</a:t>
            </a:r>
          </a:p>
          <a:p>
            <a:pPr eaLnBrk="1" hangingPunct="1"/>
            <a:r>
              <a:rPr lang="en-GB" dirty="0"/>
              <a:t>Stage cT1 or cT2 (cT3a) confine to bowel wall</a:t>
            </a:r>
          </a:p>
          <a:p>
            <a:pPr eaLnBrk="1" hangingPunct="1"/>
            <a:r>
              <a:rPr lang="en-GB" altLang="en-US" dirty="0"/>
              <a:t>&lt;3cm (one third of circumference or less)</a:t>
            </a:r>
          </a:p>
          <a:p>
            <a:pPr eaLnBrk="1" hangingPunct="1"/>
            <a:r>
              <a:rPr lang="en-GB" altLang="en-US" dirty="0"/>
              <a:t>Histologically- well to mod. differentiated</a:t>
            </a:r>
          </a:p>
          <a:p>
            <a:pPr eaLnBrk="1" hangingPunct="1"/>
            <a:r>
              <a:rPr lang="en-GB" altLang="en-US" dirty="0"/>
              <a:t>Clinically - Mobile exophytic tumour</a:t>
            </a:r>
          </a:p>
          <a:p>
            <a:pPr eaLnBrk="1" hangingPunct="1"/>
            <a:r>
              <a:rPr lang="en-GB" altLang="en-US" dirty="0"/>
              <a:t>Within 12cm from anal verge</a:t>
            </a:r>
          </a:p>
          <a:p>
            <a:pPr eaLnBrk="1" hangingPunct="1"/>
            <a:r>
              <a:rPr lang="en-GB" altLang="en-US" dirty="0"/>
              <a:t>Staging- MRI (rT1/T2/T3a) / uT1(EUS) </a:t>
            </a:r>
          </a:p>
          <a:p>
            <a:pPr eaLnBrk="1" hangingPunct="1"/>
            <a:r>
              <a:rPr lang="en-GB" altLang="en-US" dirty="0"/>
              <a:t>No suspicious lymph nodes (N0)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6968" y="1076980"/>
            <a:ext cx="938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7030A0"/>
                </a:solidFill>
              </a:rPr>
              <a:t>Patients not suitable for surgery or refusing surgery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793" y="3669146"/>
            <a:ext cx="2255205" cy="2095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6793" y="1076979"/>
            <a:ext cx="2333234" cy="2342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FD7005-CE37-4088-9F77-030869D5F41B}"/>
              </a:ext>
            </a:extLst>
          </p:cNvPr>
          <p:cNvSpPr txBox="1"/>
          <p:nvPr/>
        </p:nvSpPr>
        <p:spPr>
          <a:xfrm>
            <a:off x="5042549" y="6151669"/>
            <a:ext cx="8518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Sun Myint et al. Colorectal Dis. 2019 Mar;21 </a:t>
            </a:r>
            <a:r>
              <a:rPr lang="en-GB" sz="2000" dirty="0" err="1">
                <a:solidFill>
                  <a:srgbClr val="7030A0"/>
                </a:solidFill>
              </a:rPr>
              <a:t>Suppl</a:t>
            </a:r>
            <a:r>
              <a:rPr lang="en-GB" sz="2000" dirty="0">
                <a:solidFill>
                  <a:srgbClr val="7030A0"/>
                </a:solidFill>
              </a:rPr>
              <a:t> 1:45-52.</a:t>
            </a:r>
          </a:p>
        </p:txBody>
      </p:sp>
    </p:spTree>
    <p:extLst>
      <p:ext uri="{BB962C8B-B14F-4D97-AF65-F5344CB8AC3E}">
        <p14:creationId xmlns:p14="http://schemas.microsoft.com/office/powerpoint/2010/main" val="777585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Exclusion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6309" y="1833193"/>
            <a:ext cx="8229600" cy="4525963"/>
          </a:xfrm>
        </p:spPr>
        <p:txBody>
          <a:bodyPr/>
          <a:lstStyle/>
          <a:p>
            <a:r>
              <a:rPr lang="en-GB" dirty="0"/>
              <a:t>Poorly differentiated adenocarcinomas</a:t>
            </a:r>
          </a:p>
          <a:p>
            <a:r>
              <a:rPr lang="en-GB" dirty="0"/>
              <a:t>Lympho vascular invasion - LVI(+)</a:t>
            </a:r>
          </a:p>
          <a:p>
            <a:r>
              <a:rPr lang="en-GB" dirty="0"/>
              <a:t>Tumour budding</a:t>
            </a:r>
          </a:p>
          <a:p>
            <a:r>
              <a:rPr lang="en-GB" dirty="0"/>
              <a:t>Suspicious lymph nodes</a:t>
            </a:r>
          </a:p>
          <a:p>
            <a:r>
              <a:rPr lang="en-GB" dirty="0"/>
              <a:t>Mucinous tumours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 descr="CIMG39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310" y="2682815"/>
            <a:ext cx="2541917" cy="19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IMG00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9" y="4571418"/>
            <a:ext cx="2740725" cy="205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86309" y="1296067"/>
            <a:ext cx="7747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</a:rPr>
              <a:t>Patients not suitable for radical curative Papillon</a:t>
            </a:r>
          </a:p>
        </p:txBody>
      </p:sp>
      <p:pic>
        <p:nvPicPr>
          <p:cNvPr id="8" name="Picture 2" descr="CIMG35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310" y="4740175"/>
            <a:ext cx="2609667" cy="195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029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apill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8949" y="29574"/>
            <a:ext cx="96263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607819" y="5317914"/>
            <a:ext cx="9713324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dirty="0"/>
              <a:t>Contact RT delivers low energy (50 KeV), very high radiation dose (30Gy) to   a small volume targeted directly on the rectal tumour which kill cancer cells layer by layer at each treatment sessions every 2 weeks x 3 times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1679934" y="160378"/>
            <a:ext cx="6305826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4000" b="1" dirty="0">
                <a:solidFill>
                  <a:srgbClr val="0070C0"/>
                </a:solidFill>
                <a:latin typeface="+mj-lt"/>
              </a:rPr>
              <a:t>How we do Papillon?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7070362" y="2826293"/>
            <a:ext cx="4068694" cy="224676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b="1" dirty="0">
                <a:solidFill>
                  <a:srgbClr val="002060"/>
                </a:solidFill>
              </a:rPr>
              <a:t>Low energy X-rays (50KeV)</a:t>
            </a:r>
          </a:p>
          <a:p>
            <a:pPr>
              <a:spcBef>
                <a:spcPct val="50000"/>
              </a:spcBef>
            </a:pPr>
            <a:r>
              <a:rPr lang="en-GB" altLang="en-US" sz="2000" b="1" dirty="0">
                <a:solidFill>
                  <a:srgbClr val="002060"/>
                </a:solidFill>
              </a:rPr>
              <a:t>High dose (90Gy) EQD</a:t>
            </a:r>
            <a:r>
              <a:rPr lang="en-GB" altLang="en-US" sz="2000" b="1" baseline="30000" dirty="0">
                <a:solidFill>
                  <a:srgbClr val="002060"/>
                </a:solidFill>
              </a:rPr>
              <a:t>2</a:t>
            </a:r>
            <a:r>
              <a:rPr lang="en-GB" altLang="en-US" sz="2000" b="1" dirty="0">
                <a:solidFill>
                  <a:srgbClr val="002060"/>
                </a:solidFill>
              </a:rPr>
              <a:t> </a:t>
            </a:r>
            <a:r>
              <a:rPr lang="en-GB" altLang="en-US" sz="2000" b="1" dirty="0" smtClean="0">
                <a:solidFill>
                  <a:srgbClr val="002060"/>
                </a:solidFill>
              </a:rPr>
              <a:t>300- BED 360</a:t>
            </a:r>
            <a:endParaRPr lang="en-GB" altLang="en-US" sz="2000" b="1" dirty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</a:pPr>
            <a:r>
              <a:rPr lang="en-GB" altLang="en-US" sz="2000" b="1" dirty="0">
                <a:solidFill>
                  <a:srgbClr val="002060"/>
                </a:solidFill>
              </a:rPr>
              <a:t>Targeted </a:t>
            </a:r>
            <a:r>
              <a:rPr lang="en-GB" altLang="en-US" b="1" dirty="0">
                <a:solidFill>
                  <a:srgbClr val="002060"/>
                </a:solidFill>
              </a:rPr>
              <a:t>directly on tumour</a:t>
            </a:r>
          </a:p>
          <a:p>
            <a:pPr>
              <a:spcBef>
                <a:spcPct val="50000"/>
              </a:spcBef>
            </a:pPr>
            <a:r>
              <a:rPr lang="en-GB" altLang="en-US" sz="2000" b="1" dirty="0">
                <a:solidFill>
                  <a:srgbClr val="002060"/>
                </a:solidFill>
              </a:rPr>
              <a:t>No collateral damage</a:t>
            </a:r>
          </a:p>
          <a:p>
            <a:pPr>
              <a:spcBef>
                <a:spcPct val="50000"/>
              </a:spcBef>
            </a:pPr>
            <a:r>
              <a:rPr lang="en-GB" altLang="en-US" sz="2000" b="1" dirty="0">
                <a:solidFill>
                  <a:srgbClr val="002060"/>
                </a:solidFill>
              </a:rPr>
              <a:t>Less side effects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6" y="2752344"/>
            <a:ext cx="1744721" cy="1749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826" y="1007742"/>
            <a:ext cx="1716413" cy="172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80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0"/>
            <a:ext cx="6842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8147050" y="6165850"/>
            <a:ext cx="25209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08.11.05  Day 0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2063750" y="4724401"/>
            <a:ext cx="287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800" b="1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pic>
        <p:nvPicPr>
          <p:cNvPr id="74757" name="Picture 5" descr="Polyp before small 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933825"/>
            <a:ext cx="19050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6" descr="Polyp before small 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933825"/>
            <a:ext cx="19050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7" descr="Polyp before small 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933825"/>
            <a:ext cx="19050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195DC5-CD2C-46BE-B660-F5849ECE81AC}"/>
              </a:ext>
            </a:extLst>
          </p:cNvPr>
          <p:cNvSpPr txBox="1"/>
          <p:nvPr/>
        </p:nvSpPr>
        <p:spPr>
          <a:xfrm>
            <a:off x="151944" y="452846"/>
            <a:ext cx="3025366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+mj-lt"/>
              </a:rPr>
              <a:t>Pre treatment</a:t>
            </a:r>
            <a:r>
              <a:rPr lang="en-GB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+mj-lt"/>
              </a:rPr>
              <a:t>       </a:t>
            </a:r>
            <a:r>
              <a:rPr lang="en-GB" sz="3200" b="1" dirty="0" smtClean="0">
                <a:solidFill>
                  <a:srgbClr val="002060"/>
                </a:solidFill>
                <a:latin typeface="+mj-lt"/>
              </a:rPr>
              <a:t>       </a:t>
            </a:r>
            <a:r>
              <a:rPr lang="en-GB" sz="2800" b="1" dirty="0" smtClean="0">
                <a:solidFill>
                  <a:srgbClr val="002060"/>
                </a:solidFill>
                <a:latin typeface="+mj-lt"/>
              </a:rPr>
              <a:t>3cm </a:t>
            </a:r>
            <a:r>
              <a:rPr lang="en-GB" sz="2800" b="1" dirty="0">
                <a:solidFill>
                  <a:srgbClr val="002060"/>
                </a:solidFill>
                <a:latin typeface="+mj-lt"/>
              </a:rPr>
              <a:t>cT1cN0cM0</a:t>
            </a:r>
            <a:endParaRPr lang="en-GB" sz="2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6206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"/>
            <a:ext cx="7921625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8328025" y="6165851"/>
            <a:ext cx="24844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8401050" y="6237288"/>
            <a:ext cx="248443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22.11.05  D 14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2063751" y="4508501"/>
            <a:ext cx="1439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800" b="1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pic>
        <p:nvPicPr>
          <p:cNvPr id="75782" name="Picture 6" descr="polyp during Pap 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292601"/>
            <a:ext cx="17399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DBB630-1082-495A-B28E-05AF83B481B7}"/>
              </a:ext>
            </a:extLst>
          </p:cNvPr>
          <p:cNvSpPr txBox="1"/>
          <p:nvPr/>
        </p:nvSpPr>
        <p:spPr>
          <a:xfrm>
            <a:off x="116079" y="301752"/>
            <a:ext cx="389534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70C0"/>
                </a:solidFill>
              </a:rPr>
              <a:t>After one fraction</a:t>
            </a:r>
          </a:p>
          <a:p>
            <a:r>
              <a:rPr lang="en-GB" sz="3200" dirty="0">
                <a:solidFill>
                  <a:srgbClr val="002060"/>
                </a:solidFill>
              </a:rPr>
              <a:t>    80% regression</a:t>
            </a:r>
          </a:p>
        </p:txBody>
      </p:sp>
    </p:spTree>
    <p:extLst>
      <p:ext uri="{BB962C8B-B14F-4D97-AF65-F5344CB8AC3E}">
        <p14:creationId xmlns:p14="http://schemas.microsoft.com/office/powerpoint/2010/main" val="682435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Disclosure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1298" y="1600201"/>
            <a:ext cx="8686801" cy="4525963"/>
          </a:xfrm>
        </p:spPr>
        <p:txBody>
          <a:bodyPr/>
          <a:lstStyle/>
          <a:p>
            <a:r>
              <a:rPr lang="en-GB" dirty="0"/>
              <a:t>No conflict of interest to declare.</a:t>
            </a:r>
          </a:p>
          <a:p>
            <a:endParaRPr lang="en-GB" dirty="0"/>
          </a:p>
          <a:p>
            <a:r>
              <a:rPr lang="en-GB" dirty="0"/>
              <a:t>Our Papillon research project has received funding from the European Union's Horizon 2020 research and innovation programme under the Marie Sklodowska-Curie grant agreement No.857894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697FB-1D4A-4858-BDDA-D3396B1E5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312" y="5321422"/>
            <a:ext cx="314580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47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8" y="34925"/>
            <a:ext cx="7129462" cy="682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8256588" y="6237288"/>
            <a:ext cx="2411412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06.12.05   D 28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2135189" y="4941888"/>
            <a:ext cx="504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800" b="1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1900238" y="49609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b="1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1971675" y="481647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b="1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pic>
        <p:nvPicPr>
          <p:cNvPr id="76807" name="Picture 7" descr="Polyp after 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4365625"/>
            <a:ext cx="19145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E94087-88E6-44D9-859B-C437C52AD2B0}"/>
              </a:ext>
            </a:extLst>
          </p:cNvPr>
          <p:cNvSpPr txBox="1"/>
          <p:nvPr/>
        </p:nvSpPr>
        <p:spPr>
          <a:xfrm>
            <a:off x="128458" y="320040"/>
            <a:ext cx="414179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70C0"/>
                </a:solidFill>
              </a:rPr>
              <a:t>After two fractions</a:t>
            </a:r>
          </a:p>
          <a:p>
            <a:r>
              <a:rPr lang="en-GB" sz="3200" dirty="0">
                <a:solidFill>
                  <a:srgbClr val="002060"/>
                </a:solidFill>
              </a:rPr>
              <a:t>   No residual tumour</a:t>
            </a:r>
          </a:p>
        </p:txBody>
      </p:sp>
    </p:spTree>
    <p:extLst>
      <p:ext uri="{BB962C8B-B14F-4D97-AF65-F5344CB8AC3E}">
        <p14:creationId xmlns:p14="http://schemas.microsoft.com/office/powerpoint/2010/main" val="486009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7B8C530-831C-47EA-9D8E-FC6225439C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228404"/>
              </p:ext>
            </p:extLst>
          </p:nvPr>
        </p:nvGraphicFramePr>
        <p:xfrm>
          <a:off x="577327" y="776447"/>
          <a:ext cx="10766686" cy="6056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crobat Document" r:id="rId3" imgW="6096000" imgH="3429000" progId="AcroExch.Document.DC">
                  <p:embed/>
                </p:oleObj>
              </mc:Choice>
              <mc:Fallback>
                <p:oleObj name="Acrobat Document" r:id="rId3" imgW="6096000" imgH="34290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7327" y="776447"/>
                        <a:ext cx="10766686" cy="6056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87AA95A-1B2D-43E7-979D-6CD7C994BC84}"/>
              </a:ext>
            </a:extLst>
          </p:cNvPr>
          <p:cNvSpPr txBox="1"/>
          <p:nvPr/>
        </p:nvSpPr>
        <p:spPr>
          <a:xfrm>
            <a:off x="679269" y="339634"/>
            <a:ext cx="847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+mj-lt"/>
              </a:rPr>
              <a:t>Treatment position and depth dose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B2E7B3-4518-4FCE-AB76-03F8978FA356}"/>
              </a:ext>
            </a:extLst>
          </p:cNvPr>
          <p:cNvSpPr txBox="1"/>
          <p:nvPr/>
        </p:nvSpPr>
        <p:spPr>
          <a:xfrm>
            <a:off x="3596113" y="6233936"/>
            <a:ext cx="8891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7030A0"/>
                </a:solidFill>
              </a:rPr>
              <a:t>Sun Myint et.al. Int J Rad Oncol Bio Physics 2018;100(3): 565-573 </a:t>
            </a:r>
            <a:endParaRPr lang="en-GB" sz="2400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52364" y="5089237"/>
            <a:ext cx="135774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EQD</a:t>
            </a:r>
            <a:r>
              <a:rPr lang="en-GB" sz="2000" baseline="30000" dirty="0" smtClean="0">
                <a:solidFill>
                  <a:srgbClr val="0070C0"/>
                </a:solidFill>
              </a:rPr>
              <a:t>2</a:t>
            </a:r>
            <a:r>
              <a:rPr lang="en-GB" sz="2000" dirty="0" smtClean="0">
                <a:solidFill>
                  <a:srgbClr val="0070C0"/>
                </a:solidFill>
              </a:rPr>
              <a:t>=   82</a:t>
            </a:r>
          </a:p>
          <a:p>
            <a:r>
              <a:rPr lang="en-GB" sz="2000" dirty="0" smtClean="0">
                <a:solidFill>
                  <a:srgbClr val="0070C0"/>
                </a:solidFill>
              </a:rPr>
              <a:t>BED  = 123</a:t>
            </a:r>
          </a:p>
        </p:txBody>
      </p:sp>
      <p:sp>
        <p:nvSpPr>
          <p:cNvPr id="6" name="Rectangle 5"/>
          <p:cNvSpPr/>
          <p:nvPr/>
        </p:nvSpPr>
        <p:spPr>
          <a:xfrm>
            <a:off x="10760364" y="4074140"/>
            <a:ext cx="1348509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000" dirty="0"/>
              <a:t>EQD2= </a:t>
            </a:r>
            <a:r>
              <a:rPr lang="en-GB" sz="2000" dirty="0" smtClean="0"/>
              <a:t>300</a:t>
            </a:r>
            <a:endParaRPr lang="en-GB" sz="2000" dirty="0"/>
          </a:p>
          <a:p>
            <a:r>
              <a:rPr lang="en-GB" sz="2000" dirty="0"/>
              <a:t>BED  = </a:t>
            </a:r>
            <a:r>
              <a:rPr lang="en-GB" sz="2000" dirty="0" smtClean="0"/>
              <a:t> 360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34329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1B565-0B0F-4CC6-89D9-DAECC078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509" y="61492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When?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4EAAE-3B01-4B46-97F4-887A52C4D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422" y="1441577"/>
            <a:ext cx="11266714" cy="46418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4100" dirty="0">
                <a:solidFill>
                  <a:srgbClr val="0070C0"/>
                </a:solidFill>
              </a:rPr>
              <a:t>1. Early rectal cancer    </a:t>
            </a:r>
            <a:r>
              <a:rPr lang="en-GB" sz="4100" dirty="0" smtClean="0">
                <a:solidFill>
                  <a:srgbClr val="0070C0"/>
                </a:solidFill>
              </a:rPr>
              <a:t> </a:t>
            </a:r>
            <a:r>
              <a:rPr lang="en-GB" sz="3200" dirty="0"/>
              <a:t>cT1/cT2 cN0  &lt;3cm, mobile &amp; exophytic</a:t>
            </a:r>
          </a:p>
          <a:p>
            <a:pPr marL="0" indent="0">
              <a:buNone/>
            </a:pPr>
            <a:r>
              <a:rPr lang="en-GB" sz="3200" dirty="0"/>
              <a:t>                                                 </a:t>
            </a:r>
            <a:r>
              <a:rPr lang="en-GB" sz="3200" dirty="0" smtClean="0"/>
              <a:t>      Start </a:t>
            </a:r>
            <a:r>
              <a:rPr lang="en-GB" sz="3200" dirty="0"/>
              <a:t>with Papillon alone</a:t>
            </a:r>
          </a:p>
          <a:p>
            <a:pPr marL="0" indent="0">
              <a:buNone/>
            </a:pPr>
            <a:r>
              <a:rPr lang="en-GB" sz="3200" dirty="0"/>
              <a:t>                                                </a:t>
            </a:r>
            <a:r>
              <a:rPr lang="en-GB" sz="3200" dirty="0" smtClean="0"/>
              <a:t>       </a:t>
            </a:r>
            <a:r>
              <a:rPr lang="en-GB" sz="3200" dirty="0"/>
              <a:t>+/- EBRT (when necessary)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4100" dirty="0">
                <a:solidFill>
                  <a:srgbClr val="0070C0"/>
                </a:solidFill>
              </a:rPr>
              <a:t>2</a:t>
            </a:r>
            <a:r>
              <a:rPr lang="en-GB" sz="4600" dirty="0">
                <a:solidFill>
                  <a:srgbClr val="0070C0"/>
                </a:solidFill>
              </a:rPr>
              <a:t>. </a:t>
            </a:r>
            <a:r>
              <a:rPr lang="en-GB" sz="4100" dirty="0">
                <a:solidFill>
                  <a:srgbClr val="0070C0"/>
                </a:solidFill>
              </a:rPr>
              <a:t>Post op  </a:t>
            </a:r>
            <a:r>
              <a:rPr lang="en-GB" sz="4100" dirty="0">
                <a:solidFill>
                  <a:srgbClr val="7030A0"/>
                </a:solidFill>
              </a:rPr>
              <a:t>   </a:t>
            </a:r>
            <a:r>
              <a:rPr lang="en-GB" sz="4100" dirty="0"/>
              <a:t>              </a:t>
            </a:r>
            <a:r>
              <a:rPr lang="en-GB" sz="4100" dirty="0" smtClean="0"/>
              <a:t>      </a:t>
            </a:r>
            <a:r>
              <a:rPr lang="en-GB" sz="3200" dirty="0"/>
              <a:t>Following TEMS/TAMIS (pT1 cN0)</a:t>
            </a:r>
          </a:p>
          <a:p>
            <a:pPr marL="0" indent="0">
              <a:buNone/>
            </a:pPr>
            <a:r>
              <a:rPr lang="en-GB" sz="3200" dirty="0"/>
              <a:t>                                                 </a:t>
            </a:r>
            <a:r>
              <a:rPr lang="en-GB" sz="3200" dirty="0" smtClean="0"/>
              <a:t>      </a:t>
            </a:r>
            <a:r>
              <a:rPr lang="en-GB" sz="3200" dirty="0"/>
              <a:t>(R1), (Rx), high risk features LVI(+),G3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4100" dirty="0">
                <a:solidFill>
                  <a:srgbClr val="0070C0"/>
                </a:solidFill>
              </a:rPr>
              <a:t>3. Advanced </a:t>
            </a:r>
            <a:r>
              <a:rPr lang="en-GB" sz="4100" dirty="0" smtClean="0">
                <a:solidFill>
                  <a:srgbClr val="0070C0"/>
                </a:solidFill>
              </a:rPr>
              <a:t>cancer        </a:t>
            </a:r>
            <a:r>
              <a:rPr lang="en-GB" sz="3100" dirty="0" smtClean="0"/>
              <a:t>cT3 cT4 cN1-2 &gt;3cm CRM(+)</a:t>
            </a:r>
          </a:p>
          <a:p>
            <a:pPr marL="0" indent="0">
              <a:buNone/>
            </a:pPr>
            <a:r>
              <a:rPr lang="en-GB" sz="3200" dirty="0" smtClean="0"/>
              <a:t>                                                        Start </a:t>
            </a:r>
            <a:r>
              <a:rPr lang="en-GB" sz="3200" dirty="0"/>
              <a:t>with EBCRT/SCRT- to down size/stage</a:t>
            </a:r>
          </a:p>
          <a:p>
            <a:pPr marL="0" indent="0">
              <a:buNone/>
            </a:pPr>
            <a:r>
              <a:rPr lang="en-GB" sz="3200" dirty="0"/>
              <a:t>                                                  </a:t>
            </a:r>
            <a:r>
              <a:rPr lang="en-GB" sz="3200" dirty="0" smtClean="0"/>
              <a:t>      Select </a:t>
            </a:r>
            <a:r>
              <a:rPr lang="en-GB" sz="3200" dirty="0"/>
              <a:t>responders – CXB boost</a:t>
            </a:r>
          </a:p>
          <a:p>
            <a:pPr marL="0" indent="0">
              <a:buNone/>
            </a:pPr>
            <a:r>
              <a:rPr lang="en-GB" sz="3200" dirty="0"/>
              <a:t>                                                 </a:t>
            </a:r>
            <a:r>
              <a:rPr lang="en-GB" sz="3200" dirty="0" smtClean="0"/>
              <a:t>       </a:t>
            </a:r>
            <a:r>
              <a:rPr lang="en-GB" sz="3200" dirty="0"/>
              <a:t>Not suitable for surgery or refusing (stoma phobic)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5D1CB7-C8F5-40D1-B669-528F4E7E2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2949" y="314933"/>
            <a:ext cx="1943187" cy="1951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C6081D-55F2-4A1B-95CB-40D90F36BBE6}"/>
              </a:ext>
            </a:extLst>
          </p:cNvPr>
          <p:cNvSpPr txBox="1"/>
          <p:nvPr/>
        </p:nvSpPr>
        <p:spPr>
          <a:xfrm>
            <a:off x="5367528" y="6083453"/>
            <a:ext cx="8266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Sun Myint et al. Colorectal Disease 2019; 21: Issue S1 45-52</a:t>
            </a:r>
          </a:p>
          <a:p>
            <a:r>
              <a:rPr lang="it-IT" sz="2000" dirty="0">
                <a:solidFill>
                  <a:srgbClr val="7030A0"/>
                </a:solidFill>
              </a:rPr>
              <a:t>Dhadda et al. Radio &amp; Oncology 2021; 162:195-201</a:t>
            </a:r>
          </a:p>
          <a:p>
            <a:endParaRPr lang="en-GB" sz="2000" dirty="0">
              <a:solidFill>
                <a:srgbClr val="7030A0"/>
              </a:solidFill>
            </a:endParaRPr>
          </a:p>
          <a:p>
            <a:endParaRPr lang="en-GB" sz="2400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85B374-D855-478D-8A07-FAAFCD6E4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949" y="2424613"/>
            <a:ext cx="2001774" cy="200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07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 idx="4294967295"/>
          </p:nvPr>
        </p:nvSpPr>
        <p:spPr>
          <a:xfrm>
            <a:off x="1452562" y="-52387"/>
            <a:ext cx="9069388" cy="1143000"/>
          </a:xfrm>
        </p:spPr>
        <p:txBody>
          <a:bodyPr/>
          <a:lstStyle/>
          <a:p>
            <a:pPr eaLnBrk="1" hangingPunct="1"/>
            <a:r>
              <a:rPr lang="en-GB" altLang="en-US" b="1" dirty="0">
                <a:solidFill>
                  <a:schemeClr val="accent1"/>
                </a:solidFill>
              </a:rPr>
              <a:t>  </a:t>
            </a:r>
            <a:r>
              <a:rPr lang="en-GB" altLang="en-US" sz="4000" b="1" dirty="0">
                <a:solidFill>
                  <a:schemeClr val="accent1"/>
                </a:solidFill>
              </a:rPr>
              <a:t>How we select our patients ?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063751" y="2205038"/>
            <a:ext cx="18716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altLang="en-US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8014" y="1077444"/>
            <a:ext cx="2416175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4943476" y="1700213"/>
            <a:ext cx="30972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altLang="en-US"/>
          </a:p>
        </p:txBody>
      </p: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9" y="1097053"/>
            <a:ext cx="2808287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7824788" y="1700213"/>
            <a:ext cx="16557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altLang="en-US"/>
          </a:p>
        </p:txBody>
      </p:sp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07300" y="1091007"/>
            <a:ext cx="252095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1919288" y="3573463"/>
            <a:ext cx="23749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>
                <a:solidFill>
                  <a:schemeClr val="bg1"/>
                </a:solidFill>
              </a:rPr>
              <a:t>08.11.05  (Day 0)</a:t>
            </a:r>
          </a:p>
          <a:p>
            <a:pPr eaLnBrk="1" hangingPunct="1">
              <a:spcBef>
                <a:spcPct val="50000"/>
              </a:spcBef>
            </a:pPr>
            <a:endParaRPr lang="en-GB" altLang="en-US">
              <a:solidFill>
                <a:schemeClr val="bg1"/>
              </a:solidFill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943475" y="3573463"/>
            <a:ext cx="2592388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>
                <a:solidFill>
                  <a:schemeClr val="bg1"/>
                </a:solidFill>
              </a:rPr>
              <a:t>22.11.05  (D 14)</a:t>
            </a:r>
          </a:p>
          <a:p>
            <a:pPr eaLnBrk="1" hangingPunct="1">
              <a:spcBef>
                <a:spcPct val="50000"/>
              </a:spcBef>
            </a:pPr>
            <a:endParaRPr lang="en-GB" altLang="en-US">
              <a:solidFill>
                <a:schemeClr val="bg1"/>
              </a:solidFill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7967664" y="3573463"/>
            <a:ext cx="1800225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>
                <a:solidFill>
                  <a:schemeClr val="bg1"/>
                </a:solidFill>
              </a:rPr>
              <a:t>06.12.05 (D 28)</a:t>
            </a:r>
          </a:p>
          <a:p>
            <a:pPr eaLnBrk="1" hangingPunct="1">
              <a:spcBef>
                <a:spcPct val="50000"/>
              </a:spcBef>
            </a:pPr>
            <a:endParaRPr lang="en-GB" altLang="en-US">
              <a:solidFill>
                <a:schemeClr val="bg1"/>
              </a:solidFill>
            </a:endParaRP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7896225" y="4724401"/>
            <a:ext cx="2376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altLang="en-US"/>
          </a:p>
        </p:txBody>
      </p:sp>
      <p:sp>
        <p:nvSpPr>
          <p:cNvPr id="35853" name="Text Box 14"/>
          <p:cNvSpPr txBox="1">
            <a:spLocks noChangeArrowheads="1"/>
          </p:cNvSpPr>
          <p:nvPr/>
        </p:nvSpPr>
        <p:spPr bwMode="auto">
          <a:xfrm>
            <a:off x="8040689" y="6467476"/>
            <a:ext cx="20161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>
                <a:solidFill>
                  <a:schemeClr val="bg1"/>
                </a:solidFill>
              </a:rPr>
              <a:t>10.01.06 ( D 62)</a:t>
            </a:r>
          </a:p>
          <a:p>
            <a:pPr eaLnBrk="1" hangingPunct="1">
              <a:spcBef>
                <a:spcPct val="50000"/>
              </a:spcBef>
            </a:pPr>
            <a:endParaRPr lang="en-GB" altLang="en-US">
              <a:solidFill>
                <a:schemeClr val="bg1"/>
              </a:solidFill>
            </a:endParaRPr>
          </a:p>
        </p:txBody>
      </p:sp>
      <p:sp>
        <p:nvSpPr>
          <p:cNvPr id="35854" name="Text Box 15"/>
          <p:cNvSpPr txBox="1">
            <a:spLocks noChangeArrowheads="1"/>
          </p:cNvSpPr>
          <p:nvPr/>
        </p:nvSpPr>
        <p:spPr bwMode="auto">
          <a:xfrm>
            <a:off x="1704100" y="4218741"/>
            <a:ext cx="1012214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sz="2400" dirty="0"/>
              <a:t>Good responders  - No residual  tumour      - Wait &amp; Watch (no surgery)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400" dirty="0"/>
              <a:t>Partial responders - Small residual tumour  - TEMS/Tamis (Keyhole- local)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400" dirty="0"/>
              <a:t>Poor responder     - Residual tumour             -  Need Surgery (TME)</a:t>
            </a:r>
          </a:p>
        </p:txBody>
      </p:sp>
      <p:sp>
        <p:nvSpPr>
          <p:cNvPr id="35855" name="Text Box 16"/>
          <p:cNvSpPr txBox="1">
            <a:spLocks noChangeArrowheads="1"/>
          </p:cNvSpPr>
          <p:nvPr/>
        </p:nvSpPr>
        <p:spPr bwMode="auto">
          <a:xfrm>
            <a:off x="7151506" y="6392190"/>
            <a:ext cx="55800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solidFill>
                  <a:srgbClr val="7030A0"/>
                </a:solidFill>
              </a:rPr>
              <a:t>Sun Myint et al. B J Radiology 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0889" y="3609884"/>
            <a:ext cx="9834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9900"/>
                </a:solidFill>
              </a:rPr>
              <a:t>We tailor </a:t>
            </a:r>
            <a:r>
              <a:rPr lang="en-GB" sz="3200" b="1" dirty="0" smtClean="0">
                <a:solidFill>
                  <a:srgbClr val="009900"/>
                </a:solidFill>
              </a:rPr>
              <a:t>management </a:t>
            </a:r>
            <a:r>
              <a:rPr lang="en-GB" sz="3200" b="1" dirty="0">
                <a:solidFill>
                  <a:srgbClr val="009900"/>
                </a:solidFill>
              </a:rPr>
              <a:t>according to our patient </a:t>
            </a:r>
            <a:r>
              <a:rPr lang="en-GB" sz="3200" b="1" dirty="0" smtClean="0">
                <a:solidFill>
                  <a:srgbClr val="009900"/>
                </a:solidFill>
              </a:rPr>
              <a:t>response</a:t>
            </a:r>
            <a:endParaRPr lang="en-GB" sz="3200" b="1" dirty="0">
              <a:solidFill>
                <a:srgbClr val="0099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A68095-06AC-46F5-87E8-9FA985A17135}"/>
              </a:ext>
            </a:extLst>
          </p:cNvPr>
          <p:cNvSpPr txBox="1"/>
          <p:nvPr/>
        </p:nvSpPr>
        <p:spPr>
          <a:xfrm>
            <a:off x="1878014" y="5859463"/>
            <a:ext cx="1030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No available biological markers at present to predict response </a:t>
            </a:r>
          </a:p>
        </p:txBody>
      </p:sp>
    </p:spTree>
    <p:extLst>
      <p:ext uri="{BB962C8B-B14F-4D97-AF65-F5344CB8AC3E}">
        <p14:creationId xmlns:p14="http://schemas.microsoft.com/office/powerpoint/2010/main" val="1471474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20738" y="99294"/>
            <a:ext cx="8229601" cy="1143000"/>
          </a:xfrm>
        </p:spPr>
        <p:txBody>
          <a:bodyPr>
            <a:normAutofit/>
          </a:bodyPr>
          <a:lstStyle/>
          <a:p>
            <a:r>
              <a:rPr lang="en-GB" altLang="en-US" sz="4000" b="1" dirty="0">
                <a:solidFill>
                  <a:srgbClr val="0070C0"/>
                </a:solidFill>
              </a:rPr>
              <a:t>Side Effects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8074" y="1032029"/>
            <a:ext cx="8734840" cy="477138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endParaRPr lang="en-GB" altLang="en-US" sz="3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3000" b="1" dirty="0">
                <a:solidFill>
                  <a:srgbClr val="7030A0"/>
                </a:solidFill>
              </a:rPr>
              <a:t>Acute</a:t>
            </a:r>
          </a:p>
          <a:p>
            <a:pPr>
              <a:lnSpc>
                <a:spcPct val="90000"/>
              </a:lnSpc>
            </a:pPr>
            <a:r>
              <a:rPr lang="en-GB" altLang="en-US" sz="3000" dirty="0"/>
              <a:t>Radiation ulcer (27%)-heals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altLang="en-US" sz="3000" dirty="0">
                <a:solidFill>
                  <a:srgbClr val="FF0000"/>
                </a:solidFill>
              </a:rPr>
              <a:t>  No biopsy please</a:t>
            </a:r>
          </a:p>
          <a:p>
            <a:pPr>
              <a:lnSpc>
                <a:spcPct val="90000"/>
              </a:lnSpc>
            </a:pPr>
            <a:endParaRPr lang="en-GB" altLang="en-US" dirty="0"/>
          </a:p>
          <a:p>
            <a:pPr marL="0" indent="0">
              <a:buNone/>
            </a:pPr>
            <a:r>
              <a:rPr lang="en-GB" altLang="en-US" b="1" dirty="0">
                <a:solidFill>
                  <a:srgbClr val="7030A0"/>
                </a:solidFill>
              </a:rPr>
              <a:t>Late</a:t>
            </a:r>
          </a:p>
          <a:p>
            <a:pPr>
              <a:lnSpc>
                <a:spcPct val="90000"/>
              </a:lnSpc>
            </a:pPr>
            <a:r>
              <a:rPr lang="en-GB" altLang="en-US" sz="3000" dirty="0"/>
              <a:t>G1/G2 Bleeding-38% (Argon 10%)</a:t>
            </a:r>
          </a:p>
          <a:p>
            <a:pPr>
              <a:lnSpc>
                <a:spcPct val="90000"/>
              </a:lnSpc>
            </a:pPr>
            <a:r>
              <a:rPr lang="en-GB" altLang="en-US" sz="3000" dirty="0"/>
              <a:t>Stenosis 0% (1% in initial cohort)</a:t>
            </a:r>
          </a:p>
          <a:p>
            <a:pPr>
              <a:lnSpc>
                <a:spcPct val="90000"/>
              </a:lnSpc>
            </a:pPr>
            <a:r>
              <a:rPr lang="en-GB" altLang="en-US" sz="3000" dirty="0"/>
              <a:t>Fistula   0% ( 1% in initial cohort)</a:t>
            </a:r>
          </a:p>
          <a:p>
            <a:pPr>
              <a:lnSpc>
                <a:spcPct val="90000"/>
              </a:lnSpc>
            </a:pPr>
            <a:r>
              <a:rPr lang="en-GB" altLang="en-US" sz="3000" dirty="0"/>
              <a:t>No treatment related mortality</a:t>
            </a:r>
          </a:p>
          <a:p>
            <a:pPr>
              <a:lnSpc>
                <a:spcPct val="90000"/>
              </a:lnSpc>
            </a:pPr>
            <a:endParaRPr lang="en-GB" alt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220182" y="5936049"/>
            <a:ext cx="74307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7030A0"/>
                </a:solidFill>
              </a:rPr>
              <a:t>Sun Myint A et al. Colorectal Disease (2013) NCRI Poster</a:t>
            </a:r>
          </a:p>
        </p:txBody>
      </p:sp>
      <p:pic>
        <p:nvPicPr>
          <p:cNvPr id="36869" name="Picture 2" descr="CIMG19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47647" y="80455"/>
            <a:ext cx="1739414" cy="168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" descr="CIMG43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50893" y="2447321"/>
            <a:ext cx="1630363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3" descr="Papillon Sc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82989" y="4591202"/>
            <a:ext cx="226695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245176" y="6351833"/>
            <a:ext cx="7430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NICE – Interventional Procedure Guidance IPG 532 (2015)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87283" y="1814766"/>
            <a:ext cx="304551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altLang="en-US" dirty="0"/>
              <a:t>(usually heals in 6- 12 months)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00494" y="4133835"/>
            <a:ext cx="3179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Papillon scar with telangiectasia</a:t>
            </a:r>
          </a:p>
        </p:txBody>
      </p:sp>
    </p:spTree>
    <p:extLst>
      <p:ext uri="{BB962C8B-B14F-4D97-AF65-F5344CB8AC3E}">
        <p14:creationId xmlns:p14="http://schemas.microsoft.com/office/powerpoint/2010/main" val="529430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EC3F10-4D51-4677-AF0B-C1F483BAD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888" y="367986"/>
            <a:ext cx="1922216" cy="24628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DBF701-8606-4AFD-8BEC-6D46E9201C2B}"/>
              </a:ext>
            </a:extLst>
          </p:cNvPr>
          <p:cNvSpPr txBox="1"/>
          <p:nvPr/>
        </p:nvSpPr>
        <p:spPr>
          <a:xfrm>
            <a:off x="6843684" y="6457890"/>
            <a:ext cx="6044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Hershman et al. Colorectal Disease 2003; 5: 1-6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DCBD22-44E6-4D2D-AF67-19DE5BB9A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77" y="167931"/>
            <a:ext cx="8559526" cy="2103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530C40-7B06-4324-9DE0-A19FDC5003D9}"/>
              </a:ext>
            </a:extLst>
          </p:cNvPr>
          <p:cNvSpPr txBox="1"/>
          <p:nvPr/>
        </p:nvSpPr>
        <p:spPr>
          <a:xfrm>
            <a:off x="539496" y="2079994"/>
            <a:ext cx="875439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1993-2002  First n=100 patients highly selected patients treated for cure</a:t>
            </a:r>
          </a:p>
          <a:p>
            <a:endParaRPr lang="en-GB" sz="2000" dirty="0"/>
          </a:p>
          <a:p>
            <a:r>
              <a:rPr lang="en-GB" sz="2000" dirty="0"/>
              <a:t>Male=55  Female 45     cT1= 53 cT2-29 cT3=6  NA= 5</a:t>
            </a:r>
          </a:p>
          <a:p>
            <a:r>
              <a:rPr lang="en-GB" sz="2000" dirty="0"/>
              <a:t>Age = 73 years ( range 49-91)</a:t>
            </a:r>
          </a:p>
          <a:p>
            <a:r>
              <a:rPr lang="en-GB" sz="2000" dirty="0"/>
              <a:t>Surgery alone = 13</a:t>
            </a:r>
          </a:p>
          <a:p>
            <a:r>
              <a:rPr lang="en-GB" sz="2000" dirty="0"/>
              <a:t>Radiotherapy  Pre op = 33 / Post op= 25 / Radical (no surgery)= 29 patients</a:t>
            </a:r>
          </a:p>
          <a:p>
            <a:r>
              <a:rPr lang="en-GB" sz="2000" dirty="0"/>
              <a:t>Median Follow up= 33months ( 3-120)</a:t>
            </a:r>
          </a:p>
          <a:p>
            <a:endParaRPr lang="en-GB" sz="2000" dirty="0"/>
          </a:p>
          <a:p>
            <a:r>
              <a:rPr lang="en-GB" sz="2000" dirty="0"/>
              <a:t>Overall survival                              =77% (at median 33 months)</a:t>
            </a:r>
          </a:p>
          <a:p>
            <a:r>
              <a:rPr lang="en-GB" sz="2000" dirty="0"/>
              <a:t>Cancer specific survival                = 96%</a:t>
            </a:r>
          </a:p>
          <a:p>
            <a:r>
              <a:rPr lang="en-GB" sz="2000" dirty="0"/>
              <a:t>Colostomy free survival                = 91% </a:t>
            </a:r>
          </a:p>
          <a:p>
            <a:endParaRPr lang="en-GB" sz="2000" dirty="0"/>
          </a:p>
          <a:p>
            <a:r>
              <a:rPr lang="en-GB" sz="2000" dirty="0"/>
              <a:t>Local recurrence                             =</a:t>
            </a:r>
            <a:r>
              <a:rPr lang="en-GB" sz="2400" b="1" dirty="0"/>
              <a:t>10%</a:t>
            </a:r>
            <a:r>
              <a:rPr lang="en-GB" sz="2000" dirty="0"/>
              <a:t> (6/10 had salvage surgery)</a:t>
            </a:r>
          </a:p>
          <a:p>
            <a:r>
              <a:rPr lang="en-GB" sz="2000" dirty="0"/>
              <a:t>Deaths                                              = 16 patients ( only 4 due to cancer)</a:t>
            </a:r>
          </a:p>
        </p:txBody>
      </p:sp>
    </p:spTree>
    <p:extLst>
      <p:ext uri="{BB962C8B-B14F-4D97-AF65-F5344CB8AC3E}">
        <p14:creationId xmlns:p14="http://schemas.microsoft.com/office/powerpoint/2010/main" val="1177367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>
          <a:xfrm>
            <a:off x="1524001" y="0"/>
            <a:ext cx="8964613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en-US" b="1" dirty="0">
                <a:solidFill>
                  <a:schemeClr val="accent1"/>
                </a:solidFill>
              </a:rPr>
              <a:t>Contact  RT in early rectal cancer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>
          <a:xfrm>
            <a:off x="1543049" y="958487"/>
            <a:ext cx="9124950" cy="5516563"/>
          </a:xfrm>
        </p:spPr>
        <p:txBody>
          <a:bodyPr>
            <a:normAutofit lnSpcReduction="10000"/>
          </a:bodyPr>
          <a:lstStyle/>
          <a:p>
            <a:pPr marL="0" indent="0">
              <a:buNone/>
              <a:tabLst>
                <a:tab pos="3238500" algn="ctr"/>
                <a:tab pos="4762500" algn="ctr"/>
                <a:tab pos="6572250" algn="ctr"/>
                <a:tab pos="8858250" algn="ctr"/>
              </a:tabLst>
            </a:pPr>
            <a:r>
              <a:rPr lang="fr-FR" altLang="en-US" sz="2400" b="1" dirty="0">
                <a:solidFill>
                  <a:schemeClr val="bg1"/>
                </a:solidFill>
              </a:rPr>
              <a:t>	</a:t>
            </a:r>
            <a:r>
              <a:rPr lang="fr-FR" altLang="en-US" sz="2400" b="1" dirty="0">
                <a:solidFill>
                  <a:schemeClr val="folHlink"/>
                </a:solidFill>
              </a:rPr>
              <a:t>Country	No 	                   LC                Survival </a:t>
            </a:r>
            <a:endParaRPr lang="fr-FR" altLang="en-US" b="1" dirty="0"/>
          </a:p>
          <a:p>
            <a:pPr marL="0" indent="0">
              <a:buNone/>
              <a:tabLst>
                <a:tab pos="3238500" algn="ctr"/>
                <a:tab pos="4762500" algn="ctr"/>
                <a:tab pos="6572250" algn="ctr"/>
                <a:tab pos="8858250" algn="ctr"/>
              </a:tabLst>
            </a:pPr>
            <a:endParaRPr lang="fr-FR" altLang="en-US" b="1" dirty="0"/>
          </a:p>
          <a:p>
            <a:pPr marL="0" indent="0">
              <a:buNone/>
              <a:tabLst>
                <a:tab pos="3238500" algn="ctr"/>
                <a:tab pos="4762500" algn="ctr"/>
                <a:tab pos="6572250" algn="ctr"/>
                <a:tab pos="8858250" algn="ctr"/>
              </a:tabLst>
            </a:pPr>
            <a:r>
              <a:rPr lang="fr-FR" altLang="en-US" b="1" dirty="0"/>
              <a:t>PAPILLON                    F               312              91%              85%</a:t>
            </a:r>
          </a:p>
          <a:p>
            <a:pPr marL="0" indent="0">
              <a:buNone/>
              <a:tabLst>
                <a:tab pos="3238500" algn="ctr"/>
                <a:tab pos="4762500" algn="ctr"/>
                <a:tab pos="6572250" algn="ctr"/>
                <a:tab pos="8858250" algn="ctr"/>
              </a:tabLst>
            </a:pPr>
            <a:r>
              <a:rPr lang="fr-FR" altLang="en-US" b="1" dirty="0"/>
              <a:t>GERARD                       F               106              87%             78%</a:t>
            </a:r>
          </a:p>
          <a:p>
            <a:pPr marL="0" indent="0">
              <a:buNone/>
              <a:tabLst>
                <a:tab pos="3238500" algn="ctr"/>
                <a:tab pos="4762500" algn="ctr"/>
                <a:tab pos="6572250" algn="ctr"/>
                <a:tab pos="8858250" algn="ctr"/>
              </a:tabLst>
            </a:pPr>
            <a:r>
              <a:rPr lang="fr-FR" altLang="en-US" b="1" dirty="0"/>
              <a:t>MAINGON                   F                15               81%              67%</a:t>
            </a:r>
          </a:p>
          <a:p>
            <a:pPr marL="0" indent="0">
              <a:buNone/>
              <a:tabLst>
                <a:tab pos="3238500" algn="ctr"/>
                <a:tab pos="4762500" algn="ctr"/>
                <a:tab pos="6572250" algn="ctr"/>
                <a:tab pos="8858250" algn="ctr"/>
              </a:tabLst>
            </a:pPr>
            <a:r>
              <a:rPr lang="fr-FR" altLang="en-US" b="1" dirty="0"/>
              <a:t>SISCHY                       USA            227              95%              92%</a:t>
            </a:r>
          </a:p>
          <a:p>
            <a:pPr marL="0" indent="0">
              <a:buNone/>
              <a:tabLst>
                <a:tab pos="3238500" algn="ctr"/>
                <a:tab pos="4762500" algn="ctr"/>
                <a:tab pos="6572250" algn="ctr"/>
                <a:tab pos="8858250" algn="ctr"/>
              </a:tabLst>
            </a:pPr>
            <a:r>
              <a:rPr lang="fr-FR" altLang="en-US" b="1" dirty="0"/>
              <a:t>DE GARAC	Canada	55	               84%              87%</a:t>
            </a:r>
          </a:p>
          <a:p>
            <a:pPr marL="0" indent="0">
              <a:buNone/>
              <a:tabLst>
                <a:tab pos="3238500" algn="ctr"/>
                <a:tab pos="4762500" algn="ctr"/>
                <a:tab pos="6572250" algn="ctr"/>
                <a:tab pos="8858250" algn="ctr"/>
              </a:tabLst>
            </a:pPr>
            <a:r>
              <a:rPr lang="fr-FR" altLang="en-US" b="1" dirty="0"/>
              <a:t>MYERSON                  USA          199               80%              86%</a:t>
            </a:r>
          </a:p>
          <a:p>
            <a:pPr marL="0" indent="0">
              <a:buNone/>
              <a:tabLst>
                <a:tab pos="3238500" algn="ctr"/>
                <a:tab pos="4762500" algn="ctr"/>
                <a:tab pos="6572250" algn="ctr"/>
                <a:tab pos="8858250" algn="ctr"/>
              </a:tabLst>
            </a:pPr>
            <a:r>
              <a:rPr lang="fr-FR" altLang="en-US" b="1" dirty="0"/>
              <a:t>MENDENHALL	USA	34	               85%              90%</a:t>
            </a:r>
          </a:p>
          <a:p>
            <a:pPr marL="0" indent="0">
              <a:buNone/>
              <a:tabLst>
                <a:tab pos="3238500" algn="ctr"/>
                <a:tab pos="4762500" algn="ctr"/>
                <a:tab pos="6572250" algn="ctr"/>
                <a:tab pos="8858250" algn="ctr"/>
              </a:tabLst>
            </a:pPr>
            <a:r>
              <a:rPr lang="fr-FR" altLang="en-US" b="1" dirty="0"/>
              <a:t>SCHILD 	USA	20	               90%              76%</a:t>
            </a:r>
          </a:p>
          <a:p>
            <a:pPr marL="0" indent="0">
              <a:buNone/>
              <a:tabLst>
                <a:tab pos="3238500" algn="ctr"/>
                <a:tab pos="4762500" algn="ctr"/>
                <a:tab pos="6572250" algn="ctr"/>
                <a:tab pos="8858250" algn="ctr"/>
              </a:tabLst>
            </a:pPr>
            <a:r>
              <a:rPr lang="fr-FR" altLang="en-US" b="1" dirty="0">
                <a:solidFill>
                  <a:srgbClr val="FF0000"/>
                </a:solidFill>
              </a:rPr>
              <a:t>SUN MYINT                 UK            220              89%              75%	</a:t>
            </a:r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1434307" y="143256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5504688" y="6244217"/>
            <a:ext cx="74981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GB" altLang="en-US" sz="2000" dirty="0">
                <a:solidFill>
                  <a:schemeClr val="folHlink"/>
                </a:solidFill>
                <a:latin typeface="Arial" panose="020B0604020202020204" pitchFamily="34" charset="0"/>
              </a:rPr>
              <a:t>Sun Myint et al Clinical Oncology (2007);19:9</a:t>
            </a:r>
          </a:p>
        </p:txBody>
      </p:sp>
    </p:spTree>
    <p:extLst>
      <p:ext uri="{BB962C8B-B14F-4D97-AF65-F5344CB8AC3E}">
        <p14:creationId xmlns:p14="http://schemas.microsoft.com/office/powerpoint/2010/main" val="4115814972"/>
      </p:ext>
    </p:extLst>
  </p:cSld>
  <p:clrMapOvr>
    <a:masterClrMapping/>
  </p:clrMapOvr>
  <p:transition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56980" y="709620"/>
            <a:ext cx="3407434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  Rectal cancer (1993-2007) </a:t>
            </a:r>
          </a:p>
          <a:p>
            <a:r>
              <a:rPr lang="en-GB" dirty="0"/>
              <a:t>       EBRT +CXB +/- TEMS</a:t>
            </a:r>
          </a:p>
          <a:p>
            <a:r>
              <a:rPr lang="en-GB" dirty="0"/>
              <a:t>                  n=220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1923" y="1909949"/>
            <a:ext cx="40975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Assessment  6-8 weeks (12-14wks)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85050" y="2725786"/>
            <a:ext cx="3174521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Complete clinical response</a:t>
            </a:r>
          </a:p>
          <a:p>
            <a:r>
              <a:rPr lang="en-GB" b="1" dirty="0"/>
              <a:t>            196/220 ( 89%)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6583392" y="2725786"/>
            <a:ext cx="256204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prstClr val="black"/>
                </a:solidFill>
              </a:rPr>
              <a:t>In complete response</a:t>
            </a:r>
          </a:p>
          <a:p>
            <a:pPr lvl="0"/>
            <a:r>
              <a:rPr lang="en-GB" dirty="0">
                <a:solidFill>
                  <a:prstClr val="black"/>
                </a:solidFill>
              </a:rPr>
              <a:t>        24/220 ( 11%)          </a:t>
            </a:r>
          </a:p>
        </p:txBody>
      </p:sp>
      <p:cxnSp>
        <p:nvCxnSpPr>
          <p:cNvPr id="8" name="Straight Connector 7"/>
          <p:cNvCxnSpPr>
            <a:stCxn id="4" idx="2"/>
            <a:endCxn id="5" idx="0"/>
          </p:cNvCxnSpPr>
          <p:nvPr/>
        </p:nvCxnSpPr>
        <p:spPr>
          <a:xfrm flipH="1">
            <a:off x="4172311" y="2279281"/>
            <a:ext cx="1988387" cy="446504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4" idx="2"/>
            <a:endCxn id="6" idx="0"/>
          </p:cNvCxnSpPr>
          <p:nvPr/>
        </p:nvCxnSpPr>
        <p:spPr>
          <a:xfrm>
            <a:off x="6160698" y="2279281"/>
            <a:ext cx="1703717" cy="446504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3" idx="2"/>
            <a:endCxn id="4" idx="0"/>
          </p:cNvCxnSpPr>
          <p:nvPr/>
        </p:nvCxnSpPr>
        <p:spPr>
          <a:xfrm>
            <a:off x="6160697" y="1632951"/>
            <a:ext cx="0" cy="276999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94936" y="3721100"/>
            <a:ext cx="1966823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Sustained cCR</a:t>
            </a:r>
          </a:p>
          <a:p>
            <a:r>
              <a:rPr lang="en-GB" dirty="0"/>
              <a:t>176/ 196 ( 90%)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4646" y="3775930"/>
            <a:ext cx="1949571" cy="67710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Local regrowth</a:t>
            </a:r>
          </a:p>
          <a:p>
            <a:r>
              <a:rPr lang="en-GB" b="1" dirty="0">
                <a:solidFill>
                  <a:schemeClr val="bg1"/>
                </a:solidFill>
              </a:rPr>
              <a:t>   20/196( </a:t>
            </a:r>
            <a:r>
              <a:rPr lang="en-GB" sz="2000" b="1" dirty="0" smtClean="0">
                <a:solidFill>
                  <a:srgbClr val="FFFF00"/>
                </a:solidFill>
              </a:rPr>
              <a:t>10%</a:t>
            </a:r>
            <a:r>
              <a:rPr lang="en-GB" b="1" dirty="0" smtClean="0">
                <a:solidFill>
                  <a:schemeClr val="bg1"/>
                </a:solidFill>
              </a:rPr>
              <a:t>)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852" y="4826074"/>
            <a:ext cx="181154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Distant relapse</a:t>
            </a:r>
          </a:p>
          <a:p>
            <a:r>
              <a:rPr lang="en-GB" dirty="0"/>
              <a:t>    7/196 ( 3.5%)</a:t>
            </a:r>
          </a:p>
        </p:txBody>
      </p:sp>
      <p:cxnSp>
        <p:nvCxnSpPr>
          <p:cNvPr id="13" name="Straight Connector 12"/>
          <p:cNvCxnSpPr>
            <a:stCxn id="5" idx="2"/>
            <a:endCxn id="2" idx="0"/>
          </p:cNvCxnSpPr>
          <p:nvPr/>
        </p:nvCxnSpPr>
        <p:spPr>
          <a:xfrm flipH="1">
            <a:off x="2878348" y="3372117"/>
            <a:ext cx="1293963" cy="348983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5" idx="2"/>
            <a:endCxn id="7" idx="0"/>
          </p:cNvCxnSpPr>
          <p:nvPr/>
        </p:nvCxnSpPr>
        <p:spPr>
          <a:xfrm>
            <a:off x="4172311" y="3372117"/>
            <a:ext cx="1117121" cy="403813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218263" y="4422261"/>
            <a:ext cx="2784175" cy="40381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088037" y="4826074"/>
            <a:ext cx="1725283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prstClr val="black"/>
                </a:solidFill>
              </a:rPr>
              <a:t>    Local only</a:t>
            </a:r>
          </a:p>
          <a:p>
            <a:pPr lvl="0"/>
            <a:r>
              <a:rPr lang="en-GB" dirty="0">
                <a:solidFill>
                  <a:prstClr val="black"/>
                </a:solidFill>
              </a:rPr>
              <a:t>11/196( 5.5%)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838865" y="4826074"/>
            <a:ext cx="2475781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prstClr val="black"/>
                </a:solidFill>
              </a:rPr>
              <a:t>Local +Distant relapse</a:t>
            </a:r>
          </a:p>
          <a:p>
            <a:pPr lvl="0"/>
            <a:r>
              <a:rPr lang="en-GB" dirty="0">
                <a:solidFill>
                  <a:prstClr val="black"/>
                </a:solidFill>
              </a:rPr>
              <a:t>    2/196 ( 1%)</a:t>
            </a:r>
            <a:endParaRPr lang="en-GB" dirty="0"/>
          </a:p>
        </p:txBody>
      </p:sp>
      <p:cxnSp>
        <p:nvCxnSpPr>
          <p:cNvPr id="30" name="Straight Connector 29"/>
          <p:cNvCxnSpPr>
            <a:endCxn id="20" idx="0"/>
          </p:cNvCxnSpPr>
          <p:nvPr/>
        </p:nvCxnSpPr>
        <p:spPr>
          <a:xfrm flipH="1">
            <a:off x="3076755" y="4422261"/>
            <a:ext cx="2089748" cy="403813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7" idx="2"/>
            <a:endCxn id="9" idx="0"/>
          </p:cNvCxnSpPr>
          <p:nvPr/>
        </p:nvCxnSpPr>
        <p:spPr>
          <a:xfrm>
            <a:off x="5289432" y="4453038"/>
            <a:ext cx="333194" cy="373036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078748" y="5673254"/>
            <a:ext cx="1785667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Surgery(DSS)</a:t>
            </a:r>
          </a:p>
          <a:p>
            <a:r>
              <a:rPr lang="en-GB" dirty="0"/>
              <a:t>    7/11 (64%)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502769" y="5671626"/>
            <a:ext cx="19840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CXB retreatment</a:t>
            </a:r>
          </a:p>
          <a:p>
            <a:r>
              <a:rPr lang="en-GB" dirty="0"/>
              <a:t>     2/11 (18%)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172311" y="5683509"/>
            <a:ext cx="135434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Palliative</a:t>
            </a:r>
          </a:p>
          <a:p>
            <a:r>
              <a:rPr lang="en-GB" dirty="0"/>
              <a:t>2/11 (18%)</a:t>
            </a:r>
          </a:p>
        </p:txBody>
      </p:sp>
      <p:cxnSp>
        <p:nvCxnSpPr>
          <p:cNvPr id="37" name="Straight Connector 36"/>
          <p:cNvCxnSpPr>
            <a:stCxn id="11" idx="2"/>
            <a:endCxn id="35" idx="0"/>
          </p:cNvCxnSpPr>
          <p:nvPr/>
        </p:nvCxnSpPr>
        <p:spPr>
          <a:xfrm flipH="1">
            <a:off x="4849484" y="5472404"/>
            <a:ext cx="3101194" cy="211104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1" idx="2"/>
            <a:endCxn id="34" idx="0"/>
          </p:cNvCxnSpPr>
          <p:nvPr/>
        </p:nvCxnSpPr>
        <p:spPr>
          <a:xfrm>
            <a:off x="7950679" y="5472405"/>
            <a:ext cx="1544129" cy="199221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1" idx="2"/>
            <a:endCxn id="33" idx="0"/>
          </p:cNvCxnSpPr>
          <p:nvPr/>
        </p:nvCxnSpPr>
        <p:spPr>
          <a:xfrm flipH="1">
            <a:off x="6971582" y="5472405"/>
            <a:ext cx="979097" cy="200849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717104" y="3767304"/>
            <a:ext cx="191506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 Surgery (ISS)</a:t>
            </a:r>
          </a:p>
          <a:p>
            <a:r>
              <a:rPr lang="en-GB" dirty="0"/>
              <a:t>  21/24 (87.5%)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16838" y="3775930"/>
            <a:ext cx="164764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   Palliative</a:t>
            </a:r>
          </a:p>
          <a:p>
            <a:r>
              <a:rPr lang="en-GB" dirty="0"/>
              <a:t>  3/24 (12.5%)</a:t>
            </a:r>
          </a:p>
        </p:txBody>
      </p:sp>
      <p:cxnSp>
        <p:nvCxnSpPr>
          <p:cNvPr id="46" name="Straight Connector 45"/>
          <p:cNvCxnSpPr>
            <a:endCxn id="43" idx="0"/>
          </p:cNvCxnSpPr>
          <p:nvPr/>
        </p:nvCxnSpPr>
        <p:spPr>
          <a:xfrm flipH="1">
            <a:off x="7674634" y="3372117"/>
            <a:ext cx="327804" cy="395187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44" idx="0"/>
          </p:cNvCxnSpPr>
          <p:nvPr/>
        </p:nvCxnSpPr>
        <p:spPr>
          <a:xfrm>
            <a:off x="8002437" y="3372117"/>
            <a:ext cx="1738224" cy="403813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95862" y="55586"/>
            <a:ext cx="7522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</a:rPr>
              <a:t>Care pathway for patients (1993-2007)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683372" y="6387726"/>
            <a:ext cx="650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Hershman, Sun Myint Clinical Oncology 2007; 19:720-723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6638" y="1269166"/>
            <a:ext cx="3550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n=220</a:t>
            </a:r>
          </a:p>
          <a:p>
            <a:r>
              <a:rPr lang="en-GB" sz="2000" dirty="0">
                <a:solidFill>
                  <a:srgbClr val="0070C0"/>
                </a:solidFill>
              </a:rPr>
              <a:t>Multi modality EBRT+CXB+TEMS</a:t>
            </a:r>
          </a:p>
          <a:p>
            <a:r>
              <a:rPr lang="en-GB" sz="2000" dirty="0">
                <a:solidFill>
                  <a:srgbClr val="0070C0"/>
                </a:solidFill>
              </a:rPr>
              <a:t>Surgery alone 22 pts excluded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2370" y="3116607"/>
            <a:ext cx="1621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cCR 89%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1531" y="4349905"/>
            <a:ext cx="2979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Sustained cCR 80%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94478E-E339-4FE9-8FD2-440BCECE4BCE}"/>
              </a:ext>
            </a:extLst>
          </p:cNvPr>
          <p:cNvSpPr txBox="1"/>
          <p:nvPr/>
        </p:nvSpPr>
        <p:spPr>
          <a:xfrm>
            <a:off x="9164788" y="1071801"/>
            <a:ext cx="2877025" cy="14773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Draw backs</a:t>
            </a:r>
          </a:p>
          <a:p>
            <a:r>
              <a:rPr lang="en-GB" dirty="0"/>
              <a:t>Not MRI stage</a:t>
            </a:r>
          </a:p>
          <a:p>
            <a:r>
              <a:rPr lang="en-GB" dirty="0"/>
              <a:t>No stage or size information</a:t>
            </a:r>
          </a:p>
          <a:p>
            <a:r>
              <a:rPr lang="en-GB" dirty="0"/>
              <a:t>No endoscopic pictures</a:t>
            </a:r>
          </a:p>
          <a:p>
            <a:r>
              <a:rPr lang="en-GB" dirty="0"/>
              <a:t>No MDT before 2000</a:t>
            </a:r>
          </a:p>
        </p:txBody>
      </p:sp>
    </p:spTree>
    <p:extLst>
      <p:ext uri="{BB962C8B-B14F-4D97-AF65-F5344CB8AC3E}">
        <p14:creationId xmlns:p14="http://schemas.microsoft.com/office/powerpoint/2010/main" val="3038966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e 1"/>
          <p:cNvGrpSpPr>
            <a:grpSpLocks/>
          </p:cNvGrpSpPr>
          <p:nvPr/>
        </p:nvGrpSpPr>
        <p:grpSpPr bwMode="auto">
          <a:xfrm>
            <a:off x="1976846" y="783771"/>
            <a:ext cx="6415822" cy="4434479"/>
            <a:chOff x="4279404" y="2492896"/>
            <a:chExt cx="5400600" cy="3938292"/>
          </a:xfrm>
        </p:grpSpPr>
        <p:pic>
          <p:nvPicPr>
            <p:cNvPr id="5734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4279404" y="3215594"/>
              <a:ext cx="5400600" cy="3215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34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025"/>
            <a:stretch>
              <a:fillRect/>
            </a:stretch>
          </p:blipFill>
          <p:spPr bwMode="auto">
            <a:xfrm>
              <a:off x="4279404" y="2492896"/>
              <a:ext cx="5400600" cy="770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2273809" y="5218250"/>
            <a:ext cx="8078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Safety and efficacy of Papillon is acceptable for patients not suitable for surgery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99960" y="6295469"/>
            <a:ext cx="3794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</a:rPr>
              <a:t>IPG 532 NICE (2015)</a:t>
            </a:r>
          </a:p>
        </p:txBody>
      </p:sp>
    </p:spTree>
    <p:extLst>
      <p:ext uri="{BB962C8B-B14F-4D97-AF65-F5344CB8AC3E}">
        <p14:creationId xmlns:p14="http://schemas.microsoft.com/office/powerpoint/2010/main" val="2901356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57B70D-1001-484A-BA70-CC72E121C4B3}"/>
              </a:ext>
            </a:extLst>
          </p:cNvPr>
          <p:cNvSpPr txBox="1"/>
          <p:nvPr/>
        </p:nvSpPr>
        <p:spPr>
          <a:xfrm>
            <a:off x="5631523" y="6096000"/>
            <a:ext cx="622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</a:rPr>
              <a:t>Sun Myint et al. BJR 2017; 90: 108020170175.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0C1241-41FA-4969-9F2E-B27B61069B1B}"/>
              </a:ext>
            </a:extLst>
          </p:cNvPr>
          <p:cNvSpPr txBox="1"/>
          <p:nvPr/>
        </p:nvSpPr>
        <p:spPr>
          <a:xfrm>
            <a:off x="1184365" y="3179868"/>
            <a:ext cx="79073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2003-2012</a:t>
            </a:r>
          </a:p>
          <a:p>
            <a:r>
              <a:rPr lang="en-GB" sz="2400" dirty="0"/>
              <a:t>n=200 </a:t>
            </a:r>
          </a:p>
          <a:p>
            <a:r>
              <a:rPr lang="en-GB" sz="2400" dirty="0"/>
              <a:t>CXB alone 17 (8,5%) All had EBCRT or SCRT + CXB</a:t>
            </a:r>
          </a:p>
          <a:p>
            <a:endParaRPr lang="en-GB" sz="2400" dirty="0"/>
          </a:p>
          <a:p>
            <a:r>
              <a:rPr lang="en-GB" sz="3200" dirty="0">
                <a:solidFill>
                  <a:srgbClr val="FF0000"/>
                </a:solidFill>
              </a:rPr>
              <a:t>cCR =  72%  (144/200)</a:t>
            </a:r>
          </a:p>
          <a:p>
            <a:r>
              <a:rPr lang="en-GB" sz="2400" b="1" dirty="0"/>
              <a:t>Local regrowth = 11%  (16/144)</a:t>
            </a:r>
          </a:p>
          <a:p>
            <a:r>
              <a:rPr lang="en-GB" sz="2400" dirty="0"/>
              <a:t>Maintained cCR = 86% (124/144)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DFDDA3-9324-4523-A83E-3D71BDEAC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661" y="300335"/>
            <a:ext cx="2251808" cy="17642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C9020B-435D-4D48-8000-837CAC525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056" y="300335"/>
            <a:ext cx="6585191" cy="3470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DFC042-80DF-415C-AF48-0E1A9D12B073}"/>
              </a:ext>
            </a:extLst>
          </p:cNvPr>
          <p:cNvSpPr txBox="1"/>
          <p:nvPr/>
        </p:nvSpPr>
        <p:spPr>
          <a:xfrm>
            <a:off x="8229600" y="4416552"/>
            <a:ext cx="303580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Advantages</a:t>
            </a:r>
          </a:p>
          <a:p>
            <a:r>
              <a:rPr lang="en-GB" dirty="0"/>
              <a:t>Independent review of data</a:t>
            </a:r>
          </a:p>
          <a:p>
            <a:r>
              <a:rPr lang="en-GB" dirty="0"/>
              <a:t>Proper staging with MRI</a:t>
            </a:r>
          </a:p>
          <a:p>
            <a:r>
              <a:rPr lang="en-GB" dirty="0"/>
              <a:t>Size and height information</a:t>
            </a:r>
          </a:p>
          <a:p>
            <a:r>
              <a:rPr lang="en-GB" dirty="0"/>
              <a:t>All discussed at MDTs</a:t>
            </a:r>
          </a:p>
        </p:txBody>
      </p:sp>
    </p:spTree>
    <p:extLst>
      <p:ext uri="{BB962C8B-B14F-4D97-AF65-F5344CB8AC3E}">
        <p14:creationId xmlns:p14="http://schemas.microsoft.com/office/powerpoint/2010/main" val="176938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2438400" y="-380297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b="1" dirty="0">
                <a:solidFill>
                  <a:srgbClr val="002060"/>
                </a:solidFill>
              </a:rPr>
              <a:t>  </a:t>
            </a:r>
            <a:r>
              <a:rPr lang="en-GB" dirty="0">
                <a:solidFill>
                  <a:srgbClr val="FF0000"/>
                </a:solidFill>
              </a:rPr>
              <a:t/>
            </a:r>
            <a:br>
              <a:rPr lang="en-GB" dirty="0">
                <a:solidFill>
                  <a:srgbClr val="FF0000"/>
                </a:solidFill>
              </a:rPr>
            </a:br>
            <a:endParaRPr lang="en-GB" altLang="en-US" b="1" dirty="0">
              <a:solidFill>
                <a:srgbClr val="002060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type="body" sz="half" idx="1"/>
          </p:nvPr>
        </p:nvSpPr>
        <p:spPr>
          <a:xfrm>
            <a:off x="1774827" y="1359441"/>
            <a:ext cx="2663826" cy="3437986"/>
          </a:xfrm>
          <a:solidFill>
            <a:schemeClr val="accent1"/>
          </a:solidFill>
        </p:spPr>
        <p:txBody>
          <a:bodyPr/>
          <a:lstStyle/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>
                <a:solidFill>
                  <a:schemeClr val="bg1"/>
                </a:solidFill>
              </a:rPr>
              <a:t>T1 /T2 /T3a</a:t>
            </a:r>
          </a:p>
          <a:p>
            <a:pPr eaLnBrk="1" hangingPunct="1"/>
            <a:r>
              <a:rPr lang="en-GB" altLang="en-US" dirty="0">
                <a:solidFill>
                  <a:schemeClr val="bg1"/>
                </a:solidFill>
              </a:rPr>
              <a:t>N0 /M0 </a:t>
            </a:r>
          </a:p>
          <a:p>
            <a:pPr eaLnBrk="1" hangingPunct="1"/>
            <a:r>
              <a:rPr lang="en-GB" altLang="en-US" dirty="0">
                <a:solidFill>
                  <a:schemeClr val="bg1"/>
                </a:solidFill>
              </a:rPr>
              <a:t>&lt;3cm</a:t>
            </a:r>
          </a:p>
          <a:p>
            <a:pPr eaLnBrk="1" hangingPunct="1"/>
            <a:r>
              <a:rPr lang="en-GB" altLang="en-US" dirty="0">
                <a:solidFill>
                  <a:schemeClr val="bg1"/>
                </a:solidFill>
              </a:rPr>
              <a:t>Mobile polyp</a:t>
            </a:r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</p:txBody>
      </p:sp>
      <p:sp>
        <p:nvSpPr>
          <p:cNvPr id="11268" name="Rectangle 4"/>
          <p:cNvSpPr>
            <a:spLocks noGrp="1"/>
          </p:cNvSpPr>
          <p:nvPr>
            <p:ph type="body" sz="half" idx="2"/>
          </p:nvPr>
        </p:nvSpPr>
        <p:spPr>
          <a:xfrm>
            <a:off x="4722017" y="1351071"/>
            <a:ext cx="2453481" cy="3886092"/>
          </a:xfrm>
          <a:solidFill>
            <a:schemeClr val="accent1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GB" altLang="en-US" dirty="0"/>
          </a:p>
          <a:p>
            <a:pPr eaLnBrk="1" hangingPunct="1">
              <a:buFont typeface="Arial" pitchFamily="34" charset="0"/>
              <a:buNone/>
            </a:pPr>
            <a:endParaRPr lang="en-GB" altLang="en-US" dirty="0"/>
          </a:p>
          <a:p>
            <a:pPr eaLnBrk="1" hangingPunct="1"/>
            <a:r>
              <a:rPr lang="en-GB" altLang="en-US" dirty="0">
                <a:solidFill>
                  <a:schemeClr val="bg1"/>
                </a:solidFill>
              </a:rPr>
              <a:t>T3b &lt;5mm </a:t>
            </a:r>
          </a:p>
          <a:p>
            <a:pPr eaLnBrk="1" hangingPunct="1"/>
            <a:r>
              <a:rPr lang="en-GB" altLang="en-US" dirty="0">
                <a:solidFill>
                  <a:schemeClr val="bg1"/>
                </a:solidFill>
              </a:rPr>
              <a:t>N1 /M0</a:t>
            </a:r>
          </a:p>
          <a:p>
            <a:pPr eaLnBrk="1" hangingPunct="1"/>
            <a:r>
              <a:rPr lang="en-GB" altLang="en-US" dirty="0">
                <a:solidFill>
                  <a:schemeClr val="bg1"/>
                </a:solidFill>
              </a:rPr>
              <a:t>&gt;3cm</a:t>
            </a:r>
          </a:p>
          <a:p>
            <a:pPr eaLnBrk="1" hangingPunct="1"/>
            <a:r>
              <a:rPr lang="en-GB" altLang="en-US" dirty="0">
                <a:solidFill>
                  <a:schemeClr val="bg1"/>
                </a:solidFill>
              </a:rPr>
              <a:t>CRM(-) </a:t>
            </a:r>
            <a:r>
              <a:rPr lang="en-GB" altLang="en-US" dirty="0" err="1">
                <a:solidFill>
                  <a:schemeClr val="bg1"/>
                </a:solidFill>
              </a:rPr>
              <a:t>ive</a:t>
            </a: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955800" y="1483520"/>
            <a:ext cx="2303462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sz="3200" b="1" dirty="0">
                <a:solidFill>
                  <a:srgbClr val="33CC33"/>
                </a:solidFill>
              </a:rPr>
              <a:t>The Good</a:t>
            </a:r>
            <a:r>
              <a:rPr lang="en-GB" altLang="en-US" sz="3200" b="1" dirty="0">
                <a:solidFill>
                  <a:schemeClr val="folHlink"/>
                </a:solidFill>
              </a:rPr>
              <a:t> 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943475" y="1557338"/>
            <a:ext cx="1930400" cy="5889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sz="3200" b="1" dirty="0">
                <a:solidFill>
                  <a:schemeClr val="accent2">
                    <a:lumMod val="75000"/>
                  </a:schemeClr>
                </a:solidFill>
              </a:rPr>
              <a:t>The Bad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7661261" y="1376871"/>
            <a:ext cx="2592389" cy="384099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GB" altLang="en-US" sz="28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en-GB" altLang="en-US" sz="28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GB" altLang="en-US" sz="2800" dirty="0">
                <a:solidFill>
                  <a:schemeClr val="bg1"/>
                </a:solidFill>
                <a:latin typeface="Calibri" pitchFamily="34" charset="0"/>
              </a:rPr>
              <a:t>T3c + /T4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GB" altLang="en-US" sz="2800" dirty="0">
                <a:solidFill>
                  <a:schemeClr val="bg1"/>
                </a:solidFill>
                <a:latin typeface="Calibri" pitchFamily="34" charset="0"/>
              </a:rPr>
              <a:t>N2 /M0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GB" altLang="en-US" sz="2800" dirty="0">
                <a:solidFill>
                  <a:schemeClr val="bg1"/>
                </a:solidFill>
                <a:latin typeface="Calibri" pitchFamily="34" charset="0"/>
              </a:rPr>
              <a:t>&gt;3cm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GB" altLang="en-US" sz="2800" dirty="0">
                <a:solidFill>
                  <a:schemeClr val="bg1"/>
                </a:solidFill>
                <a:latin typeface="Calibri" pitchFamily="34" charset="0"/>
              </a:rPr>
              <a:t>CRM (+) </a:t>
            </a:r>
            <a:r>
              <a:rPr lang="en-GB" altLang="en-US" sz="2800" dirty="0" err="1">
                <a:solidFill>
                  <a:schemeClr val="bg1"/>
                </a:solidFill>
                <a:latin typeface="Calibri" pitchFamily="34" charset="0"/>
              </a:rPr>
              <a:t>ive</a:t>
            </a:r>
            <a:endParaRPr lang="en-GB" altLang="en-US" sz="2800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GB" altLang="en-US" sz="28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GB" altLang="en-US" sz="2800" dirty="0">
                <a:latin typeface="Calibri" pitchFamily="34" charset="0"/>
              </a:rPr>
              <a:t> 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7896225" y="1556921"/>
            <a:ext cx="1944688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sz="3200" b="1" dirty="0">
                <a:solidFill>
                  <a:srgbClr val="FF0000"/>
                </a:solidFill>
              </a:rPr>
              <a:t>The Ugly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2135188" y="5013326"/>
            <a:ext cx="165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altLang="en-US"/>
          </a:p>
        </p:txBody>
      </p:sp>
      <p:pic>
        <p:nvPicPr>
          <p:cNvPr id="11274" name="Picture 10" descr="CIMG18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7976" y="4472956"/>
            <a:ext cx="2663827" cy="167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4727575" y="4797426"/>
            <a:ext cx="252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altLang="en-US"/>
          </a:p>
        </p:txBody>
      </p:sp>
      <p:pic>
        <p:nvPicPr>
          <p:cNvPr id="11276" name="Picture 12" descr="CIMG35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5167" y="4468054"/>
            <a:ext cx="2447924" cy="167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7824788" y="4941888"/>
            <a:ext cx="28432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altLang="en-US"/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7967664" y="4797426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altLang="en-US"/>
          </a:p>
        </p:txBody>
      </p:sp>
      <p:pic>
        <p:nvPicPr>
          <p:cNvPr id="11279" name="Picture 15" descr="IMGP487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61261" y="4519748"/>
            <a:ext cx="2573325" cy="146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680323" y="889405"/>
            <a:ext cx="2592389" cy="4616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</a:rPr>
              <a:t>  </a:t>
            </a:r>
            <a:r>
              <a:rPr lang="en-GB" sz="2400" dirty="0" smtClean="0"/>
              <a:t>EBCRT</a:t>
            </a:r>
            <a:r>
              <a:rPr lang="en-GB" sz="2400" dirty="0" smtClean="0">
                <a:solidFill>
                  <a:srgbClr val="FFFF00"/>
                </a:solidFill>
              </a:rPr>
              <a:t>  </a:t>
            </a:r>
            <a:r>
              <a:rPr lang="en-GB" sz="2400" dirty="0" smtClean="0"/>
              <a:t>    </a:t>
            </a:r>
            <a:r>
              <a:rPr lang="en-GB" sz="2400" dirty="0" smtClean="0">
                <a:solidFill>
                  <a:srgbClr val="FFFF00"/>
                </a:solidFill>
              </a:rPr>
              <a:t> </a:t>
            </a:r>
            <a:r>
              <a:rPr lang="en-GB" sz="2400" dirty="0" smtClean="0"/>
              <a:t>Surgery</a:t>
            </a:r>
            <a:endParaRPr lang="en-GB" sz="2400" dirty="0"/>
          </a:p>
        </p:txBody>
      </p:sp>
      <p:sp>
        <p:nvSpPr>
          <p:cNvPr id="3" name="Right Arrow 2"/>
          <p:cNvSpPr/>
          <p:nvPr/>
        </p:nvSpPr>
        <p:spPr>
          <a:xfrm>
            <a:off x="8829601" y="1091780"/>
            <a:ext cx="255709" cy="8271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077258" y="5611813"/>
            <a:ext cx="2182004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</a:rPr>
              <a:t>Early rectal cancer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51729" y="5713852"/>
            <a:ext cx="2592388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Advanced rectal cancer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3228" y="76050"/>
            <a:ext cx="101629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  <a:latin typeface="+mj-lt"/>
              </a:rPr>
              <a:t>The </a:t>
            </a:r>
            <a:r>
              <a:rPr lang="en-GB" sz="4400" b="1" dirty="0" smtClean="0">
                <a:solidFill>
                  <a:srgbClr val="0070C0"/>
                </a:solidFill>
                <a:latin typeface="+mj-lt"/>
              </a:rPr>
              <a:t>Standard </a:t>
            </a:r>
            <a:r>
              <a:rPr lang="en-GB" sz="4400" b="1" dirty="0">
                <a:solidFill>
                  <a:srgbClr val="0070C0"/>
                </a:solidFill>
                <a:latin typeface="+mj-lt"/>
              </a:rPr>
              <a:t>of Care for Rectal Cancer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4826" y="860566"/>
            <a:ext cx="2665413" cy="46166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      </a:t>
            </a:r>
            <a:r>
              <a:rPr lang="en-GB" sz="2400" b="1" dirty="0" smtClean="0">
                <a:solidFill>
                  <a:schemeClr val="bg1"/>
                </a:solidFill>
              </a:rPr>
              <a:t>Surgery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2017" y="860565"/>
            <a:ext cx="2453481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        </a:t>
            </a:r>
            <a:r>
              <a:rPr lang="en-GB" sz="2400" b="1" dirty="0">
                <a:solidFill>
                  <a:schemeClr val="bg1"/>
                </a:solidFill>
              </a:rPr>
              <a:t>Surgery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71664" y="4470508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FF00"/>
                </a:solidFill>
              </a:rPr>
              <a:t>No radiotherapy usually offered as standard of care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70795" y="4519748"/>
            <a:ext cx="2592387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FF00"/>
                </a:solidFill>
              </a:rPr>
              <a:t>Pre op CRT offered as standard of care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46327" y="5816321"/>
            <a:ext cx="1745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7030A0"/>
                </a:solidFill>
              </a:rPr>
              <a:t>NICE 2020</a:t>
            </a:r>
            <a:endParaRPr lang="en-GB" sz="2800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3228" y="6239109"/>
            <a:ext cx="11699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Do not use preoperative radiotherapy  in early rectal cancer unless as part of a trial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4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D843A1-D75C-4FF8-A354-7B1D7B154C63}"/>
              </a:ext>
            </a:extLst>
          </p:cNvPr>
          <p:cNvSpPr txBox="1"/>
          <p:nvPr/>
        </p:nvSpPr>
        <p:spPr>
          <a:xfrm>
            <a:off x="7574280" y="6217920"/>
            <a:ext cx="51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</a:rPr>
              <a:t>Sun Myint et al. BJR 2017</a:t>
            </a:r>
            <a:endParaRPr lang="en-GB" sz="2000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48E019-D4E5-450A-87AB-ADA6B31A5A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1" t="9999" r="45139" b="7467"/>
          <a:stretch/>
        </p:blipFill>
        <p:spPr>
          <a:xfrm>
            <a:off x="1481328" y="111954"/>
            <a:ext cx="5483544" cy="6540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BE9BF8-1114-4BDD-AC1D-ECEECEAB3860}"/>
              </a:ext>
            </a:extLst>
          </p:cNvPr>
          <p:cNvSpPr txBox="1"/>
          <p:nvPr/>
        </p:nvSpPr>
        <p:spPr>
          <a:xfrm>
            <a:off x="5788152" y="3475994"/>
            <a:ext cx="795528" cy="5565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AE7CE-FBE4-4521-A5DA-C707E7125008}"/>
              </a:ext>
            </a:extLst>
          </p:cNvPr>
          <p:cNvSpPr txBox="1"/>
          <p:nvPr/>
        </p:nvSpPr>
        <p:spPr>
          <a:xfrm>
            <a:off x="5743956" y="4946904"/>
            <a:ext cx="704088" cy="3496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C27E32-2B1B-4A4D-B55F-84570B2DEE81}"/>
              </a:ext>
            </a:extLst>
          </p:cNvPr>
          <p:cNvSpPr txBox="1"/>
          <p:nvPr/>
        </p:nvSpPr>
        <p:spPr>
          <a:xfrm>
            <a:off x="7854696" y="3475994"/>
            <a:ext cx="2855976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cT3=43.5%</a:t>
            </a:r>
          </a:p>
          <a:p>
            <a:r>
              <a:rPr lang="en-GB" sz="3200" dirty="0">
                <a:solidFill>
                  <a:srgbClr val="FF0000"/>
                </a:solidFill>
              </a:rPr>
              <a:t>cN1=28.0%</a:t>
            </a:r>
          </a:p>
        </p:txBody>
      </p:sp>
    </p:spTree>
    <p:extLst>
      <p:ext uri="{BB962C8B-B14F-4D97-AF65-F5344CB8AC3E}">
        <p14:creationId xmlns:p14="http://schemas.microsoft.com/office/powerpoint/2010/main" val="3824591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56980" y="709620"/>
            <a:ext cx="3407434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     Rectal cancer any T,N, M0 </a:t>
            </a:r>
          </a:p>
          <a:p>
            <a:r>
              <a:rPr lang="en-GB" dirty="0"/>
              <a:t>             EBRT /SCRT+CXB</a:t>
            </a:r>
          </a:p>
          <a:p>
            <a:r>
              <a:rPr lang="en-GB" dirty="0"/>
              <a:t>                     n= 200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1923" y="1909949"/>
            <a:ext cx="40975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Assessment  6-8 weeks (12-14wks)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24663" y="2711924"/>
            <a:ext cx="3174521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Complete clinical response</a:t>
            </a:r>
          </a:p>
          <a:p>
            <a:r>
              <a:rPr lang="en-GB" b="1" dirty="0"/>
              <a:t>            144/200 ( 72%)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6583392" y="2675099"/>
            <a:ext cx="2562045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prstClr val="black"/>
                </a:solidFill>
              </a:rPr>
              <a:t>In complete response</a:t>
            </a:r>
          </a:p>
          <a:p>
            <a:pPr lvl="0"/>
            <a:r>
              <a:rPr lang="en-GB" dirty="0">
                <a:solidFill>
                  <a:prstClr val="black"/>
                </a:solidFill>
              </a:rPr>
              <a:t>        56/200 ( 28%)          </a:t>
            </a:r>
          </a:p>
        </p:txBody>
      </p:sp>
      <p:cxnSp>
        <p:nvCxnSpPr>
          <p:cNvPr id="8" name="Straight Connector 7"/>
          <p:cNvCxnSpPr>
            <a:stCxn id="4" idx="2"/>
            <a:endCxn id="5" idx="0"/>
          </p:cNvCxnSpPr>
          <p:nvPr/>
        </p:nvCxnSpPr>
        <p:spPr>
          <a:xfrm flipH="1">
            <a:off x="4111923" y="2279281"/>
            <a:ext cx="2048774" cy="432642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4" idx="2"/>
            <a:endCxn id="6" idx="0"/>
          </p:cNvCxnSpPr>
          <p:nvPr/>
        </p:nvCxnSpPr>
        <p:spPr>
          <a:xfrm>
            <a:off x="6160698" y="2279282"/>
            <a:ext cx="1703717" cy="395817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3" idx="2"/>
            <a:endCxn id="4" idx="0"/>
          </p:cNvCxnSpPr>
          <p:nvPr/>
        </p:nvCxnSpPr>
        <p:spPr>
          <a:xfrm>
            <a:off x="6160697" y="1632951"/>
            <a:ext cx="0" cy="276999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39661" y="3818648"/>
            <a:ext cx="196682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Sustained cCR</a:t>
            </a:r>
          </a:p>
          <a:p>
            <a:r>
              <a:rPr lang="en-GB" dirty="0"/>
              <a:t>124/ 144 ( 86%)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1078" y="3864884"/>
            <a:ext cx="1949571" cy="70788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Local regrowth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   16/144( </a:t>
            </a:r>
            <a:r>
              <a:rPr lang="en-GB" sz="2000" b="1" dirty="0">
                <a:solidFill>
                  <a:srgbClr val="FFFF00"/>
                </a:solidFill>
              </a:rPr>
              <a:t>11%</a:t>
            </a:r>
            <a:r>
              <a:rPr lang="en-GB" sz="2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5511" y="3864884"/>
            <a:ext cx="163301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Distant only</a:t>
            </a:r>
          </a:p>
          <a:p>
            <a:r>
              <a:rPr lang="en-GB" dirty="0"/>
              <a:t> 4/144 ( 2.7%)</a:t>
            </a:r>
          </a:p>
        </p:txBody>
      </p:sp>
      <p:cxnSp>
        <p:nvCxnSpPr>
          <p:cNvPr id="13" name="Straight Connector 12"/>
          <p:cNvCxnSpPr>
            <a:stCxn id="5" idx="2"/>
            <a:endCxn id="2" idx="0"/>
          </p:cNvCxnSpPr>
          <p:nvPr/>
        </p:nvCxnSpPr>
        <p:spPr>
          <a:xfrm flipH="1">
            <a:off x="2723073" y="3358255"/>
            <a:ext cx="1388851" cy="460393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5" idx="2"/>
            <a:endCxn id="7" idx="0"/>
          </p:cNvCxnSpPr>
          <p:nvPr/>
        </p:nvCxnSpPr>
        <p:spPr>
          <a:xfrm>
            <a:off x="4111924" y="3358255"/>
            <a:ext cx="793940" cy="506629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5" idx="2"/>
            <a:endCxn id="9" idx="0"/>
          </p:cNvCxnSpPr>
          <p:nvPr/>
        </p:nvCxnSpPr>
        <p:spPr>
          <a:xfrm>
            <a:off x="4111924" y="3358255"/>
            <a:ext cx="3380093" cy="506629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52566" y="5026009"/>
            <a:ext cx="2775704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Delayed salvage surgery</a:t>
            </a:r>
          </a:p>
          <a:p>
            <a:r>
              <a:rPr lang="en-GB" b="1" dirty="0"/>
              <a:t>         10/16 ( 77%)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21444" y="5983785"/>
            <a:ext cx="1842971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Local +Distant    	3/16</a:t>
            </a:r>
          </a:p>
        </p:txBody>
      </p:sp>
      <p:cxnSp>
        <p:nvCxnSpPr>
          <p:cNvPr id="26" name="Straight Connector 25"/>
          <p:cNvCxnSpPr>
            <a:stCxn id="7" idx="2"/>
          </p:cNvCxnSpPr>
          <p:nvPr/>
        </p:nvCxnSpPr>
        <p:spPr>
          <a:xfrm>
            <a:off x="4905864" y="4572770"/>
            <a:ext cx="0" cy="453238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36215" y="4768612"/>
            <a:ext cx="3735392" cy="11213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564097" y="5983785"/>
            <a:ext cx="123280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Palliative</a:t>
            </a:r>
          </a:p>
          <a:p>
            <a:r>
              <a:rPr lang="en-GB" dirty="0"/>
              <a:t>   3/16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871607" y="4768612"/>
            <a:ext cx="0" cy="1272323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157010" y="4768612"/>
            <a:ext cx="0" cy="1215172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56270" y="119257"/>
            <a:ext cx="8010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b="1" dirty="0">
                <a:solidFill>
                  <a:srgbClr val="0070C0"/>
                </a:solidFill>
              </a:rPr>
              <a:t>Care pathway of patients (2003- 2012)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EBA557-6B50-42D7-9FAD-C1DF7337FDC8}"/>
              </a:ext>
            </a:extLst>
          </p:cNvPr>
          <p:cNvSpPr txBox="1"/>
          <p:nvPr/>
        </p:nvSpPr>
        <p:spPr>
          <a:xfrm>
            <a:off x="373677" y="4906566"/>
            <a:ext cx="2421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cCR =72%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E57C28-815E-46FB-92B0-ACAD7231A2C5}"/>
              </a:ext>
            </a:extLst>
          </p:cNvPr>
          <p:cNvSpPr txBox="1"/>
          <p:nvPr/>
        </p:nvSpPr>
        <p:spPr>
          <a:xfrm>
            <a:off x="8630095" y="6277078"/>
            <a:ext cx="4189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Sun Myint et al. BJR; 2017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553935-21B7-448F-91E4-B61E1911F181}"/>
              </a:ext>
            </a:extLst>
          </p:cNvPr>
          <p:cNvSpPr txBox="1"/>
          <p:nvPr/>
        </p:nvSpPr>
        <p:spPr>
          <a:xfrm>
            <a:off x="8869916" y="612500"/>
            <a:ext cx="30455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cT1= 10.0%        cN0=  62.5%</a:t>
            </a:r>
          </a:p>
          <a:p>
            <a:r>
              <a:rPr lang="en-GB" b="1" dirty="0"/>
              <a:t>cT2= 44.5%        cN1=  28%</a:t>
            </a:r>
          </a:p>
          <a:p>
            <a:r>
              <a:rPr lang="en-GB" b="1" dirty="0"/>
              <a:t>cT3= 43.5%        </a:t>
            </a:r>
            <a:r>
              <a:rPr lang="en-GB" dirty="0"/>
              <a:t>cN2=     9%</a:t>
            </a:r>
          </a:p>
          <a:p>
            <a:r>
              <a:rPr lang="en-GB" dirty="0"/>
              <a:t>cT4=   1.5%</a:t>
            </a:r>
          </a:p>
          <a:p>
            <a:endParaRPr lang="en-GB" dirty="0"/>
          </a:p>
          <a:p>
            <a:r>
              <a:rPr lang="en-GB" dirty="0"/>
              <a:t>Size </a:t>
            </a:r>
            <a:r>
              <a:rPr lang="en-GB" b="1" dirty="0"/>
              <a:t>&lt;3cm = 53.5%</a:t>
            </a:r>
          </a:p>
          <a:p>
            <a:r>
              <a:rPr lang="en-GB" dirty="0"/>
              <a:t>        &gt;3cm = 32.5%</a:t>
            </a:r>
          </a:p>
        </p:txBody>
      </p:sp>
    </p:spTree>
    <p:extLst>
      <p:ext uri="{BB962C8B-B14F-4D97-AF65-F5344CB8AC3E}">
        <p14:creationId xmlns:p14="http://schemas.microsoft.com/office/powerpoint/2010/main" val="455339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26CE76-B206-42BA-AF52-1F1F5DBD9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37" y="889860"/>
            <a:ext cx="5446830" cy="47125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347927-DB70-4CD1-9130-A3483A2807FD}"/>
              </a:ext>
            </a:extLst>
          </p:cNvPr>
          <p:cNvSpPr txBox="1"/>
          <p:nvPr/>
        </p:nvSpPr>
        <p:spPr>
          <a:xfrm>
            <a:off x="832104" y="420624"/>
            <a:ext cx="433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</a:rPr>
              <a:t>Overall survival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A3467C-DB34-4238-B5EA-0BB122D73192}"/>
              </a:ext>
            </a:extLst>
          </p:cNvPr>
          <p:cNvSpPr txBox="1"/>
          <p:nvPr/>
        </p:nvSpPr>
        <p:spPr>
          <a:xfrm>
            <a:off x="7025642" y="466790"/>
            <a:ext cx="3819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</a:rPr>
              <a:t>Disease free survival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CE9DCF-E642-4D96-B630-4AEE94C6A11F}"/>
              </a:ext>
            </a:extLst>
          </p:cNvPr>
          <p:cNvSpPr txBox="1"/>
          <p:nvPr/>
        </p:nvSpPr>
        <p:spPr>
          <a:xfrm>
            <a:off x="5888736" y="6080760"/>
            <a:ext cx="6940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</a:rPr>
              <a:t>Sun Myint et al. BJR. 2017; 90: 108020170175.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F983A2-B2F0-45A4-91E0-52C46933A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306" y="889860"/>
            <a:ext cx="6040142" cy="43502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344156-DB5D-4AC9-960A-3CED2EB6FE8B}"/>
              </a:ext>
            </a:extLst>
          </p:cNvPr>
          <p:cNvSpPr txBox="1"/>
          <p:nvPr/>
        </p:nvSpPr>
        <p:spPr>
          <a:xfrm>
            <a:off x="8565377" y="2139696"/>
            <a:ext cx="366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DFS =72% (2 years)</a:t>
            </a:r>
          </a:p>
        </p:txBody>
      </p:sp>
    </p:spTree>
    <p:extLst>
      <p:ext uri="{BB962C8B-B14F-4D97-AF65-F5344CB8AC3E}">
        <p14:creationId xmlns:p14="http://schemas.microsoft.com/office/powerpoint/2010/main" val="2988377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322437-B844-4E2B-A44E-FE6DADB0B2D0}"/>
              </a:ext>
            </a:extLst>
          </p:cNvPr>
          <p:cNvSpPr txBox="1"/>
          <p:nvPr/>
        </p:nvSpPr>
        <p:spPr>
          <a:xfrm>
            <a:off x="4814919" y="6202921"/>
            <a:ext cx="9431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Sun Myint et.al. Int J Rad Oncol Bio Physics 2018;100(3): 565-573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FC79BA-189B-41EC-9347-2806D1F2F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963" y="254969"/>
            <a:ext cx="1737913" cy="23375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071A9F-DD45-47E6-B8CB-7CD80DD03665}"/>
              </a:ext>
            </a:extLst>
          </p:cNvPr>
          <p:cNvSpPr txBox="1"/>
          <p:nvPr/>
        </p:nvSpPr>
        <p:spPr>
          <a:xfrm>
            <a:off x="288958" y="2367248"/>
            <a:ext cx="1215602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2003-2012</a:t>
            </a:r>
          </a:p>
          <a:p>
            <a:r>
              <a:rPr lang="en-GB" sz="2400" dirty="0"/>
              <a:t>All pts had EBCRT + CXB (4-6 weeks) </a:t>
            </a:r>
          </a:p>
          <a:p>
            <a:r>
              <a:rPr lang="en-GB" sz="2400" dirty="0"/>
              <a:t>n= 83  EBCRT + CXB </a:t>
            </a:r>
          </a:p>
          <a:p>
            <a:r>
              <a:rPr lang="en-GB" sz="2400" dirty="0"/>
              <a:t>Median age 72 years  70% men</a:t>
            </a:r>
          </a:p>
          <a:p>
            <a:r>
              <a:rPr lang="en-GB" sz="2400" dirty="0"/>
              <a:t>cT2= 34%   </a:t>
            </a:r>
            <a:r>
              <a:rPr lang="en-GB" sz="2800" b="1" dirty="0">
                <a:solidFill>
                  <a:srgbClr val="FF0000"/>
                </a:solidFill>
              </a:rPr>
              <a:t>cT3= 66%</a:t>
            </a:r>
            <a:r>
              <a:rPr lang="en-GB" sz="2400" b="1" dirty="0">
                <a:solidFill>
                  <a:srgbClr val="FF0000"/>
                </a:solidFill>
              </a:rPr>
              <a:t>   </a:t>
            </a:r>
            <a:r>
              <a:rPr lang="en-GB" sz="2800" b="1" dirty="0">
                <a:solidFill>
                  <a:srgbClr val="FF0000"/>
                </a:solidFill>
              </a:rPr>
              <a:t>cN1= 54.2%</a:t>
            </a:r>
          </a:p>
          <a:p>
            <a:endParaRPr lang="en-GB" sz="2400" dirty="0"/>
          </a:p>
          <a:p>
            <a:r>
              <a:rPr lang="en-GB" sz="3200" dirty="0">
                <a:solidFill>
                  <a:srgbClr val="FF0000"/>
                </a:solidFill>
              </a:rPr>
              <a:t>cCR=64% (53/83) </a:t>
            </a:r>
            <a:r>
              <a:rPr lang="en-GB" sz="2800" dirty="0">
                <a:solidFill>
                  <a:srgbClr val="0070C0"/>
                </a:solidFill>
              </a:rPr>
              <a:t>Pts who had EBCRT are- advanced tumour/&gt;3cm</a:t>
            </a:r>
          </a:p>
          <a:p>
            <a:r>
              <a:rPr lang="en-GB" sz="2400" b="1" dirty="0"/>
              <a:t>Local regrowth= 13% (7/53) </a:t>
            </a:r>
          </a:p>
          <a:p>
            <a:r>
              <a:rPr lang="en-GB" sz="2400" dirty="0"/>
              <a:t>Salvage surgery= 86% (6/7) non metastatic local regrowth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82DF2A-5C89-436E-BF78-7677979E6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016" y="107106"/>
            <a:ext cx="6133178" cy="40836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9CE49F-601D-40E4-9D2D-719732F84670}"/>
              </a:ext>
            </a:extLst>
          </p:cNvPr>
          <p:cNvSpPr txBox="1"/>
          <p:nvPr/>
        </p:nvSpPr>
        <p:spPr>
          <a:xfrm>
            <a:off x="1690334" y="3852446"/>
            <a:ext cx="3503458" cy="5458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5751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6E281E-2919-4904-92C6-037A4AAE609E}"/>
              </a:ext>
            </a:extLst>
          </p:cNvPr>
          <p:cNvSpPr txBox="1"/>
          <p:nvPr/>
        </p:nvSpPr>
        <p:spPr>
          <a:xfrm>
            <a:off x="592183" y="296091"/>
            <a:ext cx="1078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</a:rPr>
              <a:t>Does the ‘Gap between EBCRT and CXB’ influence outcomes?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C4806C-EBE0-4DBD-A8C1-E68627DFA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3" t="23893" r="25241" b="35936"/>
          <a:stretch/>
        </p:blipFill>
        <p:spPr>
          <a:xfrm>
            <a:off x="171559" y="1005399"/>
            <a:ext cx="11326048" cy="55565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57C0E5-5566-432D-9532-B30ADDA78D57}"/>
              </a:ext>
            </a:extLst>
          </p:cNvPr>
          <p:cNvSpPr txBox="1"/>
          <p:nvPr/>
        </p:nvSpPr>
        <p:spPr>
          <a:xfrm>
            <a:off x="6473952" y="2715768"/>
            <a:ext cx="996696" cy="24323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38C04A-DB3B-4619-B73E-17324F0A276E}"/>
              </a:ext>
            </a:extLst>
          </p:cNvPr>
          <p:cNvSpPr txBox="1"/>
          <p:nvPr/>
        </p:nvSpPr>
        <p:spPr>
          <a:xfrm>
            <a:off x="8467344" y="2697480"/>
            <a:ext cx="822960" cy="24323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1C333C-4255-478A-A268-970F67DADD33}"/>
              </a:ext>
            </a:extLst>
          </p:cNvPr>
          <p:cNvSpPr txBox="1"/>
          <p:nvPr/>
        </p:nvSpPr>
        <p:spPr>
          <a:xfrm>
            <a:off x="923544" y="2377440"/>
            <a:ext cx="996696" cy="28437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BF0294-4923-4C20-A22B-976807F44357}"/>
              </a:ext>
            </a:extLst>
          </p:cNvPr>
          <p:cNvSpPr txBox="1"/>
          <p:nvPr/>
        </p:nvSpPr>
        <p:spPr>
          <a:xfrm>
            <a:off x="8586216" y="6331076"/>
            <a:ext cx="421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</a:rPr>
              <a:t>Unpublished data ;2017</a:t>
            </a:r>
          </a:p>
        </p:txBody>
      </p:sp>
    </p:spTree>
    <p:extLst>
      <p:ext uri="{BB962C8B-B14F-4D97-AF65-F5344CB8AC3E}">
        <p14:creationId xmlns:p14="http://schemas.microsoft.com/office/powerpoint/2010/main" val="881250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C9A4A2-C903-4DEC-94BD-BBA133F1F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28" t="27733" r="28639" b="12400"/>
          <a:stretch/>
        </p:blipFill>
        <p:spPr>
          <a:xfrm>
            <a:off x="1746504" y="1327953"/>
            <a:ext cx="6428232" cy="5364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98AD3E-D890-48E2-8810-DBF744DAFECA}"/>
              </a:ext>
            </a:extLst>
          </p:cNvPr>
          <p:cNvSpPr txBox="1"/>
          <p:nvPr/>
        </p:nvSpPr>
        <p:spPr>
          <a:xfrm>
            <a:off x="1911096" y="724608"/>
            <a:ext cx="5806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Disease Free survival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543A2D-1481-42C3-B498-A56F1E937296}"/>
              </a:ext>
            </a:extLst>
          </p:cNvPr>
          <p:cNvSpPr txBox="1"/>
          <p:nvPr/>
        </p:nvSpPr>
        <p:spPr>
          <a:xfrm>
            <a:off x="3529584" y="6231113"/>
            <a:ext cx="8503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</a:rPr>
              <a:t>Sun Myint et.al. Int J Rad Oncol Bio Physics 2018;100(3): 565-573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4C8A7-05D2-48FA-89EE-0D95A0892F32}"/>
              </a:ext>
            </a:extLst>
          </p:cNvPr>
          <p:cNvSpPr txBox="1"/>
          <p:nvPr/>
        </p:nvSpPr>
        <p:spPr>
          <a:xfrm>
            <a:off x="7534656" y="1791997"/>
            <a:ext cx="4416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DFS=70% (2 years)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03340-90C8-43F7-A839-D8B383A430AB}"/>
              </a:ext>
            </a:extLst>
          </p:cNvPr>
          <p:cNvSpPr txBox="1"/>
          <p:nvPr/>
        </p:nvSpPr>
        <p:spPr>
          <a:xfrm>
            <a:off x="5303520" y="4010365"/>
            <a:ext cx="3200400" cy="10881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3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FE7A41A-9038-4020-82AA-7435E30C9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889" y="535578"/>
            <a:ext cx="3812720" cy="50836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AEF162-B306-41EC-A999-7AAD72D03039}"/>
              </a:ext>
            </a:extLst>
          </p:cNvPr>
          <p:cNvSpPr txBox="1"/>
          <p:nvPr/>
        </p:nvSpPr>
        <p:spPr>
          <a:xfrm>
            <a:off x="5053692" y="6226629"/>
            <a:ext cx="6953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</a:rPr>
              <a:t>Int J Rad Oncol Bio &amp; Physics  March 2014; vol 88: No3</a:t>
            </a:r>
          </a:p>
        </p:txBody>
      </p:sp>
      <p:pic>
        <p:nvPicPr>
          <p:cNvPr id="5" name="Picture 4" descr="A picture containing text, outdoor, old, painting&#10;&#10;Description automatically generated">
            <a:extLst>
              <a:ext uri="{FF2B5EF4-FFF2-40B4-BE49-F238E27FC236}">
                <a16:creationId xmlns:a16="http://schemas.microsoft.com/office/drawing/2014/main" id="{83E63A42-944C-4F22-82DA-A59405842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6" y="448491"/>
            <a:ext cx="7199328" cy="525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B60E34-B6FF-4235-9002-857D6CD7F6C6}"/>
              </a:ext>
            </a:extLst>
          </p:cNvPr>
          <p:cNvSpPr txBox="1"/>
          <p:nvPr/>
        </p:nvSpPr>
        <p:spPr>
          <a:xfrm>
            <a:off x="111904" y="5738251"/>
            <a:ext cx="563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‘The pilgrim’ oil on canvas 60 X43 cm by  Sun Myint (1976)</a:t>
            </a:r>
          </a:p>
        </p:txBody>
      </p:sp>
    </p:spTree>
    <p:extLst>
      <p:ext uri="{BB962C8B-B14F-4D97-AF65-F5344CB8AC3E}">
        <p14:creationId xmlns:p14="http://schemas.microsoft.com/office/powerpoint/2010/main" val="35382017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E39AEE-B9E3-4D3B-BFBC-E5FA80C7A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041" y="54864"/>
            <a:ext cx="12257025" cy="68945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78F4AA-87B1-4D4C-8237-9487F27E0D9B}"/>
              </a:ext>
            </a:extLst>
          </p:cNvPr>
          <p:cNvSpPr txBox="1"/>
          <p:nvPr/>
        </p:nvSpPr>
        <p:spPr>
          <a:xfrm>
            <a:off x="8357616" y="2971800"/>
            <a:ext cx="3575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Median FU           5.8 years (2-11)</a:t>
            </a:r>
          </a:p>
          <a:p>
            <a:r>
              <a:rPr lang="en-GB" dirty="0"/>
              <a:t>Local recurrence   = 10/83 ( 12%)</a:t>
            </a:r>
          </a:p>
          <a:p>
            <a:r>
              <a:rPr lang="en-GB" dirty="0"/>
              <a:t>Distant recurrence=   8/83 (9.6%)</a:t>
            </a:r>
          </a:p>
          <a:p>
            <a:r>
              <a:rPr lang="en-GB" dirty="0"/>
              <a:t>Stoma free             =  62/83 (75%)</a:t>
            </a:r>
          </a:p>
          <a:p>
            <a:r>
              <a:rPr lang="en-GB" dirty="0"/>
              <a:t>Alive CR                   =  26/29 (89%)</a:t>
            </a:r>
          </a:p>
          <a:p>
            <a:r>
              <a:rPr lang="en-GB" dirty="0"/>
              <a:t>Dead CR                   = 35/54 (65%)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7E2B77-107B-42A4-B80A-6D3C5E34FCD7}"/>
              </a:ext>
            </a:extLst>
          </p:cNvPr>
          <p:cNvSpPr txBox="1"/>
          <p:nvPr/>
        </p:nvSpPr>
        <p:spPr>
          <a:xfrm>
            <a:off x="5065776" y="1362456"/>
            <a:ext cx="1911096" cy="4754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63745-2CEF-45FC-99E0-51F46342601C}"/>
              </a:ext>
            </a:extLst>
          </p:cNvPr>
          <p:cNvSpPr txBox="1"/>
          <p:nvPr/>
        </p:nvSpPr>
        <p:spPr>
          <a:xfrm>
            <a:off x="2386584" y="548640"/>
            <a:ext cx="639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70C0"/>
                </a:solidFill>
              </a:rPr>
              <a:t>Overall Disease Free Survival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9167B0-DDF3-4D9D-9FF8-6BBD2415E0B6}"/>
              </a:ext>
            </a:extLst>
          </p:cNvPr>
          <p:cNvSpPr txBox="1"/>
          <p:nvPr/>
        </p:nvSpPr>
        <p:spPr>
          <a:xfrm>
            <a:off x="4745736" y="6117336"/>
            <a:ext cx="704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Sun Myint et al. In preparation for Int J of Rad Oncol Bio &amp; Physics.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9552BF-39C4-46E8-99F2-EF24C3F271E6}"/>
              </a:ext>
            </a:extLst>
          </p:cNvPr>
          <p:cNvSpPr txBox="1"/>
          <p:nvPr/>
        </p:nvSpPr>
        <p:spPr>
          <a:xfrm>
            <a:off x="8423655" y="2139695"/>
            <a:ext cx="364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Median overall survival=83 months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38DDA-1015-4B3D-8E13-58B3FF38414D}"/>
              </a:ext>
            </a:extLst>
          </p:cNvPr>
          <p:cNvSpPr txBox="1"/>
          <p:nvPr/>
        </p:nvSpPr>
        <p:spPr>
          <a:xfrm>
            <a:off x="8449056" y="1780071"/>
            <a:ext cx="28254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Median DFS = 59 months</a:t>
            </a:r>
          </a:p>
        </p:txBody>
      </p:sp>
    </p:spTree>
    <p:extLst>
      <p:ext uri="{BB962C8B-B14F-4D97-AF65-F5344CB8AC3E}">
        <p14:creationId xmlns:p14="http://schemas.microsoft.com/office/powerpoint/2010/main" val="2080112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A95DA-CBFE-4D63-9836-68A9305B9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744" y="234606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Why do we need Papillon boost?</a:t>
            </a:r>
            <a:br>
              <a:rPr lang="en-GB" b="1" dirty="0">
                <a:solidFill>
                  <a:srgbClr val="0070C0"/>
                </a:solidFill>
              </a:rPr>
            </a:br>
            <a:r>
              <a:rPr lang="en-GB" b="1" dirty="0">
                <a:solidFill>
                  <a:srgbClr val="0070C0"/>
                </a:solidFill>
              </a:rPr>
              <a:t/>
            </a:r>
            <a:br>
              <a:rPr lang="en-GB" b="1" dirty="0">
                <a:solidFill>
                  <a:srgbClr val="0070C0"/>
                </a:solidFill>
              </a:rPr>
            </a:br>
            <a:r>
              <a:rPr lang="en-GB" sz="3200" b="1" dirty="0"/>
              <a:t>There is always a residual tumour even for very early rectal cancer following either EBCRT or SCRT which needs eradication. This is to reduce the chance of local regrowth as there is approx. 25% local regrowth after apparent clinical complete response.</a:t>
            </a:r>
          </a:p>
        </p:txBody>
      </p:sp>
    </p:spTree>
    <p:extLst>
      <p:ext uri="{BB962C8B-B14F-4D97-AF65-F5344CB8AC3E}">
        <p14:creationId xmlns:p14="http://schemas.microsoft.com/office/powerpoint/2010/main" val="123770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564" y="49490"/>
            <a:ext cx="9144000" cy="3472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6290" y="3665096"/>
            <a:ext cx="903507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277 centre in 44 countries</a:t>
            </a:r>
          </a:p>
          <a:p>
            <a:r>
              <a:rPr lang="en-GB" dirty="0"/>
              <a:t>N= 673/ 2572 (26.2%) had EBCRT and surgery</a:t>
            </a:r>
          </a:p>
          <a:p>
            <a:endParaRPr lang="en-GB" dirty="0"/>
          </a:p>
          <a:p>
            <a:r>
              <a:rPr lang="en-GB" sz="3200" b="1" dirty="0">
                <a:solidFill>
                  <a:srgbClr val="0070C0"/>
                </a:solidFill>
              </a:rPr>
              <a:t>pCR =10.2% ( 67/649) </a:t>
            </a:r>
          </a:p>
          <a:p>
            <a:r>
              <a:rPr lang="en-GB" sz="3200" b="1" dirty="0">
                <a:solidFill>
                  <a:srgbClr val="FF0000"/>
                </a:solidFill>
              </a:rPr>
              <a:t>[Residual </a:t>
            </a:r>
            <a:r>
              <a:rPr lang="en-GB" sz="3200" b="1" dirty="0" err="1">
                <a:solidFill>
                  <a:srgbClr val="FF0000"/>
                </a:solidFill>
              </a:rPr>
              <a:t>approx</a:t>
            </a:r>
            <a:r>
              <a:rPr lang="en-GB" sz="3200" b="1" dirty="0">
                <a:solidFill>
                  <a:srgbClr val="FF0000"/>
                </a:solidFill>
              </a:rPr>
              <a:t> 90% in advanced stage tumours]</a:t>
            </a:r>
            <a:endParaRPr lang="en-GB" sz="3200" dirty="0"/>
          </a:p>
          <a:p>
            <a:endParaRPr lang="en-GB" dirty="0"/>
          </a:p>
          <a:p>
            <a:r>
              <a:rPr lang="en-GB" dirty="0"/>
              <a:t>MRI over staging = 34% ( 148/429)</a:t>
            </a:r>
          </a:p>
          <a:p>
            <a:endParaRPr lang="en-GB" dirty="0"/>
          </a:p>
          <a:p>
            <a:r>
              <a:rPr lang="en-GB" dirty="0"/>
              <a:t>MRI under staging= 13% ( 55/429)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165205" y="6158174"/>
            <a:ext cx="6352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</a:rPr>
              <a:t>Colorectal Disease 2018; 20 (Suppl.6):58-68 </a:t>
            </a:r>
          </a:p>
        </p:txBody>
      </p:sp>
    </p:spTree>
    <p:extLst>
      <p:ext uri="{BB962C8B-B14F-4D97-AF65-F5344CB8AC3E}">
        <p14:creationId xmlns:p14="http://schemas.microsoft.com/office/powerpoint/2010/main" val="1500084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29094"/>
            <a:ext cx="9144000" cy="6018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0092" y="69891"/>
            <a:ext cx="11199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Variations in radiotherapy (English NHS)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8D04E3-0895-4604-8453-4AF075C83C58}"/>
              </a:ext>
            </a:extLst>
          </p:cNvPr>
          <p:cNvSpPr txBox="1"/>
          <p:nvPr/>
        </p:nvSpPr>
        <p:spPr>
          <a:xfrm>
            <a:off x="7306491" y="3239478"/>
            <a:ext cx="2229395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No RT	50.7%</a:t>
            </a:r>
          </a:p>
          <a:p>
            <a:r>
              <a:rPr lang="en-GB" sz="2400" dirty="0">
                <a:solidFill>
                  <a:srgbClr val="C00000"/>
                </a:solidFill>
              </a:rPr>
              <a:t>SCRT –	 12.1%</a:t>
            </a:r>
          </a:p>
          <a:p>
            <a:r>
              <a:rPr lang="en-GB" sz="2400" dirty="0">
                <a:solidFill>
                  <a:srgbClr val="92D050"/>
                </a:solidFill>
              </a:rPr>
              <a:t>SCRT-D	   1.2%</a:t>
            </a:r>
          </a:p>
          <a:p>
            <a:r>
              <a:rPr lang="en-GB" sz="2400" dirty="0">
                <a:solidFill>
                  <a:srgbClr val="7030A0"/>
                </a:solidFill>
              </a:rPr>
              <a:t>LCCRT  	 29.5%</a:t>
            </a:r>
          </a:p>
          <a:p>
            <a:r>
              <a:rPr lang="en-GB" sz="2400" dirty="0">
                <a:solidFill>
                  <a:srgbClr val="00B0F0"/>
                </a:solidFill>
              </a:rPr>
              <a:t>PORT	    2.3%</a:t>
            </a:r>
          </a:p>
          <a:p>
            <a:r>
              <a:rPr lang="en-GB" sz="2400" dirty="0">
                <a:solidFill>
                  <a:srgbClr val="FFC000"/>
                </a:solidFill>
              </a:rPr>
              <a:t>Other       4.7%</a:t>
            </a:r>
          </a:p>
        </p:txBody>
      </p:sp>
    </p:spTree>
    <p:extLst>
      <p:ext uri="{BB962C8B-B14F-4D97-AF65-F5344CB8AC3E}">
        <p14:creationId xmlns:p14="http://schemas.microsoft.com/office/powerpoint/2010/main" val="78975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45287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8805" y="4459574"/>
            <a:ext cx="1082958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    N = 55 patients with cT1/cT2/cT3 N0  Had EBCRT reassess at 6 weeks</a:t>
            </a:r>
          </a:p>
          <a:p>
            <a:r>
              <a:rPr lang="en-GB" sz="2800" dirty="0"/>
              <a:t>    n =   47 /55 had TEMS at 8-10 weeks  </a:t>
            </a:r>
          </a:p>
          <a:p>
            <a:endParaRPr lang="en-GB" sz="2800" dirty="0"/>
          </a:p>
          <a:p>
            <a:r>
              <a:rPr lang="en-GB" sz="2800" dirty="0"/>
              <a:t>    </a:t>
            </a:r>
            <a:r>
              <a:rPr lang="en-GB" sz="3200" b="1" dirty="0" err="1">
                <a:solidFill>
                  <a:srgbClr val="0070C0"/>
                </a:solidFill>
              </a:rPr>
              <a:t>pCR</a:t>
            </a:r>
            <a:r>
              <a:rPr lang="en-GB" sz="3200" b="1" dirty="0">
                <a:solidFill>
                  <a:srgbClr val="0070C0"/>
                </a:solidFill>
              </a:rPr>
              <a:t> = 21/47 (45%)</a:t>
            </a:r>
            <a:r>
              <a:rPr lang="en-GB" sz="3200" b="1" dirty="0">
                <a:solidFill>
                  <a:srgbClr val="FF0000"/>
                </a:solidFill>
              </a:rPr>
              <a:t>[Residual tumour 55% in early tumour]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40496" y="6350833"/>
            <a:ext cx="3991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</a:rPr>
              <a:t>BJS 2015; 102: 853–860</a:t>
            </a:r>
          </a:p>
        </p:txBody>
      </p:sp>
    </p:spTree>
    <p:extLst>
      <p:ext uri="{BB962C8B-B14F-4D97-AF65-F5344CB8AC3E}">
        <p14:creationId xmlns:p14="http://schemas.microsoft.com/office/powerpoint/2010/main" val="24294928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111"/>
            <a:ext cx="9144000" cy="4053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8850" y="3924286"/>
            <a:ext cx="1006519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</a:t>
            </a:r>
            <a:r>
              <a:rPr lang="en-GB" sz="2400" dirty="0"/>
              <a:t>N = 62     cT1 cT2 cN0  SCRT reassess at 6 weeks TEMS at 8-10 weeks</a:t>
            </a:r>
          </a:p>
          <a:p>
            <a:r>
              <a:rPr lang="en-GB" sz="2400" dirty="0"/>
              <a:t>   R0 = 60/62 (97%)</a:t>
            </a:r>
          </a:p>
          <a:p>
            <a:endParaRPr lang="en-GB" sz="2400" dirty="0"/>
          </a:p>
          <a:p>
            <a:r>
              <a:rPr lang="en-GB" sz="2400" dirty="0">
                <a:solidFill>
                  <a:srgbClr val="0070C0"/>
                </a:solidFill>
              </a:rPr>
              <a:t>  </a:t>
            </a:r>
            <a:r>
              <a:rPr lang="en-GB" sz="3200" b="1" dirty="0" err="1">
                <a:solidFill>
                  <a:srgbClr val="0070C0"/>
                </a:solidFill>
              </a:rPr>
              <a:t>pCR</a:t>
            </a:r>
            <a:r>
              <a:rPr lang="en-GB" sz="3200" b="1" dirty="0">
                <a:solidFill>
                  <a:srgbClr val="0070C0"/>
                </a:solidFill>
              </a:rPr>
              <a:t> = 20/62 ( 32%)</a:t>
            </a:r>
            <a:r>
              <a:rPr lang="en-GB" sz="3200" b="1" dirty="0">
                <a:solidFill>
                  <a:srgbClr val="FF0000"/>
                </a:solidFill>
              </a:rPr>
              <a:t>[Residual tumour 68%in early tumour]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28432" y="6196034"/>
            <a:ext cx="4408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</a:rPr>
              <a:t>BJS 2016; 103: 1069–1075</a:t>
            </a:r>
          </a:p>
        </p:txBody>
      </p:sp>
    </p:spTree>
    <p:extLst>
      <p:ext uri="{BB962C8B-B14F-4D97-AF65-F5344CB8AC3E}">
        <p14:creationId xmlns:p14="http://schemas.microsoft.com/office/powerpoint/2010/main" val="29347159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C2C91-48F0-40BF-B52C-E2B4FDE1C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52" y="-64008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Comparative outcomes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FAD7E4-B496-48D9-9D4A-EB2CE11B1D4C}"/>
              </a:ext>
            </a:extLst>
          </p:cNvPr>
          <p:cNvSpPr txBox="1"/>
          <p:nvPr/>
        </p:nvSpPr>
        <p:spPr>
          <a:xfrm>
            <a:off x="5652516" y="5605272"/>
            <a:ext cx="8622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2060"/>
                </a:solidFill>
              </a:rPr>
              <a:t>1.Habr Gama et al. Int J Rad Oncol Bio Phys 2014; 88(4):822- 828</a:t>
            </a:r>
          </a:p>
          <a:p>
            <a:r>
              <a:rPr lang="sv-SE" dirty="0">
                <a:solidFill>
                  <a:srgbClr val="002060"/>
                </a:solidFill>
              </a:rPr>
              <a:t>2. Appelt et al. Lancet Oncology 2015;16(8):919- 927</a:t>
            </a:r>
          </a:p>
          <a:p>
            <a:r>
              <a:rPr lang="sv-SE" dirty="0">
                <a:solidFill>
                  <a:srgbClr val="002060"/>
                </a:solidFill>
              </a:rPr>
              <a:t>3. Renehan et al.  Lancet Oncology 2015; 17(2):174-183</a:t>
            </a:r>
          </a:p>
          <a:p>
            <a:r>
              <a:rPr lang="sv-SE" dirty="0">
                <a:solidFill>
                  <a:srgbClr val="002060"/>
                </a:solidFill>
              </a:rPr>
              <a:t>4. Sun Myint et al. Br J Radiology 2017; 90:2017017</a:t>
            </a:r>
          </a:p>
          <a:p>
            <a:pPr marL="342900" indent="-342900">
              <a:buAutoNum type="arabicPeriod"/>
            </a:pPr>
            <a:endParaRPr lang="sv-SE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endParaRPr lang="sv-SE" dirty="0"/>
          </a:p>
          <a:p>
            <a:pPr marL="342900" indent="-342900">
              <a:buAutoNum type="arabicPeriod"/>
            </a:pPr>
            <a:endParaRPr lang="sv-SE" dirty="0"/>
          </a:p>
          <a:p>
            <a:pPr marL="342900" indent="-342900">
              <a:buAutoNum type="arabicPeriod"/>
            </a:pPr>
            <a:endParaRPr lang="sv-SE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95814A0-F61C-4201-8791-88ACBFA215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2040179"/>
              </p:ext>
            </p:extLst>
          </p:nvPr>
        </p:nvGraphicFramePr>
        <p:xfrm>
          <a:off x="838200" y="923544"/>
          <a:ext cx="105156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183352732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479393263"/>
                    </a:ext>
                  </a:extLst>
                </a:gridCol>
                <a:gridCol w="2066544">
                  <a:extLst>
                    <a:ext uri="{9D8B030D-6E8A-4147-A177-3AD203B41FA5}">
                      <a16:colId xmlns:a16="http://schemas.microsoft.com/office/drawing/2014/main" val="866442055"/>
                    </a:ext>
                  </a:extLst>
                </a:gridCol>
                <a:gridCol w="1438656">
                  <a:extLst>
                    <a:ext uri="{9D8B030D-6E8A-4147-A177-3AD203B41FA5}">
                      <a16:colId xmlns:a16="http://schemas.microsoft.com/office/drawing/2014/main" val="149977378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94179165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404683414"/>
                    </a:ext>
                  </a:extLst>
                </a:gridCol>
              </a:tblGrid>
              <a:tr h="894283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     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         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   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      cCR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     regrowth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 Organ</a:t>
                      </a:r>
                    </a:p>
                    <a:p>
                      <a:r>
                        <a:rPr lang="en-GB" dirty="0"/>
                        <a:t>preservation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74610"/>
                  </a:ext>
                </a:extLst>
              </a:tr>
              <a:tr h="894283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1. </a:t>
                      </a:r>
                      <a:r>
                        <a:rPr lang="en-GB" dirty="0" err="1"/>
                        <a:t>Habr</a:t>
                      </a:r>
                      <a:r>
                        <a:rPr lang="en-GB" dirty="0"/>
                        <a:t> Gama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        183</a:t>
                      </a:r>
                    </a:p>
                    <a:p>
                      <a:r>
                        <a:rPr lang="en-GB" dirty="0"/>
                        <a:t>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EBCRT + chemo</a:t>
                      </a:r>
                    </a:p>
                    <a:p>
                      <a:r>
                        <a:rPr lang="en-GB" dirty="0"/>
                        <a:t>54Gy/30/42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       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         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       28%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776915"/>
                  </a:ext>
                </a:extLst>
              </a:tr>
              <a:tr h="894283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2. </a:t>
                      </a:r>
                      <a:r>
                        <a:rPr lang="en-GB" dirty="0" err="1"/>
                        <a:t>Appelt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           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EBCRT +HDR</a:t>
                      </a:r>
                    </a:p>
                    <a:p>
                      <a:r>
                        <a:rPr lang="en-GB" dirty="0"/>
                        <a:t>60Gy/30/42 + 5Gy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       73%</a:t>
                      </a:r>
                    </a:p>
                    <a:p>
                      <a:r>
                        <a:rPr lang="en-GB" dirty="0"/>
                        <a:t>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 </a:t>
                      </a:r>
                    </a:p>
                    <a:p>
                      <a:r>
                        <a:rPr lang="en-GB" dirty="0"/>
                        <a:t>         26%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      55%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805724"/>
                  </a:ext>
                </a:extLst>
              </a:tr>
              <a:tr h="894283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3. Renehan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         129</a:t>
                      </a:r>
                    </a:p>
                    <a:p>
                      <a:r>
                        <a:rPr lang="en-GB" dirty="0"/>
                        <a:t>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EBCRT</a:t>
                      </a:r>
                    </a:p>
                    <a:p>
                      <a:r>
                        <a:rPr lang="en-GB" dirty="0"/>
                        <a:t>45Gy/25/35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        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          38%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      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878272"/>
                  </a:ext>
                </a:extLst>
              </a:tr>
              <a:tr h="894283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4. Sun Myint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         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EBCRT + CXB</a:t>
                      </a:r>
                    </a:p>
                    <a:p>
                      <a:r>
                        <a:rPr lang="en-GB" dirty="0"/>
                        <a:t>45Gy/25/35+ 90Gy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         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         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sz="2000" b="1" dirty="0"/>
                        <a:t>      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15867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9306F65-B701-4117-86CE-226EF690B4B4}"/>
              </a:ext>
            </a:extLst>
          </p:cNvPr>
          <p:cNvSpPr txBox="1"/>
          <p:nvPr/>
        </p:nvSpPr>
        <p:spPr>
          <a:xfrm>
            <a:off x="8238744" y="2057400"/>
            <a:ext cx="813816" cy="24963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9398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 txBox="1">
            <a:spLocks noGrp="1" noChangeArrowheads="1"/>
          </p:cNvSpPr>
          <p:nvPr/>
        </p:nvSpPr>
        <p:spPr bwMode="auto">
          <a:xfrm>
            <a:off x="1487488" y="6610350"/>
            <a:ext cx="28956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1100">
                <a:solidFill>
                  <a:srgbClr val="FFFFFF"/>
                </a:solidFill>
                <a:latin typeface="Arial" panose="020B0604020202020204" pitchFamily="34" charset="0"/>
              </a:rPr>
              <a:t>/2009</a:t>
            </a:r>
          </a:p>
        </p:txBody>
      </p:sp>
      <p:sp>
        <p:nvSpPr>
          <p:cNvPr id="62467" name="Footer Placeholder 3"/>
          <p:cNvSpPr txBox="1">
            <a:spLocks noGrp="1"/>
          </p:cNvSpPr>
          <p:nvPr/>
        </p:nvSpPr>
        <p:spPr bwMode="auto">
          <a:xfrm>
            <a:off x="1487488" y="6610350"/>
            <a:ext cx="28956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1100">
                <a:solidFill>
                  <a:srgbClr val="FFFFFF"/>
                </a:solidFill>
                <a:latin typeface="Arial" panose="020B0604020202020204" pitchFamily="34" charset="0"/>
              </a:rPr>
              <a:t>30/05/2009</a:t>
            </a:r>
          </a:p>
        </p:txBody>
      </p:sp>
      <p:sp>
        <p:nvSpPr>
          <p:cNvPr id="624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65088"/>
            <a:ext cx="9144000" cy="908050"/>
          </a:xfrm>
        </p:spPr>
        <p:txBody>
          <a:bodyPr/>
          <a:lstStyle/>
          <a:p>
            <a:pPr eaLnBrk="1" hangingPunct="1"/>
            <a:r>
              <a:rPr lang="fr-FR" altLang="en-US" b="1" dirty="0">
                <a:solidFill>
                  <a:srgbClr val="0070C0"/>
                </a:solidFill>
              </a:rPr>
              <a:t>Why Papillon works ?</a:t>
            </a:r>
          </a:p>
        </p:txBody>
      </p:sp>
      <p:sp>
        <p:nvSpPr>
          <p:cNvPr id="62469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921670" y="1223963"/>
            <a:ext cx="8589963" cy="5300662"/>
          </a:xfrm>
        </p:spPr>
        <p:txBody>
          <a:bodyPr/>
          <a:lstStyle/>
          <a:p>
            <a:pPr>
              <a:spcBef>
                <a:spcPct val="80000"/>
              </a:spcBef>
              <a:buNone/>
              <a:tabLst>
                <a:tab pos="1889125" algn="l"/>
                <a:tab pos="2151063" algn="l"/>
                <a:tab pos="3048000" algn="l"/>
                <a:tab pos="3321050" algn="l"/>
                <a:tab pos="4221163" algn="l"/>
                <a:tab pos="6553200" algn="l"/>
                <a:tab pos="6992938" algn="l"/>
              </a:tabLst>
            </a:pPr>
            <a:r>
              <a:rPr lang="en-US" altLang="en-US" sz="3400" b="1" dirty="0">
                <a:sym typeface="Wingdings" panose="05000000000000000000" pitchFamily="2" charset="2"/>
              </a:rPr>
              <a:t>		</a:t>
            </a:r>
          </a:p>
          <a:p>
            <a:pPr>
              <a:spcBef>
                <a:spcPct val="50000"/>
              </a:spcBef>
              <a:buNone/>
              <a:tabLst>
                <a:tab pos="1889125" algn="l"/>
                <a:tab pos="2151063" algn="l"/>
                <a:tab pos="3048000" algn="l"/>
                <a:tab pos="3321050" algn="l"/>
                <a:tab pos="4221163" algn="l"/>
                <a:tab pos="6553200" algn="l"/>
                <a:tab pos="6992938" algn="l"/>
              </a:tabLst>
            </a:pPr>
            <a:r>
              <a:rPr lang="en-US" altLang="en-US" sz="3400" b="1" dirty="0">
                <a:sym typeface="Wingdings" panose="05000000000000000000" pitchFamily="2" charset="2"/>
              </a:rPr>
              <a:t>			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1889125" algn="l"/>
                <a:tab pos="2151063" algn="l"/>
                <a:tab pos="3048000" algn="l"/>
                <a:tab pos="3321050" algn="l"/>
                <a:tab pos="4221163" algn="l"/>
                <a:tab pos="6553200" algn="l"/>
                <a:tab pos="6992938" algn="l"/>
              </a:tabLst>
            </a:pPr>
            <a:r>
              <a:rPr lang="en-US" altLang="en-US" sz="3400" b="1" dirty="0">
                <a:sym typeface="Wingdings" panose="05000000000000000000" pitchFamily="2" charset="2"/>
              </a:rPr>
              <a:t>			</a:t>
            </a:r>
            <a:endParaRPr lang="en-US" altLang="en-US" sz="4000" b="1" dirty="0">
              <a:sym typeface="Wingdings" panose="05000000000000000000" pitchFamily="2" charset="2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1524000" y="6597650"/>
            <a:ext cx="795338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en-GB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471" name="Line 3"/>
          <p:cNvSpPr>
            <a:spLocks noChangeShapeType="1"/>
          </p:cNvSpPr>
          <p:nvPr/>
        </p:nvSpPr>
        <p:spPr bwMode="auto">
          <a:xfrm>
            <a:off x="1560513" y="97313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72" name="Line 3"/>
          <p:cNvSpPr>
            <a:spLocks noChangeShapeType="1"/>
          </p:cNvSpPr>
          <p:nvPr/>
        </p:nvSpPr>
        <p:spPr bwMode="auto">
          <a:xfrm>
            <a:off x="1487488" y="6330950"/>
            <a:ext cx="9144001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73" name="ZoneTexte 1"/>
          <p:cNvSpPr txBox="1">
            <a:spLocks noChangeArrowheads="1"/>
          </p:cNvSpPr>
          <p:nvPr/>
        </p:nvSpPr>
        <p:spPr bwMode="auto">
          <a:xfrm>
            <a:off x="5981827" y="6410835"/>
            <a:ext cx="8388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fr-FR" altLang="en-US" sz="2000" dirty="0">
                <a:solidFill>
                  <a:srgbClr val="7030A0"/>
                </a:solidFill>
              </a:rPr>
              <a:t>A Appelt et al   Int J Rad Oncol Bio Physics  2013 ; 85: 74</a:t>
            </a:r>
          </a:p>
        </p:txBody>
      </p:sp>
      <p:pic>
        <p:nvPicPr>
          <p:cNvPr id="62474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57" y="1195388"/>
            <a:ext cx="54610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48644" y="1526707"/>
            <a:ext cx="3831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9900"/>
                </a:solidFill>
              </a:rPr>
              <a:t>Contact X-ray Brachytherapy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43087" y="2055456"/>
            <a:ext cx="3031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9900"/>
                </a:solidFill>
              </a:rPr>
              <a:t>Dose escalation with Papillon increases the tumour response 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5039195" y="3567660"/>
            <a:ext cx="37475" cy="19337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63252" y="3567659"/>
            <a:ext cx="23759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667822" y="1484026"/>
            <a:ext cx="4100962" cy="2998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6754528" y="1484026"/>
            <a:ext cx="64827" cy="399516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5-Point Star 1"/>
          <p:cNvSpPr/>
          <p:nvPr/>
        </p:nvSpPr>
        <p:spPr>
          <a:xfrm>
            <a:off x="6502667" y="1008014"/>
            <a:ext cx="657261" cy="573087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4147280" y="5884207"/>
            <a:ext cx="10694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DOSE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63253" y="3145419"/>
            <a:ext cx="2553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Standard dose</a:t>
            </a:r>
          </a:p>
        </p:txBody>
      </p:sp>
      <p:sp>
        <p:nvSpPr>
          <p:cNvPr id="5" name="Right Arrow 4"/>
          <p:cNvSpPr/>
          <p:nvPr/>
        </p:nvSpPr>
        <p:spPr>
          <a:xfrm rot="3188491">
            <a:off x="2086022" y="1002118"/>
            <a:ext cx="729417" cy="274619"/>
          </a:xfrm>
          <a:prstGeom prst="rightArrow">
            <a:avLst/>
          </a:prstGeom>
          <a:solidFill>
            <a:srgbClr val="00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72574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APHRODITE Trial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440911" cy="4525963"/>
          </a:xfrm>
        </p:spPr>
        <p:txBody>
          <a:bodyPr/>
          <a:lstStyle/>
          <a:p>
            <a:r>
              <a:rPr lang="en-GB" dirty="0"/>
              <a:t>Small UK Phase 2 randomised trial n=104</a:t>
            </a:r>
          </a:p>
          <a:p>
            <a:r>
              <a:rPr lang="en-GB" dirty="0"/>
              <a:t>Patients not suitable for radical surgery (PS 0-2)</a:t>
            </a:r>
          </a:p>
          <a:p>
            <a:pPr marL="0" indent="0">
              <a:buNone/>
            </a:pPr>
            <a:r>
              <a:rPr lang="en-GB" dirty="0"/>
              <a:t>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9282" y="3080733"/>
            <a:ext cx="5786077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/>
              <a:t>  cT1-cT3 cN1 &lt;4cm rectal cancer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21419" y="4157063"/>
            <a:ext cx="991241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EBCRT</a:t>
            </a:r>
          </a:p>
          <a:p>
            <a:r>
              <a:rPr lang="en-GB" dirty="0"/>
              <a:t> 50.4Gy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06775" y="4157062"/>
            <a:ext cx="1037345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EBCRT</a:t>
            </a:r>
          </a:p>
          <a:p>
            <a:r>
              <a:rPr lang="en-GB" dirty="0"/>
              <a:t> 62 Gy</a:t>
            </a:r>
          </a:p>
        </p:txBody>
      </p:sp>
      <p:cxnSp>
        <p:nvCxnSpPr>
          <p:cNvPr id="11" name="Straight Connector 10"/>
          <p:cNvCxnSpPr>
            <a:stCxn id="5" idx="2"/>
            <a:endCxn id="6" idx="0"/>
          </p:cNvCxnSpPr>
          <p:nvPr/>
        </p:nvCxnSpPr>
        <p:spPr>
          <a:xfrm flipH="1">
            <a:off x="4417040" y="3665508"/>
            <a:ext cx="1525281" cy="4915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2"/>
            <a:endCxn id="9" idx="0"/>
          </p:cNvCxnSpPr>
          <p:nvPr/>
        </p:nvCxnSpPr>
        <p:spPr>
          <a:xfrm>
            <a:off x="5942321" y="3665507"/>
            <a:ext cx="1383127" cy="4915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81200" y="5573657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End point  cCR at 6 months 35% vs 55%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2539" y="3080732"/>
            <a:ext cx="1356118" cy="346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67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590A6-080A-4BB1-9635-BDA7F1B54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983" y="228972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We need evidence</a:t>
            </a:r>
          </a:p>
        </p:txBody>
      </p:sp>
    </p:spTree>
    <p:extLst>
      <p:ext uri="{BB962C8B-B14F-4D97-AF65-F5344CB8AC3E}">
        <p14:creationId xmlns:p14="http://schemas.microsoft.com/office/powerpoint/2010/main" val="20825080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"/>
          <p:cNvSpPr>
            <a:spLocks noGrp="1"/>
          </p:cNvSpPr>
          <p:nvPr>
            <p:ph type="title"/>
          </p:nvPr>
        </p:nvSpPr>
        <p:spPr>
          <a:xfrm>
            <a:off x="1215979" y="174387"/>
            <a:ext cx="10260059" cy="1143000"/>
          </a:xfrm>
        </p:spPr>
        <p:txBody>
          <a:bodyPr>
            <a:normAutofit fontScale="90000"/>
          </a:bodyPr>
          <a:lstStyle/>
          <a:p>
            <a:r>
              <a:rPr lang="en-GB" altLang="en-US" sz="4900" b="1" dirty="0">
                <a:solidFill>
                  <a:srgbClr val="0070C0"/>
                </a:solidFill>
              </a:rPr>
              <a:t>OPERA phase 3 randomised trial (2015-2020</a:t>
            </a:r>
            <a:r>
              <a:rPr lang="en-GB" altLang="en-US" b="1" dirty="0">
                <a:solidFill>
                  <a:srgbClr val="0070C0"/>
                </a:solidFill>
              </a:rPr>
              <a:t>)</a:t>
            </a:r>
            <a:r>
              <a:rPr lang="en-GB" altLang="en-US" dirty="0">
                <a:solidFill>
                  <a:srgbClr val="002060"/>
                </a:solidFill>
              </a:rPr>
              <a:t/>
            </a:r>
            <a:br>
              <a:rPr lang="en-GB" altLang="en-US" dirty="0">
                <a:solidFill>
                  <a:srgbClr val="002060"/>
                </a:solidFill>
              </a:rPr>
            </a:br>
            <a:endParaRPr lang="en-GB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98160238"/>
              </p:ext>
            </p:extLst>
          </p:nvPr>
        </p:nvGraphicFramePr>
        <p:xfrm>
          <a:off x="2027388" y="844631"/>
          <a:ext cx="8208963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58" name="Text Box 12"/>
          <p:cNvSpPr txBox="1">
            <a:spLocks noChangeArrowheads="1"/>
          </p:cNvSpPr>
          <p:nvPr/>
        </p:nvSpPr>
        <p:spPr bwMode="auto">
          <a:xfrm>
            <a:off x="4285620" y="4343225"/>
            <a:ext cx="3744913" cy="457200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dirty="0"/>
              <a:t>Assessment at 14,20,24 </a:t>
            </a:r>
            <a:r>
              <a:rPr lang="en-GB" altLang="en-US" sz="2400" dirty="0" err="1"/>
              <a:t>wks</a:t>
            </a:r>
            <a:endParaRPr lang="en-GB" alt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542217" y="1573436"/>
            <a:ext cx="3551419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End point</a:t>
            </a:r>
          </a:p>
          <a:p>
            <a:r>
              <a:rPr lang="en-GB" sz="2400" dirty="0"/>
              <a:t>Organ preservation(3yrs</a:t>
            </a:r>
            <a:r>
              <a:rPr lang="en-GB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9140" y="5473003"/>
            <a:ext cx="2372264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cCR ‘Watch &amp; Wait’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48957" y="5473003"/>
            <a:ext cx="215660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   TEMS for PR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23114" y="5473003"/>
            <a:ext cx="214797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    TME for NR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70981" y="1422225"/>
            <a:ext cx="186947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cT2/cT3a/cT3b</a:t>
            </a:r>
          </a:p>
          <a:p>
            <a:r>
              <a:rPr lang="en-GB" dirty="0"/>
              <a:t>No /N1</a:t>
            </a:r>
          </a:p>
          <a:p>
            <a:r>
              <a:rPr lang="en-GB" dirty="0"/>
              <a:t>Size &lt;5cm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9928" y="2638273"/>
            <a:ext cx="1390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Arm 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90558" y="2633635"/>
            <a:ext cx="1308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Arm 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27388" y="5935002"/>
            <a:ext cx="8136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Hypothesis -20% difference in organ preservation between Arm A and Arm 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36475" y="5024837"/>
            <a:ext cx="422694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2861095" y="5024837"/>
            <a:ext cx="49601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1" y="5024837"/>
            <a:ext cx="43994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8601285" y="5041436"/>
            <a:ext cx="49601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9512062" y="4995731"/>
            <a:ext cx="43994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7812028" y="5043059"/>
            <a:ext cx="422694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16" name="Straight Connector 15"/>
          <p:cNvCxnSpPr>
            <a:endCxn id="12" idx="0"/>
          </p:cNvCxnSpPr>
          <p:nvPr/>
        </p:nvCxnSpPr>
        <p:spPr>
          <a:xfrm flipH="1">
            <a:off x="2347822" y="4184119"/>
            <a:ext cx="1307000" cy="8407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46337" y="4181630"/>
            <a:ext cx="394119" cy="8270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13" idx="0"/>
          </p:cNvCxnSpPr>
          <p:nvPr/>
        </p:nvCxnSpPr>
        <p:spPr>
          <a:xfrm flipH="1">
            <a:off x="3109105" y="4207347"/>
            <a:ext cx="529775" cy="8174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21" idx="0"/>
          </p:cNvCxnSpPr>
          <p:nvPr/>
        </p:nvCxnSpPr>
        <p:spPr>
          <a:xfrm flipH="1">
            <a:off x="8023376" y="4147515"/>
            <a:ext cx="681487" cy="8955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712020" y="4165657"/>
            <a:ext cx="137275" cy="8300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Connector 2050"/>
          <p:cNvCxnSpPr/>
          <p:nvPr/>
        </p:nvCxnSpPr>
        <p:spPr>
          <a:xfrm>
            <a:off x="8694149" y="4148838"/>
            <a:ext cx="1054762" cy="8300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7" name="TextBox 2066"/>
          <p:cNvSpPr txBox="1"/>
          <p:nvPr/>
        </p:nvSpPr>
        <p:spPr>
          <a:xfrm>
            <a:off x="2162496" y="998069"/>
            <a:ext cx="1483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Inclusion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35078" y="6386031"/>
            <a:ext cx="4202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7030A0"/>
                </a:solidFill>
              </a:rPr>
              <a:t>clinical trials.gov (NCT 02505750)</a:t>
            </a:r>
            <a:endParaRPr lang="en-GB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6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32A31-1407-4405-A2F9-D4C471AC9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11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OPERA (NCT02505750)</a:t>
            </a:r>
            <a:br>
              <a:rPr lang="en-GB" sz="4000" b="1" dirty="0">
                <a:solidFill>
                  <a:srgbClr val="0070C0"/>
                </a:solidFill>
              </a:rPr>
            </a:br>
            <a:r>
              <a:rPr lang="en-GB" sz="2800" dirty="0">
                <a:solidFill>
                  <a:srgbClr val="002060"/>
                </a:solidFill>
              </a:rPr>
              <a:t>(</a:t>
            </a:r>
            <a:r>
              <a:rPr lang="en-GB" sz="2800" b="1" dirty="0">
                <a:solidFill>
                  <a:srgbClr val="002060"/>
                </a:solidFill>
              </a:rPr>
              <a:t>O</a:t>
            </a:r>
            <a:r>
              <a:rPr lang="en-GB" sz="2800" dirty="0">
                <a:solidFill>
                  <a:srgbClr val="002060"/>
                </a:solidFill>
              </a:rPr>
              <a:t>rgan </a:t>
            </a:r>
            <a:r>
              <a:rPr lang="en-GB" sz="2800" b="1" dirty="0">
                <a:solidFill>
                  <a:srgbClr val="002060"/>
                </a:solidFill>
              </a:rPr>
              <a:t>P</a:t>
            </a:r>
            <a:r>
              <a:rPr lang="en-GB" sz="2800" dirty="0">
                <a:solidFill>
                  <a:srgbClr val="002060"/>
                </a:solidFill>
              </a:rPr>
              <a:t>reservation for </a:t>
            </a:r>
            <a:r>
              <a:rPr lang="en-GB" sz="2800" b="1" dirty="0">
                <a:solidFill>
                  <a:srgbClr val="002060"/>
                </a:solidFill>
              </a:rPr>
              <a:t>E</a:t>
            </a:r>
            <a:r>
              <a:rPr lang="en-GB" sz="2800" dirty="0">
                <a:solidFill>
                  <a:srgbClr val="002060"/>
                </a:solidFill>
              </a:rPr>
              <a:t>arly </a:t>
            </a:r>
            <a:r>
              <a:rPr lang="en-GB" sz="2800" b="1" dirty="0">
                <a:solidFill>
                  <a:srgbClr val="002060"/>
                </a:solidFill>
              </a:rPr>
              <a:t>R</a:t>
            </a:r>
            <a:r>
              <a:rPr lang="en-GB" sz="2800" dirty="0">
                <a:solidFill>
                  <a:srgbClr val="002060"/>
                </a:solidFill>
              </a:rPr>
              <a:t>ectal </a:t>
            </a:r>
            <a:r>
              <a:rPr lang="en-GB" sz="2800" b="1" dirty="0">
                <a:solidFill>
                  <a:srgbClr val="002060"/>
                </a:solidFill>
              </a:rPr>
              <a:t>A</a:t>
            </a:r>
            <a:r>
              <a:rPr lang="en-GB" sz="2800" dirty="0">
                <a:solidFill>
                  <a:srgbClr val="002060"/>
                </a:solidFill>
              </a:rPr>
              <a:t>denocarcinoma)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CC439-A94F-473D-B8C5-71599E7A2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074" y="1888002"/>
            <a:ext cx="11266715" cy="4761627"/>
          </a:xfrm>
        </p:spPr>
        <p:txBody>
          <a:bodyPr>
            <a:normAutofit/>
          </a:bodyPr>
          <a:lstStyle/>
          <a:p>
            <a:r>
              <a:rPr lang="en-GB" dirty="0"/>
              <a:t>2015 -2020</a:t>
            </a:r>
          </a:p>
          <a:p>
            <a:r>
              <a:rPr lang="en-GB" dirty="0" smtClean="0"/>
              <a:t>n=142 </a:t>
            </a:r>
            <a:r>
              <a:rPr lang="en-GB" dirty="0"/>
              <a:t>of which </a:t>
            </a:r>
            <a:r>
              <a:rPr lang="en-GB" dirty="0" smtClean="0"/>
              <a:t>123 were evaluable (completed 24 week review)</a:t>
            </a:r>
            <a:endParaRPr lang="en-GB" dirty="0"/>
          </a:p>
          <a:p>
            <a:r>
              <a:rPr lang="en-GB" dirty="0"/>
              <a:t>Arm A=71           Arm B=71</a:t>
            </a:r>
          </a:p>
          <a:p>
            <a:r>
              <a:rPr lang="en-GB" dirty="0"/>
              <a:t>35%(43/123) needed surgery </a:t>
            </a:r>
          </a:p>
          <a:p>
            <a:r>
              <a:rPr lang="en-GB" dirty="0"/>
              <a:t>TME=27 ( APR=8[30%] + AR = 19[70%])       </a:t>
            </a:r>
          </a:p>
          <a:p>
            <a:r>
              <a:rPr lang="en-GB" dirty="0"/>
              <a:t> Local excision= 16[37%] patients</a:t>
            </a:r>
          </a:p>
          <a:p>
            <a:pPr marL="0" indent="0">
              <a:buNone/>
            </a:pPr>
            <a:r>
              <a:rPr lang="en-GB" b="1" dirty="0"/>
              <a:t>Conclusion : </a:t>
            </a:r>
            <a:r>
              <a:rPr lang="en-GB" dirty="0">
                <a:solidFill>
                  <a:srgbClr val="00B050"/>
                </a:solidFill>
              </a:rPr>
              <a:t>78% organ preservation </a:t>
            </a:r>
            <a:r>
              <a:rPr lang="en-GB" dirty="0"/>
              <a:t>was achieved without compromising their chance of cure. All those who needed surgery can be salvaged  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B4D1A9-6A5A-483E-B610-F1D1251A0B40}"/>
              </a:ext>
            </a:extLst>
          </p:cNvPr>
          <p:cNvSpPr txBox="1"/>
          <p:nvPr/>
        </p:nvSpPr>
        <p:spPr>
          <a:xfrm>
            <a:off x="4114800" y="6302602"/>
            <a:ext cx="9314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Sun Myint et al ASCO, J Clin Oncol 39, 2021 (</a:t>
            </a:r>
            <a:r>
              <a:rPr lang="en-GB" sz="2000" dirty="0" err="1">
                <a:solidFill>
                  <a:srgbClr val="7030A0"/>
                </a:solidFill>
              </a:rPr>
              <a:t>suppl</a:t>
            </a:r>
            <a:r>
              <a:rPr lang="en-GB" sz="2000" dirty="0">
                <a:solidFill>
                  <a:srgbClr val="7030A0"/>
                </a:solidFill>
              </a:rPr>
              <a:t> 3; </a:t>
            </a:r>
            <a:r>
              <a:rPr lang="en-GB" sz="2000" dirty="0" err="1">
                <a:solidFill>
                  <a:srgbClr val="7030A0"/>
                </a:solidFill>
              </a:rPr>
              <a:t>abstr</a:t>
            </a:r>
            <a:r>
              <a:rPr lang="en-GB" sz="2000" dirty="0">
                <a:solidFill>
                  <a:srgbClr val="7030A0"/>
                </a:solidFill>
              </a:rPr>
              <a:t> 12)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E6498-114A-4AAA-B5EF-20ED9778C9CE}"/>
              </a:ext>
            </a:extLst>
          </p:cNvPr>
          <p:cNvSpPr txBox="1"/>
          <p:nvPr/>
        </p:nvSpPr>
        <p:spPr>
          <a:xfrm>
            <a:off x="3384048" y="3244334"/>
            <a:ext cx="6714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49924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623EB-5D99-4F31-8FD9-C81760FCF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14" t="17905" r="30079" b="33460"/>
          <a:stretch/>
        </p:blipFill>
        <p:spPr>
          <a:xfrm>
            <a:off x="984068" y="1123054"/>
            <a:ext cx="8186057" cy="50568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52DBAB-886C-4452-A5D5-13D4D797F372}"/>
              </a:ext>
            </a:extLst>
          </p:cNvPr>
          <p:cNvSpPr txBox="1"/>
          <p:nvPr/>
        </p:nvSpPr>
        <p:spPr>
          <a:xfrm>
            <a:off x="957943" y="261257"/>
            <a:ext cx="6244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OPERA –Preliminary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3E0065-4288-4FB9-BF86-1B94ACFF6E83}"/>
              </a:ext>
            </a:extLst>
          </p:cNvPr>
          <p:cNvSpPr txBox="1"/>
          <p:nvPr/>
        </p:nvSpPr>
        <p:spPr>
          <a:xfrm>
            <a:off x="7073827" y="6333836"/>
            <a:ext cx="6252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Sun Myint et al. JCO 2021; 39(3): Sup 12</a:t>
            </a:r>
          </a:p>
        </p:txBody>
      </p:sp>
    </p:spTree>
    <p:extLst>
      <p:ext uri="{BB962C8B-B14F-4D97-AF65-F5344CB8AC3E}">
        <p14:creationId xmlns:p14="http://schemas.microsoft.com/office/powerpoint/2010/main" val="27092014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924D89-93E1-4109-B7EA-719DF29DC4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90" t="20580" r="7729" b="15363"/>
          <a:stretch/>
        </p:blipFill>
        <p:spPr>
          <a:xfrm>
            <a:off x="821351" y="957336"/>
            <a:ext cx="11370649" cy="5128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EBCFCA-80C8-41CB-8FCA-48DE2DF5EB82}"/>
              </a:ext>
            </a:extLst>
          </p:cNvPr>
          <p:cNvSpPr txBox="1"/>
          <p:nvPr/>
        </p:nvSpPr>
        <p:spPr>
          <a:xfrm>
            <a:off x="446870" y="288710"/>
            <a:ext cx="1047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OPERA – Preliminary </a:t>
            </a:r>
            <a:r>
              <a:rPr lang="en-GB" sz="4000" b="1" dirty="0" smtClean="0">
                <a:solidFill>
                  <a:srgbClr val="0070C0"/>
                </a:solidFill>
              </a:rPr>
              <a:t>results</a:t>
            </a:r>
            <a:endParaRPr lang="en-GB" sz="4000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6D4128-19E3-4D64-8699-7EC9B0D5A0EB}"/>
              </a:ext>
            </a:extLst>
          </p:cNvPr>
          <p:cNvSpPr txBox="1"/>
          <p:nvPr/>
        </p:nvSpPr>
        <p:spPr>
          <a:xfrm>
            <a:off x="7173006" y="6169967"/>
            <a:ext cx="7062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7030A0"/>
                </a:solidFill>
              </a:rPr>
              <a:t>Sun Myint et al. JCO 2021; 39(3): Sup 12</a:t>
            </a:r>
          </a:p>
        </p:txBody>
      </p:sp>
    </p:spTree>
    <p:extLst>
      <p:ext uri="{BB962C8B-B14F-4D97-AF65-F5344CB8AC3E}">
        <p14:creationId xmlns:p14="http://schemas.microsoft.com/office/powerpoint/2010/main" val="2632368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294" y="1519408"/>
            <a:ext cx="4302942" cy="35511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2069" y="553214"/>
            <a:ext cx="7502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+mj-lt"/>
              </a:rPr>
              <a:t>Multi disciplinary Team meeting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0482" y="5124746"/>
            <a:ext cx="6785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7030A0"/>
                </a:solidFill>
              </a:rPr>
              <a:t>The MDT </a:t>
            </a:r>
            <a:r>
              <a:rPr lang="en-GB" sz="2400" dirty="0">
                <a:solidFill>
                  <a:srgbClr val="7030A0"/>
                </a:solidFill>
              </a:rPr>
              <a:t>recommendations are based on protocols, guidelines and published evidence. </a:t>
            </a:r>
            <a:r>
              <a:rPr lang="en-GB" sz="2400" dirty="0" smtClean="0">
                <a:solidFill>
                  <a:srgbClr val="7030A0"/>
                </a:solidFill>
              </a:rPr>
              <a:t>MDT decides what is best for the patient. Not </a:t>
            </a:r>
            <a:r>
              <a:rPr lang="en-GB" sz="2400" dirty="0">
                <a:solidFill>
                  <a:srgbClr val="7030A0"/>
                </a:solidFill>
              </a:rPr>
              <a:t>on </a:t>
            </a:r>
            <a:r>
              <a:rPr lang="en-GB" sz="2400" dirty="0" smtClean="0">
                <a:solidFill>
                  <a:srgbClr val="7030A0"/>
                </a:solidFill>
              </a:rPr>
              <a:t>the patient’s </a:t>
            </a:r>
            <a:r>
              <a:rPr lang="en-GB" sz="2400" dirty="0">
                <a:solidFill>
                  <a:srgbClr val="7030A0"/>
                </a:solidFill>
              </a:rPr>
              <a:t>choice or </a:t>
            </a:r>
            <a:r>
              <a:rPr lang="en-GB" sz="2400" dirty="0" smtClean="0">
                <a:solidFill>
                  <a:srgbClr val="7030A0"/>
                </a:solidFill>
              </a:rPr>
              <a:t>what they want.</a:t>
            </a:r>
            <a:endParaRPr lang="en-GB" sz="2400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18792" y="1573619"/>
            <a:ext cx="23816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66519A-B98D-47FF-988F-01FE840A3F83}"/>
              </a:ext>
            </a:extLst>
          </p:cNvPr>
          <p:cNvSpPr txBox="1"/>
          <p:nvPr/>
        </p:nvSpPr>
        <p:spPr>
          <a:xfrm>
            <a:off x="8416701" y="1829355"/>
            <a:ext cx="33781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Organ preservation</a:t>
            </a:r>
          </a:p>
          <a:p>
            <a:r>
              <a:rPr lang="en-GB" sz="2800" b="1" dirty="0" smtClean="0"/>
              <a:t>is </a:t>
            </a:r>
            <a:r>
              <a:rPr lang="en-GB" sz="2800" b="1" dirty="0"/>
              <a:t>not </a:t>
            </a:r>
            <a:r>
              <a:rPr lang="en-GB" sz="2800" b="1" dirty="0" smtClean="0"/>
              <a:t>an option</a:t>
            </a:r>
            <a:endParaRPr lang="en-GB" sz="2800" b="1" dirty="0"/>
          </a:p>
          <a:p>
            <a:r>
              <a:rPr lang="en-GB" sz="2800" b="1" dirty="0"/>
              <a:t>in </a:t>
            </a:r>
            <a:r>
              <a:rPr lang="en-GB" sz="2800" b="1" dirty="0" smtClean="0"/>
              <a:t>most colorectal </a:t>
            </a:r>
            <a:r>
              <a:rPr lang="en-GB" sz="2800" b="1" dirty="0"/>
              <a:t>MDT </a:t>
            </a:r>
            <a:r>
              <a:rPr lang="en-GB" sz="2800" b="1" dirty="0" smtClean="0"/>
              <a:t>meetings as it is not recommended in the guidelines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7688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95C25E-086C-419F-AD29-2F30BD1E07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9" t="25834" r="8571" b="11730"/>
          <a:stretch/>
        </p:blipFill>
        <p:spPr>
          <a:xfrm>
            <a:off x="196813" y="811178"/>
            <a:ext cx="10223863" cy="45197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481617-69B3-4D8E-94DC-D235E2551299}"/>
              </a:ext>
            </a:extLst>
          </p:cNvPr>
          <p:cNvSpPr txBox="1"/>
          <p:nvPr/>
        </p:nvSpPr>
        <p:spPr>
          <a:xfrm>
            <a:off x="5983871" y="6374335"/>
            <a:ext cx="666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Dhadda et al. Radio &amp; Oncology 2021; 162:195-201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343F2-0BE7-42E0-8764-4888562659D1}"/>
              </a:ext>
            </a:extLst>
          </p:cNvPr>
          <p:cNvSpPr txBox="1"/>
          <p:nvPr/>
        </p:nvSpPr>
        <p:spPr>
          <a:xfrm>
            <a:off x="548639" y="330926"/>
            <a:ext cx="11199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CONTEM-1 The role of CXB (post local excision)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52A99F-02EC-44EF-93A9-1203E060CE94}"/>
              </a:ext>
            </a:extLst>
          </p:cNvPr>
          <p:cNvSpPr txBox="1"/>
          <p:nvPr/>
        </p:nvSpPr>
        <p:spPr>
          <a:xfrm>
            <a:off x="548639" y="5189395"/>
            <a:ext cx="63311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Local relapse rate was 8% and distant metastases 9%. Organ preservation was achieved in 95%.</a:t>
            </a:r>
          </a:p>
          <a:p>
            <a:r>
              <a:rPr lang="en-GB" sz="2000" dirty="0"/>
              <a:t>6 year local recurrence free 91% overall survival 81% </a:t>
            </a:r>
            <a:r>
              <a:rPr lang="en-GB" sz="2400" dirty="0">
                <a:solidFill>
                  <a:srgbClr val="FF0000"/>
                </a:solidFill>
              </a:rPr>
              <a:t>Cancer specific survival was 97%.</a:t>
            </a:r>
          </a:p>
        </p:txBody>
      </p:sp>
    </p:spTree>
    <p:extLst>
      <p:ext uri="{BB962C8B-B14F-4D97-AF65-F5344CB8AC3E}">
        <p14:creationId xmlns:p14="http://schemas.microsoft.com/office/powerpoint/2010/main" val="31906610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F68D36-6EBE-41E1-831E-5CA6AFE4CDE7}"/>
              </a:ext>
            </a:extLst>
          </p:cNvPr>
          <p:cNvSpPr txBox="1"/>
          <p:nvPr/>
        </p:nvSpPr>
        <p:spPr>
          <a:xfrm>
            <a:off x="65314" y="337133"/>
            <a:ext cx="12061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Commissioning of Contact Xray Brachytherapy(Papillon)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3E2AB-6B8F-4796-B86D-844241668CA1}"/>
              </a:ext>
            </a:extLst>
          </p:cNvPr>
          <p:cNvSpPr txBox="1"/>
          <p:nvPr/>
        </p:nvSpPr>
        <p:spPr>
          <a:xfrm>
            <a:off x="6923584" y="6244517"/>
            <a:ext cx="11982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NHS England. 2018. Evidence review: 1715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E67A7B-0745-49D1-B8CD-A966880244FC}"/>
              </a:ext>
            </a:extLst>
          </p:cNvPr>
          <p:cNvSpPr txBox="1"/>
          <p:nvPr/>
        </p:nvSpPr>
        <p:spPr>
          <a:xfrm>
            <a:off x="4769224" y="1390346"/>
            <a:ext cx="6571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Prepared by NHS England Specialised Services Clinical Reference Group (CRG) for Radiotherapy.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C19E87-4AA1-4A2A-8FF7-F2FCA8A43BB3}"/>
              </a:ext>
            </a:extLst>
          </p:cNvPr>
          <p:cNvSpPr txBox="1"/>
          <p:nvPr/>
        </p:nvSpPr>
        <p:spPr>
          <a:xfrm>
            <a:off x="4769224" y="2271930"/>
            <a:ext cx="70910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NHS England has carefully reviewed the evidence to treat early rectal cancer with</a:t>
            </a:r>
          </a:p>
          <a:p>
            <a:r>
              <a:rPr lang="en-GB" sz="3200" dirty="0"/>
              <a:t>low-energy contact x-ray therapy. We have concluded that there is insufficient</a:t>
            </a:r>
          </a:p>
          <a:p>
            <a:r>
              <a:rPr lang="en-GB" sz="3200" dirty="0"/>
              <a:t>evidence to consider making the treatment available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C25172-F9F9-4ACD-AFAE-301A981EE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96" y="1218717"/>
            <a:ext cx="3846909" cy="54259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8619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D89C25-391D-480F-A2E4-616DDB8FF5EA}"/>
              </a:ext>
            </a:extLst>
          </p:cNvPr>
          <p:cNvSpPr txBox="1"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40D5F3-BC8B-4E35-9509-3A68649BF670}"/>
              </a:ext>
            </a:extLst>
          </p:cNvPr>
          <p:cNvSpPr txBox="1"/>
          <p:nvPr/>
        </p:nvSpPr>
        <p:spPr>
          <a:xfrm>
            <a:off x="3048000" y="32465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59E62B-60DC-403A-9309-DCBB6E7D0917}"/>
              </a:ext>
            </a:extLst>
          </p:cNvPr>
          <p:cNvSpPr txBox="1"/>
          <p:nvPr/>
        </p:nvSpPr>
        <p:spPr>
          <a:xfrm>
            <a:off x="3048000" y="32465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617669-9EBB-4A78-85DF-93AD556AB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12192000" cy="471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9164" y="6201027"/>
            <a:ext cx="11868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7030A0"/>
                </a:solidFill>
              </a:rPr>
              <a:t> 21/19 NIHR Commissioned call for early rectal cancer when surgery is not planned. 2021.</a:t>
            </a:r>
            <a:endParaRPr lang="en-GB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6800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BF145-7418-41B5-9010-FEC36C5B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>
                <a:solidFill>
                  <a:srgbClr val="0070C0"/>
                </a:solidFill>
              </a:rPr>
              <a:t>EXPRESS Time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64754-2D5E-42C4-8A52-2DD19E0DF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err="1">
                <a:solidFill>
                  <a:srgbClr val="0070C0"/>
                </a:solidFill>
              </a:rPr>
              <a:t>EX</a:t>
            </a:r>
            <a:r>
              <a:rPr lang="en-GB" b="1" dirty="0" err="1"/>
              <a:t>cision</a:t>
            </a:r>
            <a:r>
              <a:rPr lang="en-GB" b="1" dirty="0"/>
              <a:t> versus </a:t>
            </a:r>
            <a:r>
              <a:rPr lang="en-GB" b="1" dirty="0">
                <a:solidFill>
                  <a:srgbClr val="0070C0"/>
                </a:solidFill>
              </a:rPr>
              <a:t>P</a:t>
            </a:r>
            <a:r>
              <a:rPr lang="en-GB" b="1" dirty="0"/>
              <a:t>apillion as a </a:t>
            </a:r>
            <a:r>
              <a:rPr lang="en-GB" b="1" dirty="0" err="1">
                <a:solidFill>
                  <a:srgbClr val="0070C0"/>
                </a:solidFill>
              </a:rPr>
              <a:t>RE</a:t>
            </a:r>
            <a:r>
              <a:rPr lang="en-GB" b="1" dirty="0" err="1"/>
              <a:t>ctal</a:t>
            </a:r>
            <a:r>
              <a:rPr lang="en-GB" b="1" dirty="0"/>
              <a:t> </a:t>
            </a:r>
            <a:r>
              <a:rPr lang="en-GB" b="1" dirty="0">
                <a:solidFill>
                  <a:srgbClr val="0070C0"/>
                </a:solidFill>
              </a:rPr>
              <a:t>S</a:t>
            </a:r>
            <a:r>
              <a:rPr lang="en-GB" b="1" dirty="0"/>
              <a:t>aving </a:t>
            </a:r>
            <a:r>
              <a:rPr lang="en-GB" b="1" dirty="0">
                <a:solidFill>
                  <a:srgbClr val="0070C0"/>
                </a:solidFill>
              </a:rPr>
              <a:t>S</a:t>
            </a:r>
            <a:r>
              <a:rPr lang="en-GB" b="1" dirty="0"/>
              <a:t>trategy</a:t>
            </a:r>
          </a:p>
          <a:p>
            <a:r>
              <a:rPr lang="en-GB" dirty="0"/>
              <a:t>NHSE Commissioning through evaluation (</a:t>
            </a:r>
            <a:r>
              <a:rPr lang="en-GB" dirty="0" err="1"/>
              <a:t>CtE</a:t>
            </a:r>
            <a:r>
              <a:rPr lang="en-GB" dirty="0"/>
              <a:t>) dropped Jan 2021 </a:t>
            </a:r>
          </a:p>
          <a:p>
            <a:r>
              <a:rPr lang="en-GB" dirty="0"/>
              <a:t>N​IHR research commissioned call (21/19)for HTA Funding</a:t>
            </a:r>
          </a:p>
          <a:p>
            <a:r>
              <a:rPr lang="en-GB" dirty="0"/>
              <a:t>Stage 1 submission 28</a:t>
            </a:r>
            <a:r>
              <a:rPr lang="en-GB" baseline="30000" dirty="0"/>
              <a:t>th</a:t>
            </a:r>
            <a:r>
              <a:rPr lang="en-GB" dirty="0"/>
              <a:t> July 2021 </a:t>
            </a:r>
          </a:p>
          <a:p>
            <a:r>
              <a:rPr lang="en-GB" dirty="0"/>
              <a:t>Stage 2 Funding            </a:t>
            </a:r>
            <a:r>
              <a:rPr lang="en-GB" dirty="0" smtClean="0"/>
              <a:t>    </a:t>
            </a:r>
            <a:r>
              <a:rPr lang="en-GB" dirty="0"/>
              <a:t>September 2021</a:t>
            </a:r>
          </a:p>
          <a:p>
            <a:r>
              <a:rPr lang="en-GB" dirty="0"/>
              <a:t>Trial will start                    September 2022</a:t>
            </a:r>
          </a:p>
          <a:p>
            <a:r>
              <a:rPr lang="en-GB" dirty="0"/>
              <a:t>Trial stop                            September 2026</a:t>
            </a:r>
          </a:p>
          <a:p>
            <a:r>
              <a:rPr lang="en-GB" dirty="0"/>
              <a:t>Trial end                             September </a:t>
            </a:r>
            <a:r>
              <a:rPr lang="en-GB" dirty="0" smtClean="0"/>
              <a:t>2028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290618" y="6176963"/>
            <a:ext cx="9587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21/19 NIHR Commissioned call for early rectal cancer when surgery is not planned. 2021.</a:t>
            </a:r>
          </a:p>
        </p:txBody>
      </p:sp>
    </p:spTree>
    <p:extLst>
      <p:ext uri="{BB962C8B-B14F-4D97-AF65-F5344CB8AC3E}">
        <p14:creationId xmlns:p14="http://schemas.microsoft.com/office/powerpoint/2010/main" val="21945606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459" y="2144413"/>
            <a:ext cx="9738539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b="1" dirty="0">
              <a:solidFill>
                <a:srgbClr val="0070C0"/>
              </a:solidFill>
            </a:endParaRPr>
          </a:p>
          <a:p>
            <a:r>
              <a:rPr lang="en-GB" sz="2000" dirty="0"/>
              <a:t>N=186   cT2 cT3  size &lt;4cm (location &lt;8cm) who responded well to neoadjuvant EBCRT  (CAP 50)  with residual cancer &lt;2cm</a:t>
            </a:r>
          </a:p>
          <a:p>
            <a:r>
              <a:rPr lang="en-GB" sz="2000" dirty="0"/>
              <a:t>N= 148/186 ( 80%) good responders were randomised to TME vs local excision</a:t>
            </a:r>
          </a:p>
          <a:p>
            <a:endParaRPr lang="en-GB" sz="2000" dirty="0"/>
          </a:p>
          <a:p>
            <a:r>
              <a:rPr lang="en-GB" sz="2000" dirty="0"/>
              <a:t>145 patients analysed	TME n=71   vs   L.E n=74</a:t>
            </a:r>
          </a:p>
          <a:p>
            <a:r>
              <a:rPr lang="en-GB" sz="2800" dirty="0"/>
              <a:t>Organ preservation rate 28/74 (38%)</a:t>
            </a:r>
          </a:p>
          <a:p>
            <a:endParaRPr lang="en-GB" b="1" dirty="0"/>
          </a:p>
          <a:p>
            <a:r>
              <a:rPr lang="en-GB" b="1" dirty="0">
                <a:solidFill>
                  <a:srgbClr val="0070C0"/>
                </a:solidFill>
              </a:rPr>
              <a:t>INTERPRETATION: </a:t>
            </a:r>
          </a:p>
          <a:p>
            <a:r>
              <a:rPr lang="en-GB" sz="2000" dirty="0">
                <a:solidFill>
                  <a:srgbClr val="0070C0"/>
                </a:solidFill>
              </a:rPr>
              <a:t>No evidence of difference in oncological outcomes between local excision and total mesorectal excision. Local excision can be proposed in selected patients having a small T2T3 low rectal cancer with a good clinical response after chemoradiotherapy.</a:t>
            </a:r>
          </a:p>
          <a:p>
            <a:endParaRPr lang="en-GB" sz="20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792387" y="6144396"/>
            <a:ext cx="4399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Lancet. 2017 Jul 29;390(10093):469-479</a:t>
            </a:r>
          </a:p>
          <a:p>
            <a:r>
              <a:rPr lang="en-GB" sz="2000" dirty="0">
                <a:solidFill>
                  <a:srgbClr val="7030A0"/>
                </a:solidFill>
              </a:rPr>
              <a:t>Lancet. 2020 Feb 7 ; 5:465-474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466" y="-228047"/>
            <a:ext cx="9144000" cy="253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310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0BACFF-1B51-404A-87C5-15795FC05575}"/>
              </a:ext>
            </a:extLst>
          </p:cNvPr>
          <p:cNvSpPr txBox="1"/>
          <p:nvPr/>
        </p:nvSpPr>
        <p:spPr>
          <a:xfrm>
            <a:off x="3050175" y="862656"/>
            <a:ext cx="589135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   </a:t>
            </a:r>
            <a:r>
              <a:rPr lang="en-GB" sz="2000" b="1" dirty="0"/>
              <a:t>Eligible-</a:t>
            </a:r>
            <a:r>
              <a:rPr lang="en-GB" sz="2000" dirty="0"/>
              <a:t>     Post EBCRT or SCRT-&lt;3cm cT1/cT2/cN0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F46A1-6EF0-43A7-A35C-E875843CBB19}"/>
              </a:ext>
            </a:extLst>
          </p:cNvPr>
          <p:cNvSpPr txBox="1"/>
          <p:nvPr/>
        </p:nvSpPr>
        <p:spPr>
          <a:xfrm>
            <a:off x="4868090" y="1475293"/>
            <a:ext cx="2255520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b="1" dirty="0"/>
              <a:t>Randomisation   2:1 </a:t>
            </a:r>
            <a:r>
              <a:rPr lang="en-GB" dirty="0"/>
              <a:t>(in favour active arm)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DA70E0-4F6D-4350-8BC0-AFB4DE0360B7}"/>
              </a:ext>
            </a:extLst>
          </p:cNvPr>
          <p:cNvSpPr txBox="1"/>
          <p:nvPr/>
        </p:nvSpPr>
        <p:spPr>
          <a:xfrm>
            <a:off x="1483662" y="3158853"/>
            <a:ext cx="1655461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        ARM 1</a:t>
            </a:r>
          </a:p>
          <a:p>
            <a:r>
              <a:rPr lang="en-GB" b="1" dirty="0"/>
              <a:t>CXB</a:t>
            </a:r>
            <a:r>
              <a:rPr lang="en-GB" dirty="0"/>
              <a:t> immediate</a:t>
            </a:r>
          </a:p>
          <a:p>
            <a:r>
              <a:rPr lang="en-GB" dirty="0"/>
              <a:t>        n= 122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739B39-14C9-44BD-B3D8-0DCA54BF9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586" y="4014966"/>
            <a:ext cx="6096528" cy="36579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6FF9BF2-77DC-405B-BAC3-97305AA2E578}"/>
              </a:ext>
            </a:extLst>
          </p:cNvPr>
          <p:cNvSpPr txBox="1"/>
          <p:nvPr/>
        </p:nvSpPr>
        <p:spPr>
          <a:xfrm>
            <a:off x="3896616" y="3135213"/>
            <a:ext cx="1741714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        ARM 2</a:t>
            </a:r>
          </a:p>
          <a:p>
            <a:r>
              <a:rPr lang="en-GB" b="1" dirty="0"/>
              <a:t>     CXB </a:t>
            </a:r>
            <a:r>
              <a:rPr lang="en-GB" dirty="0"/>
              <a:t>delay</a:t>
            </a:r>
          </a:p>
          <a:p>
            <a:r>
              <a:rPr lang="en-GB" dirty="0"/>
              <a:t>         n=61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533AB7-5888-4C7B-97DB-3B61BA3B0CE5}"/>
              </a:ext>
            </a:extLst>
          </p:cNvPr>
          <p:cNvSpPr txBox="1"/>
          <p:nvPr/>
        </p:nvSpPr>
        <p:spPr>
          <a:xfrm>
            <a:off x="6429937" y="3141970"/>
            <a:ext cx="1942012" cy="92333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       ARM 3</a:t>
            </a:r>
          </a:p>
          <a:p>
            <a:r>
              <a:rPr lang="en-GB" b="1" dirty="0"/>
              <a:t>  TEMS </a:t>
            </a:r>
            <a:r>
              <a:rPr lang="en-GB" dirty="0"/>
              <a:t>immediate</a:t>
            </a:r>
          </a:p>
          <a:p>
            <a:r>
              <a:rPr lang="en-GB" dirty="0"/>
              <a:t>         n=122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37733A-6EDA-4195-80C9-BF03E710FB0E}"/>
              </a:ext>
            </a:extLst>
          </p:cNvPr>
          <p:cNvSpPr txBox="1"/>
          <p:nvPr/>
        </p:nvSpPr>
        <p:spPr>
          <a:xfrm>
            <a:off x="9026126" y="3168630"/>
            <a:ext cx="1741714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       ARM 4</a:t>
            </a:r>
          </a:p>
          <a:p>
            <a:r>
              <a:rPr lang="en-GB" b="1" dirty="0"/>
              <a:t>  TEMS </a:t>
            </a:r>
            <a:r>
              <a:rPr lang="en-GB" dirty="0"/>
              <a:t>delayed</a:t>
            </a:r>
          </a:p>
          <a:p>
            <a:r>
              <a:rPr lang="en-GB" dirty="0"/>
              <a:t>         n=61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661838C-E80F-4FDA-9E5A-A846ED5B8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038" y="50853"/>
            <a:ext cx="8071804" cy="1072989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2AB387C-3071-4F62-8B5C-5233DB1DF70A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>
            <a:off x="5995850" y="1262766"/>
            <a:ext cx="0" cy="2125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C06B087-B8E0-4D01-AE57-50E72285BDE6}"/>
              </a:ext>
            </a:extLst>
          </p:cNvPr>
          <p:cNvCxnSpPr>
            <a:cxnSpLocks/>
          </p:cNvCxnSpPr>
          <p:nvPr/>
        </p:nvCxnSpPr>
        <p:spPr>
          <a:xfrm>
            <a:off x="2323321" y="2917371"/>
            <a:ext cx="245607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40996C8-6546-4FD5-B32E-48F8515ED4E8}"/>
              </a:ext>
            </a:extLst>
          </p:cNvPr>
          <p:cNvCxnSpPr>
            <a:cxnSpLocks/>
            <a:stCxn id="4" idx="2"/>
            <a:endCxn id="124" idx="3"/>
          </p:cNvCxnSpPr>
          <p:nvPr/>
        </p:nvCxnSpPr>
        <p:spPr>
          <a:xfrm flipH="1">
            <a:off x="3947600" y="2121624"/>
            <a:ext cx="2048250" cy="3470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8E89376-32EB-46A1-8A93-235441F931B0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2311393" y="2921726"/>
            <a:ext cx="0" cy="2371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38E1656-D948-4945-BBB1-20FBAF63FA2F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4767473" y="2917371"/>
            <a:ext cx="0" cy="2178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45DAA4E-D784-4BD5-9747-2A04722B6C72}"/>
              </a:ext>
            </a:extLst>
          </p:cNvPr>
          <p:cNvCxnSpPr>
            <a:endCxn id="33" idx="0"/>
          </p:cNvCxnSpPr>
          <p:nvPr/>
        </p:nvCxnSpPr>
        <p:spPr>
          <a:xfrm>
            <a:off x="7400943" y="2917371"/>
            <a:ext cx="0" cy="2245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B7E6108-D666-46A1-B63C-EE524FE8ED2E}"/>
              </a:ext>
            </a:extLst>
          </p:cNvPr>
          <p:cNvCxnSpPr>
            <a:cxnSpLocks/>
          </p:cNvCxnSpPr>
          <p:nvPr/>
        </p:nvCxnSpPr>
        <p:spPr>
          <a:xfrm>
            <a:off x="9897634" y="2917371"/>
            <a:ext cx="0" cy="2512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34C5FAFC-6288-4728-97C6-00B969D6FE09}"/>
              </a:ext>
            </a:extLst>
          </p:cNvPr>
          <p:cNvSpPr txBox="1"/>
          <p:nvPr/>
        </p:nvSpPr>
        <p:spPr>
          <a:xfrm>
            <a:off x="1646999" y="5863018"/>
            <a:ext cx="8697702" cy="3657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                         Assessment every 3 months DRE. Endoscopy and MRI/CT until event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D2A97CA-28BD-466F-A2F0-F1E50CF169E1}"/>
              </a:ext>
            </a:extLst>
          </p:cNvPr>
          <p:cNvSpPr txBox="1"/>
          <p:nvPr/>
        </p:nvSpPr>
        <p:spPr>
          <a:xfrm>
            <a:off x="3771384" y="4524570"/>
            <a:ext cx="2016033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CXB for progression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E686D0D-B750-487B-9B8D-0AE61530C2DF}"/>
              </a:ext>
            </a:extLst>
          </p:cNvPr>
          <p:cNvCxnSpPr>
            <a:cxnSpLocks/>
            <a:stCxn id="56" idx="0"/>
          </p:cNvCxnSpPr>
          <p:nvPr/>
        </p:nvCxnSpPr>
        <p:spPr>
          <a:xfrm flipV="1">
            <a:off x="4779401" y="4064931"/>
            <a:ext cx="0" cy="4596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C91FCCE-3970-4A18-A559-CBE9A5279655}"/>
              </a:ext>
            </a:extLst>
          </p:cNvPr>
          <p:cNvCxnSpPr>
            <a:stCxn id="56" idx="2"/>
          </p:cNvCxnSpPr>
          <p:nvPr/>
        </p:nvCxnSpPr>
        <p:spPr>
          <a:xfrm flipH="1">
            <a:off x="4779400" y="4893902"/>
            <a:ext cx="1" cy="9632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CB5DC3F-284C-40DF-B2DE-215B4651B824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2289207" y="4082183"/>
            <a:ext cx="22186" cy="17646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159479C-964C-4A71-817F-DF1F1554320C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7400943" y="4065300"/>
            <a:ext cx="37010" cy="17913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67F2D2CA-5781-4634-A91D-138E4BEF3F11}"/>
              </a:ext>
            </a:extLst>
          </p:cNvPr>
          <p:cNvSpPr txBox="1"/>
          <p:nvPr/>
        </p:nvSpPr>
        <p:spPr>
          <a:xfrm>
            <a:off x="8610290" y="4570042"/>
            <a:ext cx="2516778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TEMS for progression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F94C8D1-9C22-428E-B7D5-C061D8CD0C07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9895831" y="4091960"/>
            <a:ext cx="1152" cy="4977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6E3E153-6968-4707-B412-DBCB05C05B7E}"/>
              </a:ext>
            </a:extLst>
          </p:cNvPr>
          <p:cNvCxnSpPr>
            <a:cxnSpLocks/>
          </p:cNvCxnSpPr>
          <p:nvPr/>
        </p:nvCxnSpPr>
        <p:spPr>
          <a:xfrm>
            <a:off x="9896983" y="4984846"/>
            <a:ext cx="0" cy="8717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8A978AE8-3E6C-419F-BE8C-690D2675343E}"/>
              </a:ext>
            </a:extLst>
          </p:cNvPr>
          <p:cNvSpPr txBox="1"/>
          <p:nvPr/>
        </p:nvSpPr>
        <p:spPr>
          <a:xfrm>
            <a:off x="1767840" y="6410628"/>
            <a:ext cx="846328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                                    Primary end point- Failure free survival at 2 years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4B5F5D3-48BF-484C-A502-B586A3EAD5B8}"/>
              </a:ext>
            </a:extLst>
          </p:cNvPr>
          <p:cNvSpPr txBox="1"/>
          <p:nvPr/>
        </p:nvSpPr>
        <p:spPr>
          <a:xfrm>
            <a:off x="631706" y="1393417"/>
            <a:ext cx="26340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Unfit for surgery</a:t>
            </a:r>
          </a:p>
          <a:p>
            <a:r>
              <a:rPr lang="en-GB" dirty="0"/>
              <a:t>Unwilling to has surgery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D609CBE-4928-4001-B060-E90F8335B077}"/>
              </a:ext>
            </a:extLst>
          </p:cNvPr>
          <p:cNvSpPr txBox="1"/>
          <p:nvPr/>
        </p:nvSpPr>
        <p:spPr>
          <a:xfrm>
            <a:off x="10504931" y="5262853"/>
            <a:ext cx="1349826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Failure</a:t>
            </a:r>
          </a:p>
          <a:p>
            <a:r>
              <a:rPr lang="en-GB" dirty="0">
                <a:solidFill>
                  <a:srgbClr val="FF0000"/>
                </a:solidFill>
              </a:rPr>
              <a:t>Recurrence</a:t>
            </a:r>
          </a:p>
          <a:p>
            <a:r>
              <a:rPr lang="en-GB" dirty="0">
                <a:solidFill>
                  <a:srgbClr val="FF0000"/>
                </a:solidFill>
              </a:rPr>
              <a:t>Surgery</a:t>
            </a:r>
          </a:p>
          <a:p>
            <a:r>
              <a:rPr lang="en-GB" dirty="0">
                <a:solidFill>
                  <a:srgbClr val="FF0000"/>
                </a:solidFill>
              </a:rPr>
              <a:t>Mets</a:t>
            </a:r>
          </a:p>
          <a:p>
            <a:r>
              <a:rPr lang="en-GB" dirty="0">
                <a:solidFill>
                  <a:srgbClr val="FF0000"/>
                </a:solidFill>
              </a:rPr>
              <a:t>Death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7396B7D-F0F1-4625-A3DF-7DF02F44A7E8}"/>
              </a:ext>
            </a:extLst>
          </p:cNvPr>
          <p:cNvSpPr txBox="1"/>
          <p:nvPr/>
        </p:nvSpPr>
        <p:spPr>
          <a:xfrm>
            <a:off x="3155119" y="2237865"/>
            <a:ext cx="79248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CXB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4793E142-AB49-4AED-810D-BCFC2C45B07E}"/>
              </a:ext>
            </a:extLst>
          </p:cNvPr>
          <p:cNvSpPr txBox="1"/>
          <p:nvPr/>
        </p:nvSpPr>
        <p:spPr>
          <a:xfrm>
            <a:off x="7968343" y="2166908"/>
            <a:ext cx="107577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 TEMS</a:t>
            </a: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41A1A36C-66BB-4A18-9B56-512986A0B2FF}"/>
              </a:ext>
            </a:extLst>
          </p:cNvPr>
          <p:cNvCxnSpPr>
            <a:cxnSpLocks/>
            <a:stCxn id="4" idx="2"/>
            <a:endCxn id="126" idx="1"/>
          </p:cNvCxnSpPr>
          <p:nvPr/>
        </p:nvCxnSpPr>
        <p:spPr>
          <a:xfrm>
            <a:off x="5995850" y="2121624"/>
            <a:ext cx="1972493" cy="2761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DC984AAD-9B7E-4B8D-8173-7AD945526274}"/>
              </a:ext>
            </a:extLst>
          </p:cNvPr>
          <p:cNvCxnSpPr>
            <a:cxnSpLocks/>
          </p:cNvCxnSpPr>
          <p:nvPr/>
        </p:nvCxnSpPr>
        <p:spPr>
          <a:xfrm>
            <a:off x="7400943" y="2917371"/>
            <a:ext cx="24948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7A09333D-2620-42BE-95B4-9C71565391D9}"/>
              </a:ext>
            </a:extLst>
          </p:cNvPr>
          <p:cNvCxnSpPr>
            <a:cxnSpLocks/>
            <a:stCxn id="124" idx="2"/>
          </p:cNvCxnSpPr>
          <p:nvPr/>
        </p:nvCxnSpPr>
        <p:spPr>
          <a:xfrm flipH="1">
            <a:off x="3551359" y="2699530"/>
            <a:ext cx="1" cy="2221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8FA96A09-1C38-40C6-AE72-D602F7A560FA}"/>
              </a:ext>
            </a:extLst>
          </p:cNvPr>
          <p:cNvCxnSpPr>
            <a:cxnSpLocks/>
            <a:stCxn id="126" idx="2"/>
          </p:cNvCxnSpPr>
          <p:nvPr/>
        </p:nvCxnSpPr>
        <p:spPr>
          <a:xfrm>
            <a:off x="8506229" y="2628573"/>
            <a:ext cx="0" cy="3126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5702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661" y="1865630"/>
            <a:ext cx="9020679" cy="44143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9322" y="295449"/>
            <a:ext cx="8467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</a:rPr>
              <a:t>Patient referrals for Papillon</a:t>
            </a:r>
          </a:p>
        </p:txBody>
      </p:sp>
      <p:sp>
        <p:nvSpPr>
          <p:cNvPr id="4" name="Down Arrow 3"/>
          <p:cNvSpPr/>
          <p:nvPr/>
        </p:nvSpPr>
        <p:spPr>
          <a:xfrm>
            <a:off x="7416306" y="2822011"/>
            <a:ext cx="232348" cy="929390"/>
          </a:xfrm>
          <a:prstGeom prst="downArrow">
            <a:avLst/>
          </a:prstGeom>
          <a:solidFill>
            <a:srgbClr val="00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140968" y="1158360"/>
            <a:ext cx="824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9900"/>
                </a:solidFill>
              </a:rPr>
              <a:t>After initial resistance patients’ voices are now being heard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69794" y="6300279"/>
            <a:ext cx="5680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Courtesy data from Dr Helen Wong (2018)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3214E2-71A3-4D5A-947E-4707C9781B71}"/>
              </a:ext>
            </a:extLst>
          </p:cNvPr>
          <p:cNvSpPr txBox="1"/>
          <p:nvPr/>
        </p:nvSpPr>
        <p:spPr>
          <a:xfrm>
            <a:off x="10547643" y="1906181"/>
            <a:ext cx="232348" cy="369043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449C8-E906-4184-9D5C-182742CBDB5B}"/>
              </a:ext>
            </a:extLst>
          </p:cNvPr>
          <p:cNvSpPr txBox="1"/>
          <p:nvPr/>
        </p:nvSpPr>
        <p:spPr>
          <a:xfrm>
            <a:off x="10397595" y="1516574"/>
            <a:ext cx="764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220</a:t>
            </a:r>
          </a:p>
        </p:txBody>
      </p:sp>
    </p:spTree>
    <p:extLst>
      <p:ext uri="{BB962C8B-B14F-4D97-AF65-F5344CB8AC3E}">
        <p14:creationId xmlns:p14="http://schemas.microsoft.com/office/powerpoint/2010/main" val="7806433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510" y="1297416"/>
            <a:ext cx="3593759" cy="5074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3534" y="327283"/>
            <a:ext cx="10326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Pattern of referrals for Papillon (2002-2016)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64064" y="3724530"/>
            <a:ext cx="35753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From around the 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Australia &amp; New Zealand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USA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India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Myanmar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490235" y="3465513"/>
            <a:ext cx="30636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903" y="1322753"/>
            <a:ext cx="4134385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FD795F-8831-49E2-B55E-CEC07A669F89}"/>
              </a:ext>
            </a:extLst>
          </p:cNvPr>
          <p:cNvSpPr txBox="1"/>
          <p:nvPr/>
        </p:nvSpPr>
        <p:spPr>
          <a:xfrm>
            <a:off x="9117951" y="6302033"/>
            <a:ext cx="3326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NATCANSAT 2016 data</a:t>
            </a:r>
          </a:p>
        </p:txBody>
      </p:sp>
    </p:spTree>
    <p:extLst>
      <p:ext uri="{BB962C8B-B14F-4D97-AF65-F5344CB8AC3E}">
        <p14:creationId xmlns:p14="http://schemas.microsoft.com/office/powerpoint/2010/main" val="20615182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6078" y="1112308"/>
            <a:ext cx="4325938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AutoShape 3"/>
          <p:cNvSpPr>
            <a:spLocks noChangeArrowheads="1"/>
          </p:cNvSpPr>
          <p:nvPr/>
        </p:nvSpPr>
        <p:spPr bwMode="auto">
          <a:xfrm>
            <a:off x="5595078" y="4221163"/>
            <a:ext cx="433387" cy="431800"/>
          </a:xfrm>
          <a:prstGeom prst="star5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114693" name="AutoShape 5"/>
          <p:cNvSpPr>
            <a:spLocks noChangeArrowheads="1"/>
          </p:cNvSpPr>
          <p:nvPr/>
        </p:nvSpPr>
        <p:spPr bwMode="auto">
          <a:xfrm>
            <a:off x="6299871" y="4077494"/>
            <a:ext cx="360362" cy="287338"/>
          </a:xfrm>
          <a:prstGeom prst="star5">
            <a:avLst/>
          </a:prstGeom>
          <a:solidFill>
            <a:srgbClr val="FF33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68612" name="AutoShape 6"/>
          <p:cNvSpPr>
            <a:spLocks noChangeArrowheads="1"/>
          </p:cNvSpPr>
          <p:nvPr/>
        </p:nvSpPr>
        <p:spPr bwMode="auto">
          <a:xfrm>
            <a:off x="6210530" y="5299762"/>
            <a:ext cx="370696" cy="361949"/>
          </a:xfrm>
          <a:custGeom>
            <a:avLst/>
            <a:gdLst>
              <a:gd name="T0" fmla="*/ 138236 w 288925"/>
              <a:gd name="T1" fmla="*/ 0 h 215900"/>
              <a:gd name="T2" fmla="*/ 0 w 288925"/>
              <a:gd name="T3" fmla="*/ 848271 h 215900"/>
              <a:gd name="T4" fmla="*/ 52802 w 288925"/>
              <a:gd name="T5" fmla="*/ 2220807 h 215900"/>
              <a:gd name="T6" fmla="*/ 223669 w 288925"/>
              <a:gd name="T7" fmla="*/ 2220807 h 215900"/>
              <a:gd name="T8" fmla="*/ 276471 w 288925"/>
              <a:gd name="T9" fmla="*/ 848271 h 2159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89284 w 288925"/>
              <a:gd name="T16" fmla="*/ 82467 h 215900"/>
              <a:gd name="T17" fmla="*/ 199641 w 288925"/>
              <a:gd name="T18" fmla="*/ 164932 h 215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925" h="215900">
                <a:moveTo>
                  <a:pt x="0" y="82466"/>
                </a:moveTo>
                <a:lnTo>
                  <a:pt x="110360" y="82467"/>
                </a:lnTo>
                <a:lnTo>
                  <a:pt x="144463" y="0"/>
                </a:lnTo>
                <a:lnTo>
                  <a:pt x="178565" y="82467"/>
                </a:lnTo>
                <a:lnTo>
                  <a:pt x="288925" y="82466"/>
                </a:lnTo>
                <a:lnTo>
                  <a:pt x="199641" y="133433"/>
                </a:lnTo>
                <a:lnTo>
                  <a:pt x="233745" y="215899"/>
                </a:lnTo>
                <a:lnTo>
                  <a:pt x="144463" y="164932"/>
                </a:lnTo>
                <a:lnTo>
                  <a:pt x="55180" y="215899"/>
                </a:lnTo>
                <a:lnTo>
                  <a:pt x="89284" y="13343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695" name="AutoShape 7"/>
          <p:cNvSpPr>
            <a:spLocks noChangeArrowheads="1"/>
          </p:cNvSpPr>
          <p:nvPr/>
        </p:nvSpPr>
        <p:spPr bwMode="auto">
          <a:xfrm>
            <a:off x="6096000" y="4653877"/>
            <a:ext cx="360362" cy="288925"/>
          </a:xfrm>
          <a:prstGeom prst="star5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8614" name="Text Box 9"/>
          <p:cNvSpPr txBox="1">
            <a:spLocks noChangeArrowheads="1"/>
          </p:cNvSpPr>
          <p:nvPr/>
        </p:nvSpPr>
        <p:spPr bwMode="auto">
          <a:xfrm>
            <a:off x="2493930" y="336945"/>
            <a:ext cx="86654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000" b="1" dirty="0">
                <a:solidFill>
                  <a:srgbClr val="0070C0"/>
                </a:solidFill>
              </a:rPr>
              <a:t>Papillon facilities in the UK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70492" y="1301764"/>
            <a:ext cx="25103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Clatterbridge 1993</a:t>
            </a:r>
          </a:p>
          <a:p>
            <a:r>
              <a:rPr lang="en-GB" sz="2400" dirty="0">
                <a:solidFill>
                  <a:srgbClr val="0070C0"/>
                </a:solidFill>
              </a:rPr>
              <a:t>Hull 2011</a:t>
            </a:r>
          </a:p>
          <a:p>
            <a:r>
              <a:rPr lang="en-GB" sz="2400" dirty="0">
                <a:solidFill>
                  <a:srgbClr val="0070C0"/>
                </a:solidFill>
              </a:rPr>
              <a:t>Guildford 2014</a:t>
            </a:r>
          </a:p>
          <a:p>
            <a:r>
              <a:rPr lang="en-GB" sz="2400" dirty="0">
                <a:solidFill>
                  <a:srgbClr val="0070C0"/>
                </a:solidFill>
              </a:rPr>
              <a:t>Nottingham 2014</a:t>
            </a:r>
          </a:p>
        </p:txBody>
      </p:sp>
      <p:pic>
        <p:nvPicPr>
          <p:cNvPr id="10" name="Picture 2" descr="Hull patient 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8972" y="3160876"/>
            <a:ext cx="3909252" cy="293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70013" y="6052466"/>
            <a:ext cx="100778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9900"/>
                </a:solidFill>
              </a:rPr>
              <a:t>Awaiting decision from NHS England for the specialist commissioners (2018)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99717" y="2803588"/>
            <a:ext cx="3515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Hull Papillon team started 2011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08793" y="5566304"/>
            <a:ext cx="1081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89 years</a:t>
            </a:r>
          </a:p>
        </p:txBody>
      </p:sp>
    </p:spTree>
    <p:extLst>
      <p:ext uri="{BB962C8B-B14F-4D97-AF65-F5344CB8AC3E}">
        <p14:creationId xmlns:p14="http://schemas.microsoft.com/office/powerpoint/2010/main" val="23403097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CE6A211-F7BB-468E-81D0-AB114DF7C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59" t="15618" r="35078" b="5270"/>
          <a:stretch/>
        </p:blipFill>
        <p:spPr>
          <a:xfrm>
            <a:off x="418499" y="1550125"/>
            <a:ext cx="3300060" cy="4693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164F08-E831-4B8A-8402-301C62F21D37}"/>
              </a:ext>
            </a:extLst>
          </p:cNvPr>
          <p:cNvSpPr txBox="1"/>
          <p:nvPr/>
        </p:nvSpPr>
        <p:spPr>
          <a:xfrm>
            <a:off x="513806" y="422365"/>
            <a:ext cx="1024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GMC guidance on decision making and consent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3C4258-48D2-4D5B-BC4F-52D8B913FE8E}"/>
              </a:ext>
            </a:extLst>
          </p:cNvPr>
          <p:cNvSpPr txBox="1"/>
          <p:nvPr/>
        </p:nvSpPr>
        <p:spPr>
          <a:xfrm>
            <a:off x="4886036" y="6244046"/>
            <a:ext cx="8046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Decision making and consent GMC guidance 2020 gmc-uk.org</a:t>
            </a:r>
          </a:p>
          <a:p>
            <a:r>
              <a:rPr lang="en-GB" sz="2000" dirty="0"/>
              <a:t>                                                  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7AA65F-CCB8-469D-8CC2-9E3810876408}"/>
              </a:ext>
            </a:extLst>
          </p:cNvPr>
          <p:cNvSpPr txBox="1"/>
          <p:nvPr/>
        </p:nvSpPr>
        <p:spPr>
          <a:xfrm>
            <a:off x="3971107" y="1166922"/>
            <a:ext cx="79160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Consent – give information to patient</a:t>
            </a:r>
          </a:p>
          <a:p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Options for treatment must be discuss with the language and terminology that patient can understand </a:t>
            </a:r>
          </a:p>
          <a:p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Treat patient as equal partners- consider what the patient wants</a:t>
            </a:r>
          </a:p>
          <a:p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Shared decision making and not forcing the treatment which you think is right for the patient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628F79-6DF3-4F30-9C90-A8031ECF5382}"/>
              </a:ext>
            </a:extLst>
          </p:cNvPr>
          <p:cNvSpPr txBox="1"/>
          <p:nvPr/>
        </p:nvSpPr>
        <p:spPr>
          <a:xfrm>
            <a:off x="635726" y="4362994"/>
            <a:ext cx="2795451" cy="3396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</a:rPr>
              <a:t>Comes into effect 9</a:t>
            </a:r>
            <a:r>
              <a:rPr lang="en-GB" sz="1600" b="1" baseline="30000" dirty="0">
                <a:solidFill>
                  <a:srgbClr val="002060"/>
                </a:solidFill>
              </a:rPr>
              <a:t>th</a:t>
            </a:r>
            <a:r>
              <a:rPr lang="en-GB" sz="1600" b="1" dirty="0">
                <a:solidFill>
                  <a:srgbClr val="002060"/>
                </a:solidFill>
              </a:rPr>
              <a:t>Nov 2020</a:t>
            </a:r>
          </a:p>
        </p:txBody>
      </p:sp>
    </p:spTree>
    <p:extLst>
      <p:ext uri="{BB962C8B-B14F-4D97-AF65-F5344CB8AC3E}">
        <p14:creationId xmlns:p14="http://schemas.microsoft.com/office/powerpoint/2010/main" val="390560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9" name="Picture 15" descr="Taylor Austria2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88" y="1241635"/>
            <a:ext cx="4825127" cy="362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54" y="2377856"/>
            <a:ext cx="1784884" cy="178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5" descr="IMGP44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54" y="4282879"/>
            <a:ext cx="1848376" cy="184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6" descr="IMGP44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2" y="4289203"/>
            <a:ext cx="1771228" cy="185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6336175" y="2047898"/>
            <a:ext cx="24479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</a:pPr>
            <a:r>
              <a:rPr lang="en-GB" altLang="en-US" sz="1600" dirty="0">
                <a:latin typeface="+mn-lt"/>
              </a:rPr>
              <a:t>Pre EBCRT (T3N2)</a:t>
            </a:r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8712255" y="2047898"/>
            <a:ext cx="30599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 dirty="0">
                <a:latin typeface="+mn-lt"/>
              </a:rPr>
              <a:t>Post EBCRT(cT0cN0)</a:t>
            </a:r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1643923" y="371111"/>
            <a:ext cx="77692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000" b="1" dirty="0">
                <a:solidFill>
                  <a:schemeClr val="accent1"/>
                </a:solidFill>
                <a:latin typeface="+mj-lt"/>
              </a:rPr>
              <a:t>Our patient’s story </a:t>
            </a:r>
            <a:r>
              <a:rPr lang="en-GB" altLang="en-US" sz="4400" b="1" dirty="0">
                <a:solidFill>
                  <a:schemeClr val="accent1"/>
                </a:solidFill>
                <a:latin typeface="+mj-lt"/>
              </a:rPr>
              <a:t>……..</a:t>
            </a:r>
          </a:p>
        </p:txBody>
      </p:sp>
      <p:pic>
        <p:nvPicPr>
          <p:cNvPr id="778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3" y="2374789"/>
            <a:ext cx="1784883" cy="178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92170" y="4904403"/>
            <a:ext cx="4007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7030A0"/>
                </a:solidFill>
              </a:rPr>
              <a:t>Permission obtained from the patient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34042" y="5168333"/>
            <a:ext cx="5662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“The courage of patients like ‘Don’ who</a:t>
            </a:r>
          </a:p>
          <a:p>
            <a:r>
              <a:rPr lang="en-GB" sz="2400" dirty="0"/>
              <a:t> refused surgery was  an inspiration </a:t>
            </a:r>
          </a:p>
          <a:p>
            <a:r>
              <a:rPr lang="en-GB" sz="2400" dirty="0"/>
              <a:t> </a:t>
            </a:r>
            <a:r>
              <a:rPr lang="en-GB" sz="2400" dirty="0" smtClean="0"/>
              <a:t>for my journey</a:t>
            </a:r>
            <a:r>
              <a:rPr lang="en-GB" sz="2400" dirty="0"/>
              <a:t>…”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02564" y="652904"/>
            <a:ext cx="3090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79 years old retired lecturer who wanted to go skiing after being diagnosed with rectal cancer in 2009…..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25475" y="6116343"/>
            <a:ext cx="1011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Before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47918" y="6112838"/>
            <a:ext cx="1940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After treatment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7923" y="6414233"/>
            <a:ext cx="971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His surgeon wanted to operate on him, but </a:t>
            </a:r>
            <a:r>
              <a:rPr lang="en-GB" sz="2000" dirty="0" smtClean="0">
                <a:solidFill>
                  <a:srgbClr val="002060"/>
                </a:solidFill>
              </a:rPr>
              <a:t>the patient refused </a:t>
            </a:r>
            <a:r>
              <a:rPr lang="en-GB" sz="2000" dirty="0">
                <a:solidFill>
                  <a:srgbClr val="002060"/>
                </a:solidFill>
              </a:rPr>
              <a:t>and went skiing instead…..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163" y="3635459"/>
            <a:ext cx="1849219" cy="152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0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0D0CBF0-C408-4F59-A42C-E3A0BC1FB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196" y="6057830"/>
            <a:ext cx="2295728" cy="486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91FBE2-083B-4A8F-ACE3-A4E1B44EE0B1}"/>
              </a:ext>
            </a:extLst>
          </p:cNvPr>
          <p:cNvSpPr txBox="1"/>
          <p:nvPr/>
        </p:nvSpPr>
        <p:spPr>
          <a:xfrm>
            <a:off x="583474" y="722811"/>
            <a:ext cx="9091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Do patients have a choice?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FBB52-7CB2-4A5E-A55B-CD2BB07AB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81" y="2113840"/>
            <a:ext cx="7686099" cy="3686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3AD900-1060-4CC5-936D-A930F1970785}"/>
              </a:ext>
            </a:extLst>
          </p:cNvPr>
          <p:cNvSpPr txBox="1"/>
          <p:nvPr/>
        </p:nvSpPr>
        <p:spPr>
          <a:xfrm>
            <a:off x="7455843" y="6135189"/>
            <a:ext cx="44496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Arthur Sun Myint. BMJ 2019;366:15363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E1C6780-0F06-4CBE-9E13-AEF37E5928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07" t="16761" r="6666" b="6921"/>
          <a:stretch/>
        </p:blipFill>
        <p:spPr>
          <a:xfrm>
            <a:off x="7351644" y="741644"/>
            <a:ext cx="4840356" cy="27443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EF11A3-3241-4AA8-8845-942982BA2371}"/>
              </a:ext>
            </a:extLst>
          </p:cNvPr>
          <p:cNvSpPr txBox="1"/>
          <p:nvPr/>
        </p:nvSpPr>
        <p:spPr>
          <a:xfrm>
            <a:off x="583474" y="6057830"/>
            <a:ext cx="6382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</a:rPr>
              <a:t>Papillonpatientsupport.com</a:t>
            </a:r>
          </a:p>
        </p:txBody>
      </p:sp>
    </p:spTree>
    <p:extLst>
      <p:ext uri="{BB962C8B-B14F-4D97-AF65-F5344CB8AC3E}">
        <p14:creationId xmlns:p14="http://schemas.microsoft.com/office/powerpoint/2010/main" val="8301269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Patients’ partnership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2057" y="1350028"/>
            <a:ext cx="8546609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cs typeface="Arial" panose="020B0604020202020204" pitchFamily="34" charset="0"/>
              </a:rPr>
              <a:t>Patients have driven our project, </a:t>
            </a:r>
          </a:p>
          <a:p>
            <a:pPr marL="0" indent="0">
              <a:buNone/>
            </a:pPr>
            <a:r>
              <a:rPr lang="en-GB" dirty="0">
                <a:cs typeface="Arial" panose="020B0604020202020204" pitchFamily="34" charset="0"/>
              </a:rPr>
              <a:t>from its inception, </a:t>
            </a:r>
            <a:r>
              <a:rPr lang="en-GB" dirty="0" smtClean="0">
                <a:cs typeface="Arial" panose="020B0604020202020204" pitchFamily="34" charset="0"/>
              </a:rPr>
              <a:t>28 </a:t>
            </a:r>
            <a:r>
              <a:rPr lang="en-GB" dirty="0">
                <a:cs typeface="Arial" panose="020B0604020202020204" pitchFamily="34" charset="0"/>
              </a:rPr>
              <a:t>years ago…..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855" y="1227939"/>
            <a:ext cx="1996190" cy="1497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349" y="2736699"/>
            <a:ext cx="2894275" cy="3872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9491" y="3822067"/>
            <a:ext cx="2175584" cy="21755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90788" y="5991454"/>
            <a:ext cx="1810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Bradley Hand ITC" panose="03070402050302030203" pitchFamily="66" charset="0"/>
              </a:rPr>
              <a:t>Mark Davies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3771" y="2969588"/>
            <a:ext cx="5234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9900"/>
                </a:solidFill>
              </a:rPr>
              <a:t>Advocate of patient’s choice</a:t>
            </a:r>
          </a:p>
          <a:p>
            <a:r>
              <a:rPr lang="en-GB" sz="2400" dirty="0">
                <a:solidFill>
                  <a:srgbClr val="009900"/>
                </a:solidFill>
              </a:rPr>
              <a:t>Living beyond cancer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5169F-3261-429D-82A8-ECD66B8DA806}"/>
              </a:ext>
            </a:extLst>
          </p:cNvPr>
          <p:cNvSpPr txBox="1"/>
          <p:nvPr/>
        </p:nvSpPr>
        <p:spPr>
          <a:xfrm>
            <a:off x="7898056" y="4584642"/>
            <a:ext cx="3915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We must not just aim to save lives of our patients but must also try to improve their QOL post treatment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44510" y="6384362"/>
            <a:ext cx="461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7030A0"/>
                </a:solidFill>
              </a:rPr>
              <a:t>Mark Davies. Saving my Arse. 2008, 2011 </a:t>
            </a:r>
            <a:endParaRPr lang="en-GB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817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9" name="Picture 7" descr="File:Da Vinci Vitruve Luc Viatou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691" y="2589491"/>
            <a:ext cx="585173" cy="7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17074" y="836377"/>
            <a:ext cx="8229601" cy="1143000"/>
          </a:xfrm>
        </p:spPr>
        <p:txBody>
          <a:bodyPr/>
          <a:lstStyle/>
          <a:p>
            <a:r>
              <a:rPr lang="en-GB" altLang="en-US" sz="3200" b="1" dirty="0">
                <a:solidFill>
                  <a:srgbClr val="002060"/>
                </a:solidFill>
              </a:rPr>
              <a:t>We must learn to think outside the box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47850" y="1844676"/>
            <a:ext cx="4038600" cy="4525963"/>
          </a:xfrm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altLang="en-US" dirty="0">
                <a:latin typeface="+mj-lt"/>
              </a:rPr>
              <a:t>Training</a:t>
            </a:r>
          </a:p>
          <a:p>
            <a:r>
              <a:rPr lang="en-GB" altLang="en-US" dirty="0">
                <a:latin typeface="+mj-lt"/>
              </a:rPr>
              <a:t>Governance</a:t>
            </a:r>
          </a:p>
          <a:p>
            <a:r>
              <a:rPr lang="en-GB" altLang="en-US" dirty="0">
                <a:latin typeface="+mj-lt"/>
              </a:rPr>
              <a:t>Guidelines</a:t>
            </a:r>
          </a:p>
          <a:p>
            <a:r>
              <a:rPr lang="en-GB" altLang="en-US" dirty="0">
                <a:latin typeface="+mj-lt"/>
              </a:rPr>
              <a:t>Protocols</a:t>
            </a:r>
          </a:p>
          <a:p>
            <a:endParaRPr lang="en-GB" altLang="en-US" dirty="0"/>
          </a:p>
        </p:txBody>
      </p:sp>
      <p:pic>
        <p:nvPicPr>
          <p:cNvPr id="125956" name="Picture 4" descr="MM900354630[1]"/>
          <p:cNvPicPr>
            <a:picLocks noGrp="1" noChangeAspect="1" noChangeArrowheads="1" noCrop="1"/>
          </p:cNvPicPr>
          <p:nvPr>
            <p:ph type="media"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1" y="3933825"/>
            <a:ext cx="2087563" cy="1866900"/>
          </a:xfrm>
        </p:spPr>
      </p:pic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6096000" y="1877101"/>
            <a:ext cx="4441893" cy="44935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</a:pPr>
            <a:r>
              <a:rPr lang="en-GB" altLang="en-US" sz="2800" dirty="0">
                <a:latin typeface="+mj-lt"/>
              </a:rPr>
              <a:t>Change in stage (NBCSP)</a:t>
            </a:r>
          </a:p>
          <a:p>
            <a:pPr marL="457200" indent="-457200">
              <a:spcBef>
                <a:spcPct val="50000"/>
              </a:spcBef>
            </a:pPr>
            <a:r>
              <a:rPr lang="en-GB" altLang="en-US" sz="2800" dirty="0">
                <a:latin typeface="+mj-lt"/>
              </a:rPr>
              <a:t>Advances in Science</a:t>
            </a:r>
          </a:p>
          <a:p>
            <a:pPr marL="457200" indent="-457200">
              <a:spcBef>
                <a:spcPct val="50000"/>
              </a:spcBef>
            </a:pPr>
            <a:r>
              <a:rPr lang="en-GB" altLang="en-US" sz="2800" dirty="0">
                <a:latin typeface="+mj-lt"/>
              </a:rPr>
              <a:t>Advances in Technology</a:t>
            </a:r>
            <a:endParaRPr lang="en-GB" alt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en-GB" alt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New Innovations</a:t>
            </a:r>
            <a:endParaRPr lang="en-GB" altLang="en-US" sz="2400" dirty="0">
              <a:latin typeface="Arial" panose="020B0604020202020204" pitchFamily="34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en-GB" alt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New Concepts</a:t>
            </a:r>
          </a:p>
          <a:p>
            <a:pPr marL="457200" indent="-457200">
              <a:spcBef>
                <a:spcPct val="50000"/>
              </a:spcBef>
            </a:pPr>
            <a:r>
              <a:rPr lang="en-GB" alt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Must change our mind set</a:t>
            </a:r>
            <a:endParaRPr lang="en-GB" altLang="en-US" b="1" dirty="0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GB" altLang="en-US" b="1" dirty="0">
                <a:solidFill>
                  <a:srgbClr val="0099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Patient’s choice</a:t>
            </a: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9191626" y="3068638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pic>
        <p:nvPicPr>
          <p:cNvPr id="125960" name="Picture 8" descr="File:Leonardo polyhedra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2205039"/>
            <a:ext cx="14890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62" name="Text Box 10"/>
          <p:cNvSpPr txBox="1">
            <a:spLocks noChangeArrowheads="1"/>
          </p:cNvSpPr>
          <p:nvPr/>
        </p:nvSpPr>
        <p:spPr bwMode="auto">
          <a:xfrm>
            <a:off x="6627847" y="4842966"/>
            <a:ext cx="403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800" dirty="0">
                <a:solidFill>
                  <a:schemeClr val="accent1"/>
                </a:solidFill>
                <a:latin typeface="Arial" panose="020B0604020202020204" pitchFamily="34" charset="0"/>
              </a:rPr>
              <a:t>Minimally invasive - Less Harm</a:t>
            </a:r>
          </a:p>
        </p:txBody>
      </p:sp>
      <p:sp>
        <p:nvSpPr>
          <p:cNvPr id="125963" name="Text Box 11"/>
          <p:cNvSpPr txBox="1">
            <a:spLocks noChangeArrowheads="1"/>
          </p:cNvSpPr>
          <p:nvPr/>
        </p:nvSpPr>
        <p:spPr bwMode="auto">
          <a:xfrm>
            <a:off x="2008811" y="5800725"/>
            <a:ext cx="43611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 b="1" dirty="0">
                <a:solidFill>
                  <a:srgbClr val="FF33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Standard of Care</a:t>
            </a:r>
          </a:p>
        </p:txBody>
      </p:sp>
      <p:sp>
        <p:nvSpPr>
          <p:cNvPr id="125964" name="Text Box 12"/>
          <p:cNvSpPr txBox="1">
            <a:spLocks noChangeArrowheads="1"/>
          </p:cNvSpPr>
          <p:nvPr/>
        </p:nvSpPr>
        <p:spPr bwMode="auto">
          <a:xfrm>
            <a:off x="9191879" y="3753706"/>
            <a:ext cx="1944687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800" dirty="0">
                <a:solidFill>
                  <a:schemeClr val="accent1"/>
                </a:solidFill>
                <a:latin typeface="Arial" panose="020B0604020202020204" pitchFamily="34" charset="0"/>
              </a:rPr>
              <a:t>TEMS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1800" dirty="0">
                <a:solidFill>
                  <a:schemeClr val="accent1"/>
                </a:solidFill>
                <a:latin typeface="Arial" panose="020B0604020202020204" pitchFamily="34" charset="0"/>
              </a:rPr>
              <a:t>Papillon</a:t>
            </a:r>
          </a:p>
        </p:txBody>
      </p:sp>
      <p:sp>
        <p:nvSpPr>
          <p:cNvPr id="125965" name="Text Box 13"/>
          <p:cNvSpPr txBox="1">
            <a:spLocks noChangeArrowheads="1"/>
          </p:cNvSpPr>
          <p:nvPr/>
        </p:nvSpPr>
        <p:spPr bwMode="auto">
          <a:xfrm>
            <a:off x="4295776" y="234062"/>
            <a:ext cx="37433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4000" b="1" dirty="0">
                <a:solidFill>
                  <a:schemeClr val="accent1"/>
                </a:solidFill>
                <a:latin typeface="+mj-lt"/>
              </a:rPr>
              <a:t>The Future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2300" y="4634232"/>
            <a:ext cx="1286831" cy="173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50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0E545-195D-4764-91A3-11EE4075A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                         </a:t>
            </a:r>
            <a:r>
              <a:rPr lang="en-GB" sz="4000" b="1" dirty="0">
                <a:solidFill>
                  <a:srgbClr val="0070C0"/>
                </a:solidFill>
              </a:rPr>
              <a:t>H2020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1817E5-399C-47A6-A632-180091E1F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2844" y="676388"/>
            <a:ext cx="3143047" cy="8037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42F212-30B1-41A6-935A-14249CE309B5}"/>
              </a:ext>
            </a:extLst>
          </p:cNvPr>
          <p:cNvSpPr txBox="1"/>
          <p:nvPr/>
        </p:nvSpPr>
        <p:spPr>
          <a:xfrm>
            <a:off x="2591792" y="1871557"/>
            <a:ext cx="952357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“Active Monitoring of Cancer As An Alternative To Surgery” (CAST) MSCA-ITN-857894</a:t>
            </a:r>
          </a:p>
          <a:p>
            <a:r>
              <a:rPr lang="en-GB" sz="3200" dirty="0"/>
              <a:t>Our Papillon research project has received funding from the European Union's Horizon 2020 research and innovation programme under the Marie Sklodowska-Curie grant agreement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2 students </a:t>
            </a:r>
            <a:r>
              <a:rPr lang="en-GB" sz="3200" dirty="0"/>
              <a:t>to do PhD at the University of Liverpool</a:t>
            </a:r>
          </a:p>
          <a:p>
            <a:r>
              <a:rPr lang="en-GB" sz="3200" dirty="0"/>
              <a:t>and training at Clatterbridge from May 2021 -2024</a:t>
            </a:r>
          </a:p>
          <a:p>
            <a:r>
              <a:rPr lang="en-GB" sz="3200" dirty="0"/>
              <a:t>Dr Ngu Wah Than and Dr Margarita </a:t>
            </a:r>
            <a:r>
              <a:rPr lang="en-GB" sz="3200" dirty="0" err="1"/>
              <a:t>Karageorgou</a:t>
            </a:r>
            <a:r>
              <a:rPr lang="en-GB" sz="3200" dirty="0"/>
              <a:t>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464B85-F82E-4F1E-85D6-3071D0DC0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28" y="161275"/>
            <a:ext cx="2142309" cy="20203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01C769-0426-42D8-BDC6-13C28A1D070A}"/>
              </a:ext>
            </a:extLst>
          </p:cNvPr>
          <p:cNvSpPr txBox="1"/>
          <p:nvPr/>
        </p:nvSpPr>
        <p:spPr>
          <a:xfrm>
            <a:off x="1171303" y="1950575"/>
            <a:ext cx="1550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CAST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0C0691-0187-41F7-B111-3F81F029F8B0}"/>
              </a:ext>
            </a:extLst>
          </p:cNvPr>
          <p:cNvCxnSpPr/>
          <p:nvPr/>
        </p:nvCxnSpPr>
        <p:spPr>
          <a:xfrm flipV="1">
            <a:off x="2785001" y="1786579"/>
            <a:ext cx="8795657" cy="611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2072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8EE3AB-9348-4A7F-88D7-8CB46CE4F537}"/>
              </a:ext>
            </a:extLst>
          </p:cNvPr>
          <p:cNvSpPr txBox="1"/>
          <p:nvPr/>
        </p:nvSpPr>
        <p:spPr>
          <a:xfrm>
            <a:off x="441708" y="261257"/>
            <a:ext cx="11982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70C0"/>
                </a:solidFill>
              </a:rPr>
              <a:t>Multidisciplinary management of early rectal cancer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94521-D01A-4860-AE17-BA4CB7768DCE}"/>
              </a:ext>
            </a:extLst>
          </p:cNvPr>
          <p:cNvSpPr txBox="1"/>
          <p:nvPr/>
        </p:nvSpPr>
        <p:spPr>
          <a:xfrm>
            <a:off x="5336178" y="4331179"/>
            <a:ext cx="62135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Recording:  </a:t>
            </a:r>
            <a:r>
              <a:rPr lang="en-GB" sz="2400" dirty="0">
                <a:hlinkClick r:id="rId2"/>
              </a:rPr>
              <a:t>https://zoom.us/rec/share/W_P7jAzaP7ikW-Pld57Ir14lpDDVeEPhM5k-JmUyAr6Aj-Szoq2ej292xnLbZB0p.Q29dRu1A-jdGSU9g</a:t>
            </a:r>
            <a:endParaRPr lang="en-GB" sz="2400" dirty="0"/>
          </a:p>
          <a:p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61FE4-4748-47FB-9F99-3E382155D946}"/>
              </a:ext>
            </a:extLst>
          </p:cNvPr>
          <p:cNvSpPr txBox="1"/>
          <p:nvPr/>
        </p:nvSpPr>
        <p:spPr>
          <a:xfrm>
            <a:off x="4901184" y="6270171"/>
            <a:ext cx="7523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The Royal Society of Medicine Surgical Meeting 1</a:t>
            </a:r>
            <a:r>
              <a:rPr lang="en-GB" sz="2000" baseline="30000" dirty="0">
                <a:solidFill>
                  <a:srgbClr val="7030A0"/>
                </a:solidFill>
              </a:rPr>
              <a:t>st</a:t>
            </a:r>
            <a:r>
              <a:rPr lang="en-GB" sz="2000" dirty="0">
                <a:solidFill>
                  <a:srgbClr val="7030A0"/>
                </a:solidFill>
              </a:rPr>
              <a:t> September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0FB9F6-00E7-4627-9C6B-40B7741FE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718" y="1414358"/>
            <a:ext cx="2023575" cy="22249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E99443-E0DB-42CE-8E39-3F8921CAE6AF}"/>
              </a:ext>
            </a:extLst>
          </p:cNvPr>
          <p:cNvSpPr txBox="1"/>
          <p:nvPr/>
        </p:nvSpPr>
        <p:spPr>
          <a:xfrm>
            <a:off x="5336178" y="1137924"/>
            <a:ext cx="30654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Chaired by</a:t>
            </a:r>
          </a:p>
          <a:p>
            <a:r>
              <a:rPr lang="en-GB" dirty="0"/>
              <a:t>Prof Neil Mortensen </a:t>
            </a:r>
          </a:p>
          <a:p>
            <a:r>
              <a:rPr lang="en-GB" dirty="0"/>
              <a:t>President of RCS</a:t>
            </a:r>
          </a:p>
          <a:p>
            <a:endParaRPr lang="en-GB" dirty="0"/>
          </a:p>
          <a:p>
            <a:r>
              <a:rPr lang="en-GB" dirty="0"/>
              <a:t>Prof Bill Heald</a:t>
            </a:r>
          </a:p>
          <a:p>
            <a:r>
              <a:rPr lang="en-GB" dirty="0"/>
              <a:t>Prof Jean Pierre Gerard</a:t>
            </a:r>
          </a:p>
          <a:p>
            <a:r>
              <a:rPr lang="en-GB" dirty="0"/>
              <a:t>Prof Chris Cunningham</a:t>
            </a:r>
          </a:p>
          <a:p>
            <a:r>
              <a:rPr lang="en-GB" dirty="0"/>
              <a:t>Mr Simon Bach</a:t>
            </a:r>
          </a:p>
          <a:p>
            <a:r>
              <a:rPr lang="en-GB" dirty="0"/>
              <a:t>Prof Simon Gollins</a:t>
            </a:r>
          </a:p>
          <a:p>
            <a:r>
              <a:rPr lang="en-GB" dirty="0"/>
              <a:t>Mr Chris Rao</a:t>
            </a:r>
          </a:p>
          <a:p>
            <a:r>
              <a:rPr lang="en-GB" dirty="0"/>
              <a:t>Prof Arthur Sun Myint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8E325E-8FBC-4BF4-9722-485122555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682" y="1048902"/>
            <a:ext cx="3560373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224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4E8F484-6FDF-42F6-BE76-E600A3F84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86" y="1008157"/>
            <a:ext cx="10815828" cy="51104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EE68B8-8C59-4A3F-82D0-E8BDC732D801}"/>
              </a:ext>
            </a:extLst>
          </p:cNvPr>
          <p:cNvSpPr txBox="1"/>
          <p:nvPr/>
        </p:nvSpPr>
        <p:spPr>
          <a:xfrm>
            <a:off x="335280" y="160353"/>
            <a:ext cx="11521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70C0"/>
                </a:solidFill>
              </a:rPr>
              <a:t>My presentation at the RSM meeting September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B53CF3-7B65-448A-9ACA-22860D9270F4}"/>
              </a:ext>
            </a:extLst>
          </p:cNvPr>
          <p:cNvSpPr txBox="1"/>
          <p:nvPr/>
        </p:nvSpPr>
        <p:spPr>
          <a:xfrm>
            <a:off x="3258220" y="6332444"/>
            <a:ext cx="11393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Proceedings of Multidisciplinary management of early rectal cancer. RSM 2021</a:t>
            </a:r>
          </a:p>
        </p:txBody>
      </p:sp>
    </p:spTree>
    <p:extLst>
      <p:ext uri="{BB962C8B-B14F-4D97-AF65-F5344CB8AC3E}">
        <p14:creationId xmlns:p14="http://schemas.microsoft.com/office/powerpoint/2010/main" val="13967661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31" y="2387823"/>
            <a:ext cx="6136846" cy="4091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635" y="26275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Our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825" y="831909"/>
            <a:ext cx="9190051" cy="479682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In collaboration with our patients and colleagues                                 we hope that our project </a:t>
            </a:r>
            <a:r>
              <a:rPr lang="en-GB" i="1" dirty="0">
                <a:solidFill>
                  <a:srgbClr val="7030A0"/>
                </a:solidFill>
              </a:rPr>
              <a:t>‘Papillon for rectal cancer’ </a:t>
            </a:r>
            <a:r>
              <a:rPr lang="en-GB" dirty="0"/>
              <a:t>will “Lead the way rectal cancer is treated globally”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741" y="3807984"/>
            <a:ext cx="1998402" cy="2014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1149" y="5860321"/>
            <a:ext cx="1771437" cy="9953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49978" y="2540687"/>
            <a:ext cx="4141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The UK Papillon team 25 years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144" y="3086553"/>
            <a:ext cx="1916377" cy="6372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54486" y="6453776"/>
            <a:ext cx="5664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Winner of BMJ awards ‘Cancer team of the Year 2018 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1467AE-B814-49FC-9C01-678BAD54E0A6}"/>
              </a:ext>
            </a:extLst>
          </p:cNvPr>
          <p:cNvSpPr txBox="1"/>
          <p:nvPr/>
        </p:nvSpPr>
        <p:spPr>
          <a:xfrm>
            <a:off x="9570667" y="3470246"/>
            <a:ext cx="946476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winners</a:t>
            </a:r>
          </a:p>
        </p:txBody>
      </p:sp>
    </p:spTree>
    <p:extLst>
      <p:ext uri="{BB962C8B-B14F-4D97-AF65-F5344CB8AC3E}">
        <p14:creationId xmlns:p14="http://schemas.microsoft.com/office/powerpoint/2010/main" val="33544351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7607D9E-85E2-4323-B1A5-8427703AE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06" y="1142617"/>
            <a:ext cx="3756860" cy="5577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8739EC-B769-4411-9FF0-A98CF29E5C91}"/>
              </a:ext>
            </a:extLst>
          </p:cNvPr>
          <p:cNvSpPr txBox="1"/>
          <p:nvPr/>
        </p:nvSpPr>
        <p:spPr>
          <a:xfrm>
            <a:off x="1036320" y="294640"/>
            <a:ext cx="1105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ESTRO ‘Lifetime achievement award’  August 2021</a:t>
            </a:r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4274C96-4408-4BCB-839F-09D175DCC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436" y="1519645"/>
            <a:ext cx="3599612" cy="494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842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DD800-FEEC-4320-8473-30B570BE9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474" y="373834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Take Home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EA6B3-5B21-4A6E-871D-D801199B7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337" y="1547821"/>
            <a:ext cx="11162210" cy="4817222"/>
          </a:xfrm>
        </p:spPr>
        <p:txBody>
          <a:bodyPr/>
          <a:lstStyle/>
          <a:p>
            <a:r>
              <a:rPr lang="en-GB" sz="3200" dirty="0"/>
              <a:t>Please allow patient to choose the treatment option that suites them best. Planned organ </a:t>
            </a:r>
            <a:r>
              <a:rPr lang="en-GB" sz="3200" dirty="0" smtClean="0"/>
              <a:t>preservation if they choose. </a:t>
            </a:r>
            <a:r>
              <a:rPr lang="en-GB" sz="3200" dirty="0"/>
              <a:t>Patients know what they can accept and cope.</a:t>
            </a:r>
          </a:p>
          <a:p>
            <a:endParaRPr lang="en-GB" sz="3200" dirty="0"/>
          </a:p>
          <a:p>
            <a:r>
              <a:rPr lang="en-GB" sz="3200" dirty="0"/>
              <a:t>Consider Watch and wait for good responders following EBRT as an option when patients are either not suitable for surgery or refusing surgery </a:t>
            </a:r>
          </a:p>
          <a:p>
            <a:endParaRPr lang="en-GB" sz="3200" dirty="0"/>
          </a:p>
          <a:p>
            <a:r>
              <a:rPr lang="en-GB" sz="3200" dirty="0"/>
              <a:t>Remember, patient may not want a stoma if they have a choice.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11592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368DA6A0-830D-4BAC-BDF7-C579E9581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7" y="2525587"/>
            <a:ext cx="5858426" cy="4218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3BC649-BD77-4096-B5F0-4800BCCC33EA}"/>
              </a:ext>
            </a:extLst>
          </p:cNvPr>
          <p:cNvSpPr txBox="1"/>
          <p:nvPr/>
        </p:nvSpPr>
        <p:spPr>
          <a:xfrm>
            <a:off x="443218" y="1105992"/>
            <a:ext cx="122385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Through my research and work, I hope to establish non surgical treatment </a:t>
            </a:r>
          </a:p>
          <a:p>
            <a:r>
              <a:rPr lang="en-GB" sz="2800" dirty="0"/>
              <a:t>using CXB (Papillon) as the ‘standard of care’ for suitable patients with </a:t>
            </a:r>
          </a:p>
          <a:p>
            <a:r>
              <a:rPr lang="en-GB" sz="2800" dirty="0"/>
              <a:t>rectal cancer who are not keen on a stoma.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2F508B-8FEB-4ABE-9D6F-7091222BBA05}"/>
              </a:ext>
            </a:extLst>
          </p:cNvPr>
          <p:cNvSpPr txBox="1"/>
          <p:nvPr/>
        </p:nvSpPr>
        <p:spPr>
          <a:xfrm>
            <a:off x="3878580" y="398106"/>
            <a:ext cx="4434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My goal in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40C1DA-C1E3-40C4-9037-B62209955DDD}"/>
              </a:ext>
            </a:extLst>
          </p:cNvPr>
          <p:cNvSpPr txBox="1"/>
          <p:nvPr/>
        </p:nvSpPr>
        <p:spPr>
          <a:xfrm>
            <a:off x="7150608" y="2935224"/>
            <a:ext cx="4041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7030A0"/>
                </a:solidFill>
              </a:rPr>
              <a:t>We are nearly there 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35A1B0-1A2C-4477-BA9D-8EB1DE2C5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601" y="3628692"/>
            <a:ext cx="2455383" cy="247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77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28154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2338" y="1108968"/>
            <a:ext cx="8875662" cy="4738469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           </a:t>
            </a:r>
          </a:p>
          <a:p>
            <a:r>
              <a:rPr lang="en-GB" dirty="0"/>
              <a:t>The dilemma is what to do when some older patients who are medically fit but refused </a:t>
            </a:r>
            <a:r>
              <a:rPr lang="en-GB" dirty="0" smtClean="0"/>
              <a:t>surgery as he doesn’t want a stoma. 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We have to think of an innovative way to solve  this problem of patient’s choice against the dogma of the ‘Gold Standard of Care 'which most MDT usually recommends.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12373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4B0BD-4B5E-40B3-AA28-94A7BB57B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79863" y="1033210"/>
            <a:ext cx="13794376" cy="2387600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0070C0"/>
                </a:solidFill>
              </a:rPr>
              <a:t>My Papillon Journey</a:t>
            </a:r>
            <a:br>
              <a:rPr lang="en-GB" sz="4800" b="1" dirty="0">
                <a:solidFill>
                  <a:srgbClr val="0070C0"/>
                </a:solidFill>
              </a:rPr>
            </a:br>
            <a:r>
              <a:rPr lang="en-GB" sz="4800" b="1" dirty="0">
                <a:solidFill>
                  <a:srgbClr val="0070C0"/>
                </a:solidFill>
              </a:rPr>
              <a:t>Past, present and the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127D9D-B6EB-4F92-9C4A-BCF8A249C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878234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Arthur Sun Myint</a:t>
            </a:r>
          </a:p>
          <a:p>
            <a:r>
              <a:rPr lang="en-GB" dirty="0"/>
              <a:t>Lead Clinician ( Papillon)</a:t>
            </a:r>
          </a:p>
          <a:p>
            <a:r>
              <a:rPr lang="en-GB" dirty="0"/>
              <a:t>Clatterbridge Cancer Centre </a:t>
            </a:r>
          </a:p>
          <a:p>
            <a:r>
              <a:rPr lang="en-GB" dirty="0"/>
              <a:t>Hon Professor University of Liverpool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31576E-393F-4DA7-BF40-628C9D5D88D5}"/>
              </a:ext>
            </a:extLst>
          </p:cNvPr>
          <p:cNvSpPr txBox="1"/>
          <p:nvPr/>
        </p:nvSpPr>
        <p:spPr>
          <a:xfrm>
            <a:off x="861237" y="435935"/>
            <a:ext cx="404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0D79C-8F3F-487C-9A2F-7FEB61268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37" y="435935"/>
            <a:ext cx="3328704" cy="1054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871BC-783B-4EF6-9A0D-61B813AE9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807" y="353887"/>
            <a:ext cx="2432515" cy="144487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1B5196-6A5D-4440-994A-5F6A91B30A28}"/>
              </a:ext>
            </a:extLst>
          </p:cNvPr>
          <p:cNvCxnSpPr/>
          <p:nvPr/>
        </p:nvCxnSpPr>
        <p:spPr>
          <a:xfrm>
            <a:off x="799616" y="6282516"/>
            <a:ext cx="11082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4094624-17D5-4C87-B4F4-C56A59629EB4}"/>
              </a:ext>
            </a:extLst>
          </p:cNvPr>
          <p:cNvSpPr txBox="1"/>
          <p:nvPr/>
        </p:nvSpPr>
        <p:spPr>
          <a:xfrm>
            <a:off x="1383509" y="6282516"/>
            <a:ext cx="10499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Clatterbridge Cancer Centre -17</a:t>
            </a:r>
            <a:r>
              <a:rPr lang="en-GB" sz="2800" baseline="30000" dirty="0">
                <a:solidFill>
                  <a:srgbClr val="002060"/>
                </a:solidFill>
              </a:rPr>
              <a:t>th</a:t>
            </a:r>
            <a:r>
              <a:rPr lang="en-GB" sz="2800" dirty="0">
                <a:solidFill>
                  <a:srgbClr val="002060"/>
                </a:solidFill>
              </a:rPr>
              <a:t> September 2021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ADFD12-74FA-4C8F-9530-A297B484B920}"/>
              </a:ext>
            </a:extLst>
          </p:cNvPr>
          <p:cNvCxnSpPr/>
          <p:nvPr/>
        </p:nvCxnSpPr>
        <p:spPr>
          <a:xfrm>
            <a:off x="521465" y="1823812"/>
            <a:ext cx="1114907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D158E77-B69B-4EAF-88FB-EFFE98C81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223" y="3676786"/>
            <a:ext cx="3519312" cy="23377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43B2AF-E8E4-4ACD-BB53-F0554E06334B}"/>
              </a:ext>
            </a:extLst>
          </p:cNvPr>
          <p:cNvSpPr txBox="1"/>
          <p:nvPr/>
        </p:nvSpPr>
        <p:spPr>
          <a:xfrm>
            <a:off x="4923053" y="1396324"/>
            <a:ext cx="2984330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H2020 CAST project MSCA-ITN-857894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37500B-BD55-42C8-890B-5FE810EDF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3053" y="575124"/>
            <a:ext cx="2872198" cy="733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561368-B444-4F32-B25A-263C22B0CAC9}"/>
              </a:ext>
            </a:extLst>
          </p:cNvPr>
          <p:cNvSpPr txBox="1"/>
          <p:nvPr/>
        </p:nvSpPr>
        <p:spPr>
          <a:xfrm>
            <a:off x="335383" y="3328767"/>
            <a:ext cx="4380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B050"/>
                </a:solidFill>
                <a:latin typeface="Berlin Sans FB" panose="020E0602020502020306" pitchFamily="34" charset="0"/>
              </a:rPr>
              <a:t>Thank You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E01CC8-79CE-4F11-A5ED-2C65DB4FCA3D}"/>
              </a:ext>
            </a:extLst>
          </p:cNvPr>
          <p:cNvSpPr txBox="1"/>
          <p:nvPr/>
        </p:nvSpPr>
        <p:spPr>
          <a:xfrm>
            <a:off x="3014425" y="5793205"/>
            <a:ext cx="6653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Research and Innovative Grand Rounds</a:t>
            </a:r>
          </a:p>
        </p:txBody>
      </p:sp>
    </p:spTree>
    <p:extLst>
      <p:ext uri="{BB962C8B-B14F-4D97-AF65-F5344CB8AC3E}">
        <p14:creationId xmlns:p14="http://schemas.microsoft.com/office/powerpoint/2010/main" val="241433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450439" y="63373"/>
            <a:ext cx="95408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4400" b="1" dirty="0">
                <a:solidFill>
                  <a:schemeClr val="accent1"/>
                </a:solidFill>
                <a:latin typeface="+mj-lt"/>
              </a:rPr>
              <a:t>Variations in APR rates in NHS (1998-2004) </a:t>
            </a:r>
          </a:p>
        </p:txBody>
      </p:sp>
      <p:pic>
        <p:nvPicPr>
          <p:cNvPr id="63491" name="Picture 3" descr="IMGP2393 (Small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1872" y="1181100"/>
            <a:ext cx="80264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5882554" y="6197858"/>
            <a:ext cx="7345362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7030A0"/>
                </a:solidFill>
              </a:rPr>
              <a:t>E Morris, P Quirk, B Cottier et al Gut (2008)57: 1690-1697</a:t>
            </a:r>
          </a:p>
          <a:p>
            <a:pPr>
              <a:spcBef>
                <a:spcPct val="50000"/>
              </a:spcBef>
            </a:pPr>
            <a:endParaRPr lang="en-GB" altLang="en-US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36764" y="4922624"/>
            <a:ext cx="6918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FF00"/>
                </a:solidFill>
              </a:rPr>
              <a:t>32% of patients who had APER were Dukes’ 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86683" y="654862"/>
            <a:ext cx="4106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3300"/>
                </a:solidFill>
              </a:rPr>
              <a:t>Time to Intervene?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637" y="2741868"/>
            <a:ext cx="1483304" cy="14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25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IMGP08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874" y="1177402"/>
            <a:ext cx="4999100" cy="548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724107" y="173929"/>
            <a:ext cx="93249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000" b="1" dirty="0">
                <a:solidFill>
                  <a:schemeClr val="accent1"/>
                </a:solidFill>
                <a:latin typeface="+mj-lt"/>
              </a:rPr>
              <a:t>Some patients do prefer a box than a bag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4000" dirty="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83331" y="1605954"/>
            <a:ext cx="4999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High stoma rates 40%</a:t>
            </a:r>
          </a:p>
          <a:p>
            <a:r>
              <a:rPr lang="en-GB" sz="2800" dirty="0">
                <a:solidFill>
                  <a:srgbClr val="0070C0"/>
                </a:solidFill>
              </a:rPr>
              <a:t>Not all are suitable for a stoma</a:t>
            </a:r>
          </a:p>
          <a:p>
            <a:r>
              <a:rPr lang="en-GB" sz="2000" b="1" dirty="0"/>
              <a:t> </a:t>
            </a:r>
            <a:r>
              <a:rPr lang="en-GB" sz="2400" dirty="0"/>
              <a:t> 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9577" y="5148472"/>
            <a:ext cx="2765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Resource</a:t>
            </a:r>
          </a:p>
          <a:p>
            <a:r>
              <a:rPr lang="en-GB" sz="2000" dirty="0">
                <a:solidFill>
                  <a:srgbClr val="7030A0"/>
                </a:solidFill>
              </a:rPr>
              <a:t>NBOCAP data 2015 </a:t>
            </a:r>
          </a:p>
          <a:p>
            <a:r>
              <a:rPr lang="it-IT" sz="2000" dirty="0">
                <a:solidFill>
                  <a:srgbClr val="7030A0"/>
                </a:solidFill>
              </a:rPr>
              <a:t>Morris et al Gut 2008</a:t>
            </a:r>
            <a:endParaRPr lang="en-GB" sz="2000" dirty="0">
              <a:solidFill>
                <a:srgbClr val="7030A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77" y="2820808"/>
            <a:ext cx="3096232" cy="232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75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26285</TotalTime>
  <Words>3704</Words>
  <Application>Microsoft Office PowerPoint</Application>
  <PresentationFormat>Widescreen</PresentationFormat>
  <Paragraphs>689</Paragraphs>
  <Slides>70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Arial</vt:lpstr>
      <vt:lpstr>Berlin Sans FB</vt:lpstr>
      <vt:lpstr>Bradley Hand ITC</vt:lpstr>
      <vt:lpstr>Calibri</vt:lpstr>
      <vt:lpstr>Calibri Light</vt:lpstr>
      <vt:lpstr>Wingdings</vt:lpstr>
      <vt:lpstr>Office Theme</vt:lpstr>
      <vt:lpstr>Acrobat Document</vt:lpstr>
      <vt:lpstr>My Papillon Journey Past, present and the future .…  ... .. .</vt:lpstr>
      <vt:lpstr>Disclosure</vt:lpstr>
      <vt:lpstr>   </vt:lpstr>
      <vt:lpstr>PowerPoint Presentation</vt:lpstr>
      <vt:lpstr>PowerPoint Presentation</vt:lpstr>
      <vt:lpstr>PowerPoint Presentation</vt:lpstr>
      <vt:lpstr>The problem</vt:lpstr>
      <vt:lpstr>PowerPoint Presentation</vt:lpstr>
      <vt:lpstr>PowerPoint Presentation</vt:lpstr>
      <vt:lpstr>PowerPoint Presentation</vt:lpstr>
      <vt:lpstr>“The gold standard of care”</vt:lpstr>
      <vt:lpstr>PowerPoint Presentation</vt:lpstr>
      <vt:lpstr>PowerPoint Presentation</vt:lpstr>
      <vt:lpstr>PowerPoint Presentation</vt:lpstr>
      <vt:lpstr>WHO?</vt:lpstr>
      <vt:lpstr>Exclusion Criteria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When?</vt:lpstr>
      <vt:lpstr>  How we select our patients ?</vt:lpstr>
      <vt:lpstr>Side Effects</vt:lpstr>
      <vt:lpstr>PowerPoint Presentation</vt:lpstr>
      <vt:lpstr>Contact  RT in early rectal cancer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 we need Papillon boost?  There is always a residual tumour even for very early rectal cancer following either EBCRT or SCRT which needs eradication. This is to reduce the chance of local regrowth as there is approx. 25% local regrowth after apparent clinical complete response.</vt:lpstr>
      <vt:lpstr>PowerPoint Presentation</vt:lpstr>
      <vt:lpstr>PowerPoint Presentation</vt:lpstr>
      <vt:lpstr>PowerPoint Presentation</vt:lpstr>
      <vt:lpstr>Comparative outcomes </vt:lpstr>
      <vt:lpstr>Why Papillon works ?</vt:lpstr>
      <vt:lpstr>APHRODITE Trial</vt:lpstr>
      <vt:lpstr>We need evidence</vt:lpstr>
      <vt:lpstr>OPERA phase 3 randomised trial (2015-2020) </vt:lpstr>
      <vt:lpstr>OPERA (NCT02505750) (Organ Preservation for Early Rectal Adenocarcinoma)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EXPRESS Time 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Patients’ partnership</vt:lpstr>
      <vt:lpstr>We must learn to think outside the box</vt:lpstr>
      <vt:lpstr>                           H2020</vt:lpstr>
      <vt:lpstr>PowerPoint Presentation</vt:lpstr>
      <vt:lpstr>PowerPoint Presentation</vt:lpstr>
      <vt:lpstr>Our Vision</vt:lpstr>
      <vt:lpstr>PowerPoint Presentation</vt:lpstr>
      <vt:lpstr>Take Home message</vt:lpstr>
      <vt:lpstr>PowerPoint Presentation</vt:lpstr>
      <vt:lpstr>My Papillon Journey Past, present and the future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Papillon for improving the chance of organ preservation in rectal cancer</dc:title>
  <dc:creator>Arthur Sun Myint</dc:creator>
  <cp:lastModifiedBy>Sally2 Jones</cp:lastModifiedBy>
  <cp:revision>132</cp:revision>
  <dcterms:created xsi:type="dcterms:W3CDTF">2021-04-24T15:21:16Z</dcterms:created>
  <dcterms:modified xsi:type="dcterms:W3CDTF">2021-09-17T06:51:25Z</dcterms:modified>
</cp:coreProperties>
</file>